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9" r:id="rId3"/>
    <p:sldId id="257" r:id="rId4"/>
    <p:sldId id="269" r:id="rId5"/>
    <p:sldId id="258" r:id="rId6"/>
    <p:sldId id="260" r:id="rId7"/>
    <p:sldId id="261" r:id="rId8"/>
    <p:sldId id="262" r:id="rId9"/>
    <p:sldId id="272" r:id="rId10"/>
    <p:sldId id="266" r:id="rId11"/>
    <p:sldId id="273" r:id="rId12"/>
    <p:sldId id="263" r:id="rId13"/>
    <p:sldId id="264" r:id="rId14"/>
    <p:sldId id="268" r:id="rId15"/>
    <p:sldId id="265" r:id="rId16"/>
    <p:sldId id="267" r:id="rId17"/>
    <p:sldId id="270" r:id="rId18"/>
    <p:sldId id="271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6BC5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7044" autoAdjust="0"/>
    <p:restoredTop sz="94660" autoAdjust="0"/>
  </p:normalViewPr>
  <p:slideViewPr>
    <p:cSldViewPr snapToGrid="0">
      <p:cViewPr varScale="1">
        <p:scale>
          <a:sx n="73" d="100"/>
          <a:sy n="73" d="100"/>
        </p:scale>
        <p:origin x="-126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83DF5F-3100-40BD-8FA1-9E293C1F0100}" type="datetimeFigureOut">
              <a:rPr lang="ru-RU" smtClean="0"/>
              <a:pPr/>
              <a:t>22.02.2022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058E16-51BD-4509-8910-571D536CAFD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F716-D13F-4BF2-A9AC-70B596060C8B}" type="datetime1">
              <a:rPr lang="ru-RU" smtClean="0"/>
              <a:pPr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696215"/>
            <a:ext cx="3540988" cy="2000469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3420290" y="0"/>
            <a:ext cx="8842049" cy="6858000"/>
          </a:xfrm>
          <a:prstGeom prst="rect">
            <a:avLst/>
          </a:prstGeom>
          <a:solidFill>
            <a:srgbClr val="26BC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3681554" y="997432"/>
            <a:ext cx="21435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50" dirty="0" smtClean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</a:rPr>
              <a:t>Тема:</a:t>
            </a:r>
            <a:endParaRPr lang="ru-RU" sz="5400" b="1" cap="none" spc="50" dirty="0">
              <a:ln w="9525" cmpd="sng">
                <a:noFill/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Century Gothic" panose="020B0502020202020204" pitchFamily="34" charset="0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3681554" y="4012490"/>
            <a:ext cx="192873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cap="none" spc="50" dirty="0" smtClean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</a:rPr>
              <a:t>Спикер:</a:t>
            </a:r>
            <a:endParaRPr lang="ru-RU" sz="3200" cap="none" spc="50" dirty="0">
              <a:ln w="9525" cmpd="sng">
                <a:noFill/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Century Gothic" panose="020B0502020202020204" pitchFamily="34" charset="0"/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3681554" y="98182"/>
            <a:ext cx="81788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spc="50" dirty="0" smtClean="0">
                <a:ln w="9525" cmpd="sng">
                  <a:noFill/>
                  <a:prstDash val="solid"/>
                </a:ln>
                <a:solidFill>
                  <a:srgbClr val="FFC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</a:rPr>
              <a:t>Наставничество в дополнительном образовании</a:t>
            </a:r>
            <a:endParaRPr lang="ru-RU" sz="2400" b="1" cap="none" spc="50" dirty="0">
              <a:ln w="9525" cmpd="sng">
                <a:noFill/>
                <a:prstDash val="solid"/>
              </a:ln>
              <a:solidFill>
                <a:srgbClr val="FFC00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Century Gothic" panose="020B0502020202020204" pitchFamily="34" charset="0"/>
            </a:endParaRPr>
          </a:p>
        </p:txBody>
      </p:sp>
      <p:pic>
        <p:nvPicPr>
          <p:cNvPr id="12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ackgroundRemoval t="3056" b="90000" l="1987" r="59272">
                        <a14:foregroundMark x1="12914" y1="43889" x2="12914" y2="43889"/>
                        <a14:foregroundMark x1="28311" y1="19444" x2="28311" y2="19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855" y="1786920"/>
            <a:ext cx="5753100" cy="3429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/_layouts/images/titlegraphic.gif&#10;/koiro/Images1/logo_inst.jpg&#10;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6634"/>
            <a:ext cx="3356106" cy="7376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1171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3169-17D9-45AF-A5F2-3F88540B3127}" type="datetime1">
              <a:rPr lang="ru-RU" smtClean="0"/>
              <a:pPr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530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B943A-DA13-493B-B1FE-37DE8C9331E9}" type="datetime1">
              <a:rPr lang="ru-RU" smtClean="0"/>
              <a:pPr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0916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E09EF-8EC6-4BDF-8C47-085D71960584}" type="datetime1">
              <a:rPr lang="ru-RU" smtClean="0"/>
              <a:pPr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backgroundRemoval t="3056" b="90000" l="1987" r="59272">
                        <a14:foregroundMark x1="12914" y1="43889" x2="12914" y2="43889"/>
                        <a14:foregroundMark x1="28311" y1="19444" x2="28311" y2="19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078"/>
            <a:ext cx="1961077" cy="116885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486515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A33E-9DBD-4654-B2F3-3BA81FAD8270}" type="datetime1">
              <a:rPr lang="ru-RU" smtClean="0"/>
              <a:pPr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07746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C7A2-82C4-416C-8D8D-BF1EF6D54AAD}" type="datetime1">
              <a:rPr lang="ru-RU" smtClean="0"/>
              <a:pPr/>
              <a:t>22.02.2022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backgroundRemoval t="3056" b="90000" l="1987" r="59272">
                        <a14:foregroundMark x1="12914" y1="43889" x2="12914" y2="43889"/>
                        <a14:foregroundMark x1="28311" y1="19444" x2="28311" y2="19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078"/>
            <a:ext cx="1961077" cy="116885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209893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85892-F122-4BB1-A559-5260C7CA5820}" type="datetime1">
              <a:rPr lang="ru-RU" smtClean="0"/>
              <a:pPr/>
              <a:t>22.02.2022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backgroundRemoval t="3056" b="90000" l="1987" r="59272">
                        <a14:foregroundMark x1="12914" y1="43889" x2="12914" y2="43889"/>
                        <a14:foregroundMark x1="28311" y1="19444" x2="28311" y2="19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078"/>
            <a:ext cx="1961077" cy="116885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34423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37EEE-7745-49ED-8775-A43C3AFDA6D9}" type="datetime1">
              <a:rPr lang="ru-RU" smtClean="0"/>
              <a:pPr/>
              <a:t>22.02.2022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6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backgroundRemoval t="3056" b="90000" l="1987" r="59272">
                        <a14:foregroundMark x1="12914" y1="43889" x2="12914" y2="43889"/>
                        <a14:foregroundMark x1="28311" y1="19444" x2="28311" y2="19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078"/>
            <a:ext cx="1961077" cy="116885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031488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A596-DD3E-4E77-BCCB-FFA8463F4F84}" type="datetime1">
              <a:rPr lang="ru-RU" smtClean="0"/>
              <a:pPr/>
              <a:t>22.02.2022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57302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41600-3D8F-4E5D-8DAB-66B0BEB78F1B}" type="datetime1">
              <a:rPr lang="ru-RU" smtClean="0"/>
              <a:pPr/>
              <a:t>22.02.2022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0428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4F4E-82A1-4FF0-828C-94E44A70DC1D}" type="datetime1">
              <a:rPr lang="ru-RU" smtClean="0"/>
              <a:pPr/>
              <a:t>22.02.2022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94461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7BF6C-CB33-4B78-8BD4-F74EB0FAEA7B}" type="datetime1">
              <a:rPr lang="ru-RU" smtClean="0"/>
              <a:pPr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EEAE5-DB12-4CE5-910A-F9EE3BB13A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73928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96215"/>
            <a:ext cx="3540988" cy="200046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420290" y="0"/>
            <a:ext cx="8842049" cy="6858000"/>
          </a:xfrm>
          <a:prstGeom prst="rect">
            <a:avLst/>
          </a:prstGeom>
          <a:solidFill>
            <a:srgbClr val="26BC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81554" y="997432"/>
            <a:ext cx="121539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50" dirty="0" smtClean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</a:rPr>
              <a:t>Тема:</a:t>
            </a:r>
            <a:endParaRPr lang="ru-RU" sz="2800" b="1" cap="none" spc="50" dirty="0">
              <a:ln w="9525" cmpd="sng">
                <a:noFill/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Century Gothic" panose="020B0502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681554" y="4012490"/>
            <a:ext cx="192873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cap="none" spc="50" dirty="0" smtClean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</a:rPr>
              <a:t>Спикер:</a:t>
            </a:r>
            <a:endParaRPr lang="ru-RU" sz="3200" cap="none" spc="50" dirty="0">
              <a:ln w="9525" cmpd="sng">
                <a:noFill/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Century Gothic" panose="020B0502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681554" y="98182"/>
            <a:ext cx="81788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spc="50" dirty="0" smtClean="0">
                <a:ln w="9525" cmpd="sng">
                  <a:noFill/>
                  <a:prstDash val="solid"/>
                </a:ln>
                <a:solidFill>
                  <a:srgbClr val="FFC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</a:rPr>
              <a:t>Наставничество в дополнительном образовании</a:t>
            </a:r>
            <a:endParaRPr lang="ru-RU" sz="2400" b="1" cap="none" spc="50" dirty="0">
              <a:ln w="9525" cmpd="sng">
                <a:noFill/>
                <a:prstDash val="solid"/>
              </a:ln>
              <a:solidFill>
                <a:srgbClr val="FFC00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Century Gothic" panose="020B0502020202020204" pitchFamily="34" charset="0"/>
            </a:endParaRPr>
          </a:p>
        </p:txBody>
      </p:sp>
      <p:pic>
        <p:nvPicPr>
          <p:cNvPr id="1032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backgroundRemoval t="3056" b="90000" l="1987" r="59272">
                        <a14:foregroundMark x1="12914" y1="43889" x2="12914" y2="43889"/>
                        <a14:foregroundMark x1="28311" y1="19444" x2="28311" y2="19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918" y="1891423"/>
            <a:ext cx="5753100" cy="3429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788101" y="624806"/>
            <a:ext cx="716441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Разработка п</a:t>
            </a:r>
            <a:r>
              <a:rPr lang="ru-RU" sz="3200" b="1" dirty="0" smtClean="0"/>
              <a:t>рограммных документов наставничества</a:t>
            </a:r>
          </a:p>
          <a:p>
            <a:r>
              <a:rPr lang="ru-RU" sz="2800" b="1" dirty="0" smtClean="0"/>
              <a:t>- Постановка </a:t>
            </a:r>
            <a:r>
              <a:rPr lang="ru-RU" sz="2800" b="1" dirty="0" smtClean="0"/>
              <a:t>целей и задач наставника и наставляемого.</a:t>
            </a:r>
            <a:endParaRPr lang="ru-RU" sz="2800" dirty="0" smtClean="0"/>
          </a:p>
          <a:p>
            <a:r>
              <a:rPr lang="ru-RU" sz="2800" b="1" dirty="0" smtClean="0"/>
              <a:t>- Анализ </a:t>
            </a:r>
            <a:r>
              <a:rPr lang="ru-RU" sz="2800" b="1" dirty="0" smtClean="0"/>
              <a:t>деятельности и определение результатов </a:t>
            </a:r>
            <a:r>
              <a:rPr lang="ru-RU" sz="2800" b="1" dirty="0" smtClean="0"/>
              <a:t> достижения </a:t>
            </a:r>
            <a:r>
              <a:rPr lang="ru-RU" sz="2800" b="1" dirty="0" smtClean="0"/>
              <a:t>цели.</a:t>
            </a:r>
            <a:endParaRPr lang="ru-RU" sz="2800" dirty="0" smtClean="0"/>
          </a:p>
          <a:p>
            <a:r>
              <a:rPr lang="ru-RU" sz="2800" b="1" dirty="0" smtClean="0"/>
              <a:t>- Составление </a:t>
            </a:r>
            <a:r>
              <a:rPr lang="ru-RU" sz="2800" b="1" dirty="0" smtClean="0"/>
              <a:t>индивидуальной программы наставничества</a:t>
            </a:r>
            <a:r>
              <a:rPr lang="ru-RU" sz="2800" b="1" dirty="0" smtClean="0"/>
              <a:t>.</a:t>
            </a:r>
          </a:p>
          <a:p>
            <a:endParaRPr lang="ru-RU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5547946" y="4475629"/>
            <a:ext cx="63920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dirty="0" smtClean="0">
                <a:latin typeface="Century Gothic" panose="020B0502020202020204" pitchFamily="34" charset="0"/>
              </a:rPr>
              <a:t>Уварова Л.Р., к.п.н., методист </a:t>
            </a:r>
            <a:r>
              <a:rPr lang="ru-RU" sz="32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ru-RU" sz="3200" dirty="0" smtClean="0"/>
              <a:t>МОУ ДО Детский морской центр города Костромы</a:t>
            </a:r>
            <a:endParaRPr lang="ru-RU" sz="3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343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57199"/>
            <a:ext cx="10515600" cy="81980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Цель наставляемого / начинающего педагога</a:t>
            </a:r>
            <a:r>
              <a:rPr lang="ru-RU" sz="3600" dirty="0" smtClean="0">
                <a:latin typeface="Calibri"/>
                <a:ea typeface="Times New Roman"/>
                <a:cs typeface="Times New Roman"/>
              </a:rPr>
              <a:t/>
            </a:r>
            <a:br>
              <a:rPr lang="ru-RU" sz="3600" dirty="0" smtClean="0">
                <a:latin typeface="Calibri"/>
                <a:ea typeface="Times New Roman"/>
                <a:cs typeface="Times New Roman"/>
              </a:rPr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8731" y="1420238"/>
            <a:ext cx="11414235" cy="4610911"/>
          </a:xfrm>
        </p:spPr>
        <p:txBody>
          <a:bodyPr>
            <a:normAutofit/>
          </a:bodyPr>
          <a:lstStyle/>
          <a:p>
            <a:pPr mar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4100" b="1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mar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1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Цель</a:t>
            </a:r>
            <a:r>
              <a:rPr lang="ru-RU" sz="41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: в процессе профессионального </a:t>
            </a:r>
            <a:r>
              <a:rPr lang="ru-RU" sz="41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саморазвития </a:t>
            </a:r>
            <a:r>
              <a:rPr lang="ru-RU" sz="41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освоить профессиональные компетенции, навыки в организации и проведении учебных занятий на основе норм и требований дидактики, специфики ОО.</a:t>
            </a:r>
            <a:endParaRPr lang="ru-RU" sz="4100" dirty="0" smtClean="0">
              <a:ea typeface="Times New Roman"/>
              <a:cs typeface="Times New Roman"/>
            </a:endParaRPr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57199"/>
            <a:ext cx="10515600" cy="81980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Цель и задачи наставляемых / начинающих педагогов</a:t>
            </a:r>
            <a:r>
              <a:rPr lang="ru-RU" sz="3600" dirty="0" smtClean="0">
                <a:latin typeface="Calibri"/>
                <a:ea typeface="Times New Roman"/>
                <a:cs typeface="Times New Roman"/>
              </a:rPr>
              <a:t/>
            </a:r>
            <a:br>
              <a:rPr lang="ru-RU" sz="3600" dirty="0" smtClean="0">
                <a:latin typeface="Calibri"/>
                <a:ea typeface="Times New Roman"/>
                <a:cs typeface="Times New Roman"/>
              </a:rPr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8731" y="914400"/>
            <a:ext cx="11414235" cy="5659821"/>
          </a:xfrm>
        </p:spPr>
        <p:txBody>
          <a:bodyPr>
            <a:normAutofit fontScale="85000" lnSpcReduction="20000"/>
          </a:bodyPr>
          <a:lstStyle/>
          <a:p>
            <a:pPr marL="0"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1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Цель</a:t>
            </a:r>
            <a:r>
              <a:rPr lang="ru-RU" sz="41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: в процессе профессионального становления освоить профессиональные компетенции, навыки в организации и проведении учебных занятий на основе норм и требований дидактики, специфики ОО.</a:t>
            </a:r>
            <a:endParaRPr lang="ru-RU" sz="4100" dirty="0" smtClean="0">
              <a:ea typeface="Times New Roman"/>
              <a:cs typeface="Times New Roman"/>
            </a:endParaRPr>
          </a:p>
          <a:p>
            <a:pPr marL="0" indent="450215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1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Задачи</a:t>
            </a:r>
            <a:r>
              <a:rPr lang="ru-RU" sz="41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:</a:t>
            </a:r>
          </a:p>
          <a:p>
            <a:pPr marL="0" indent="450215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41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ru-RU" sz="41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научиться работать с педагогической документацией,</a:t>
            </a:r>
            <a:endParaRPr lang="ru-RU" sz="4100" dirty="0" smtClean="0">
              <a:ea typeface="Times New Roman"/>
              <a:cs typeface="Times New Roman"/>
            </a:endParaRPr>
          </a:p>
          <a:p>
            <a:pPr marL="0" indent="450215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1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ru-RU" sz="41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освоить применение теоретических основ педагогики     в практике организации и проведения учебных занятий разных типов,</a:t>
            </a:r>
            <a:endParaRPr lang="ru-RU" sz="4100" dirty="0" smtClean="0">
              <a:ea typeface="Times New Roman"/>
              <a:cs typeface="Times New Roman"/>
            </a:endParaRPr>
          </a:p>
          <a:p>
            <a:pPr marL="0" indent="450215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1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ru-RU" sz="41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освоить применение современных форм и методов работы педагога, собрать их в методическую копилку.</a:t>
            </a:r>
            <a:endParaRPr lang="ru-RU" sz="4100" dirty="0" smtClean="0">
              <a:ea typeface="Times New Roman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1067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Этап проектирования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1497723"/>
            <a:ext cx="10424160" cy="3799491"/>
          </a:xfrm>
        </p:spPr>
        <p:txBody>
          <a:bodyPr>
            <a:normAutofit/>
          </a:bodyPr>
          <a:lstStyle/>
          <a:p>
            <a:pPr marL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это этап разработки программы деятельности, 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плана поэтапного достижения предполагаемого результата, в рамках чётко установленных сроков, 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 определением ресурсов и средств.</a:t>
            </a:r>
            <a:endParaRPr lang="ru-RU" sz="3600" dirty="0" smtClean="0">
              <a:ea typeface="Times New Roman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9992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Структура Программы наставничества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182414"/>
            <a:ext cx="11127828" cy="5407572"/>
          </a:xfrm>
        </p:spPr>
        <p:txBody>
          <a:bodyPr>
            <a:normAutofit fontScale="55000" lnSpcReduction="20000"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3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Титульный лист</a:t>
            </a:r>
            <a:endParaRPr lang="ru-RU" sz="3300" dirty="0" smtClean="0"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3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Общие положения</a:t>
            </a:r>
            <a:endParaRPr lang="ru-RU" sz="3300" dirty="0" smtClean="0">
              <a:ea typeface="Times New Roman"/>
              <a:cs typeface="Times New Roman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3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2.1  Назначение и актуальность Программы. </a:t>
            </a:r>
            <a:endParaRPr lang="ru-RU" sz="3300" dirty="0" smtClean="0">
              <a:ea typeface="Times New Roman"/>
              <a:cs typeface="Times New Roman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3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2.2  Основные государственные нормативно-правовые документы. </a:t>
            </a:r>
            <a:endParaRPr lang="ru-RU" sz="3300" dirty="0" smtClean="0">
              <a:ea typeface="Times New Roman"/>
              <a:cs typeface="Times New Roman"/>
            </a:endParaRPr>
          </a:p>
          <a:p>
            <a:pPr marL="742950" lvl="1" indent="-28575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3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2.3. Основные понятия (категории).</a:t>
            </a:r>
            <a:endParaRPr lang="ru-RU" sz="3300" dirty="0" smtClean="0"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3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Цели и задачи реализации Программы наставничества.</a:t>
            </a:r>
            <a:endParaRPr lang="ru-RU" sz="3300" dirty="0" smtClean="0"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3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Сроки реализации Программы.</a:t>
            </a:r>
            <a:endParaRPr lang="ru-RU" sz="3300" dirty="0" smtClean="0"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3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Направления и формы реализации Программы.</a:t>
            </a:r>
            <a:endParaRPr lang="ru-RU" sz="3300" dirty="0" smtClean="0"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3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Участники Программы и их функции, права, обязанности.</a:t>
            </a:r>
            <a:endParaRPr lang="ru-RU" sz="3300" dirty="0" smtClean="0"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3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Соответствие проектируемой деятельности сложившейся воспитательной системе и локальным актам ОО.</a:t>
            </a:r>
            <a:endParaRPr lang="ru-RU" sz="3300" dirty="0" smtClean="0"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3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Механизм управления реализацией Программы.</a:t>
            </a:r>
            <a:endParaRPr lang="ru-RU" sz="3300" dirty="0" smtClean="0"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3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Формы контроля и оценки реализации Программы.</a:t>
            </a:r>
            <a:endParaRPr lang="ru-RU" sz="3300" dirty="0" smtClean="0"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3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Критерии оценки результативности наставнической деятельности.</a:t>
            </a:r>
            <a:endParaRPr lang="ru-RU" sz="3300" dirty="0" smtClean="0"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33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Перспективный план мероприятий по реализации Программы наставничества на текущий учебный год.</a:t>
            </a:r>
            <a:endParaRPr lang="ru-RU" sz="3300" dirty="0" smtClean="0">
              <a:ea typeface="Times New Roman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 индивидуальной программе наставничества необходимо учесть: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2607" y="1524000"/>
            <a:ext cx="11493061" cy="5120640"/>
          </a:xfrm>
        </p:spPr>
        <p:txBody>
          <a:bodyPr>
            <a:normAutofit fontScale="62500" lnSpcReduction="20000"/>
          </a:bodyPr>
          <a:lstStyle/>
          <a:p>
            <a:pPr marL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3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Выявление проблемных аспектов подготовленности молодого специалиста (</a:t>
            </a:r>
            <a:r>
              <a:rPr lang="ru-RU" sz="38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собеседование, тестирование, посещение и анализ учебных занятий молодых педагогов</a:t>
            </a:r>
            <a:r>
              <a:rPr lang="ru-RU" sz="3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)</a:t>
            </a:r>
            <a:endParaRPr lang="ru-RU" sz="3800" dirty="0" smtClean="0">
              <a:ea typeface="Times New Roman"/>
              <a:cs typeface="Times New Roman"/>
            </a:endParaRPr>
          </a:p>
          <a:p>
            <a:pPr marL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3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Определение направлений взаимодействия наставника с подопечным.</a:t>
            </a:r>
            <a:endParaRPr lang="ru-RU" sz="3800" dirty="0" smtClean="0">
              <a:ea typeface="Times New Roman"/>
              <a:cs typeface="Times New Roman"/>
            </a:endParaRPr>
          </a:p>
          <a:p>
            <a:pPr marL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3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Составление индивидуальных планов профессионального самосовершенствования молодого специалиста (в т.ч. изучение литературы, обобщение опыта…).</a:t>
            </a:r>
            <a:endParaRPr lang="ru-RU" sz="3800" dirty="0" smtClean="0">
              <a:ea typeface="Times New Roman"/>
              <a:cs typeface="Times New Roman"/>
            </a:endParaRPr>
          </a:p>
          <a:p>
            <a:pPr marL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3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Проведение обучающих семинаров, индивидуальных консультаций (</a:t>
            </a:r>
            <a:r>
              <a:rPr lang="ru-RU" sz="38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нормативные документы, педагогическая документация, подготовка педагогом учебного занятия, структура учебного занятия, активные и интерактивные методы обучения, решение воспитательных задач в процессе обучения, педагогический стиль, такт, педагогическое общение, самоанализ педагогом своей профессиональной деятельности, позиция подопечного в педагогическом коллективе</a:t>
            </a:r>
            <a:r>
              <a:rPr lang="ru-RU" sz="3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).</a:t>
            </a:r>
            <a:endParaRPr lang="ru-RU" sz="3800" dirty="0" smtClean="0">
              <a:ea typeface="Times New Roman"/>
              <a:cs typeface="Times New Roman"/>
            </a:endParaRPr>
          </a:p>
          <a:p>
            <a:pPr marL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38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Взаимопосещение</a:t>
            </a:r>
            <a:r>
              <a:rPr lang="ru-RU" sz="3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и анализ учебных занятий подопечного и наставника.</a:t>
            </a:r>
          </a:p>
          <a:p>
            <a:pPr marL="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Ведение личного дневника профессионального самосовершенствования.</a:t>
            </a:r>
          </a:p>
          <a:p>
            <a:pPr marL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ru-RU" sz="3400" dirty="0" smtClean="0">
              <a:ea typeface="Times New Roman"/>
              <a:cs typeface="Times New Roman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098280" y="6234430"/>
            <a:ext cx="2743200" cy="365125"/>
          </a:xfrm>
        </p:spPr>
        <p:txBody>
          <a:bodyPr/>
          <a:lstStyle/>
          <a:p>
            <a:fld id="{D33EEAE5-DB12-4CE5-910A-F9EE3BB13AC5}" type="slidenum">
              <a:rPr lang="ru-RU" smtClean="0"/>
              <a:pPr/>
              <a:t>14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8820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Реализация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199" y="1554481"/>
            <a:ext cx="10951723" cy="4404359"/>
          </a:xfrm>
        </p:spPr>
        <p:txBody>
          <a:bodyPr/>
          <a:lstStyle/>
          <a:p>
            <a:pPr>
              <a:buNone/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- выполнение запланированных направлений и форм наставнической деятельности в соответствии с разработанной Программой и Календарным планом мероприятий, и сроками их проведения.</a:t>
            </a:r>
          </a:p>
          <a:p>
            <a:pPr>
              <a:buNone/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Важно вести </a:t>
            </a:r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систематическую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работу, </a:t>
            </a:r>
          </a:p>
          <a:p>
            <a:pPr>
              <a:spcBef>
                <a:spcPts val="0"/>
              </a:spcBef>
              <a:buNone/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замечать </a:t>
            </a:r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промежуточные результаты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</a:t>
            </a:r>
          </a:p>
          <a:p>
            <a:pPr>
              <a:spcBef>
                <a:spcPts val="0"/>
              </a:spcBef>
              <a:buNone/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вовремя вносить </a:t>
            </a:r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коррективы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и дополнения. </a:t>
            </a:r>
            <a:endParaRPr lang="ru-RU" sz="3600" dirty="0" smtClean="0">
              <a:ea typeface="Times New Roman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Методы/способы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реализации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индивидуальной работы наставника универсальные: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0080" y="1825625"/>
            <a:ext cx="11292840" cy="435133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диагностическая беседа, - консультации, - семинары, </a:t>
            </a:r>
          </a:p>
          <a:p>
            <a:pPr>
              <a:buFontTx/>
              <a:buChar char="-"/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обсуждение (разбор) проблемы, - поручение, - совет, </a:t>
            </a:r>
          </a:p>
          <a:p>
            <a:pPr>
              <a:buFontTx/>
              <a:buChar char="-"/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психолого-педагогическая поддержка, - рекомендации, </a:t>
            </a:r>
          </a:p>
          <a:p>
            <a:pPr>
              <a:buFontTx/>
              <a:buChar char="-"/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предложение, - работа с методической литературой,</a:t>
            </a:r>
          </a:p>
          <a:p>
            <a:pPr>
              <a:buNone/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включение в совместную работу, - тренинги, </a:t>
            </a:r>
          </a:p>
          <a:p>
            <a:pPr>
              <a:buNone/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- </a:t>
            </a:r>
            <a:r>
              <a:rPr lang="ru-RU" sz="36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взаимопосещение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и анализ занятий.</a:t>
            </a:r>
            <a:endParaRPr lang="ru-RU" sz="3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36483"/>
            <a:ext cx="10515600" cy="1024759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Анализ реализации наставничества и определение результатов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6185" y="1434662"/>
            <a:ext cx="11737730" cy="4913384"/>
          </a:xfrm>
        </p:spPr>
        <p:txBody>
          <a:bodyPr>
            <a:normAutofit fontScale="62500" lnSpcReduction="20000"/>
          </a:bodyPr>
          <a:lstStyle/>
          <a:p>
            <a:pPr marL="342900" indent="-3429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4000" dirty="0" smtClean="0">
                <a:latin typeface="Times New Roman"/>
                <a:ea typeface="Times New Roman"/>
                <a:cs typeface="Times New Roman"/>
              </a:rPr>
              <a:t>Методы и формы контроля могут быть разными: мониторинг, самоанализ, тестирование, открытые занятия, написание конспектов занятий, деловая игра... </a:t>
            </a:r>
            <a:endParaRPr lang="ru-RU" sz="4000" dirty="0" smtClean="0"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4000" dirty="0" smtClean="0">
                <a:latin typeface="Times New Roman"/>
                <a:ea typeface="Times New Roman"/>
                <a:cs typeface="Times New Roman"/>
              </a:rPr>
              <a:t>Необходимо  </a:t>
            </a:r>
            <a:r>
              <a:rPr lang="ru-RU" sz="4000" dirty="0" smtClean="0">
                <a:latin typeface="Times New Roman"/>
                <a:ea typeface="Times New Roman"/>
                <a:cs typeface="Times New Roman"/>
              </a:rPr>
              <a:t>соотнести поставленные цель и задачи с полученными результатами. </a:t>
            </a:r>
            <a:endParaRPr lang="ru-RU" sz="4000" dirty="0" smtClean="0"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4000" dirty="0" smtClean="0"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sz="4000" dirty="0" smtClean="0">
                <a:latin typeface="Times New Roman"/>
                <a:ea typeface="Times New Roman"/>
                <a:cs typeface="Times New Roman"/>
              </a:rPr>
              <a:t>ходе анализа надо найти ответы на </a:t>
            </a:r>
            <a:r>
              <a:rPr lang="ru-RU" sz="4000" b="1" dirty="0" smtClean="0">
                <a:latin typeface="Times New Roman"/>
                <a:ea typeface="Times New Roman"/>
                <a:cs typeface="Times New Roman"/>
              </a:rPr>
              <a:t>3 вопроса</a:t>
            </a:r>
            <a:r>
              <a:rPr lang="ru-RU" sz="4000" dirty="0" smtClean="0">
                <a:latin typeface="Times New Roman"/>
                <a:ea typeface="Times New Roman"/>
                <a:cs typeface="Times New Roman"/>
              </a:rPr>
              <a:t> по каждой из поставленных в программе задач:</a:t>
            </a:r>
            <a:endParaRPr lang="ru-RU" sz="4000" dirty="0" smtClean="0">
              <a:ea typeface="Times New Roman"/>
              <a:cs typeface="Times New Roman"/>
            </a:endParaRPr>
          </a:p>
          <a:p>
            <a:pPr marL="457200" indent="-698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 b="1" dirty="0" smtClean="0">
                <a:latin typeface="Times New Roman"/>
                <a:ea typeface="Times New Roman"/>
                <a:cs typeface="Times New Roman"/>
              </a:rPr>
              <a:t>  1)</a:t>
            </a:r>
            <a:r>
              <a:rPr lang="ru-RU" sz="4000" dirty="0" smtClean="0">
                <a:latin typeface="Times New Roman"/>
                <a:ea typeface="Times New Roman"/>
                <a:cs typeface="Times New Roman"/>
              </a:rPr>
              <a:t> Что удалось, что получилось хорошо, какие положительные результаты     получены, и благодаря чему/кому?</a:t>
            </a:r>
            <a:endParaRPr lang="ru-RU" sz="4000" dirty="0" smtClean="0">
              <a:ea typeface="Times New Roman"/>
              <a:cs typeface="Times New Roman"/>
            </a:endParaRPr>
          </a:p>
          <a:p>
            <a:pPr marL="457200" indent="-698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 b="1" dirty="0" smtClean="0">
                <a:latin typeface="Times New Roman"/>
                <a:ea typeface="Times New Roman"/>
                <a:cs typeface="Times New Roman"/>
              </a:rPr>
              <a:t>  2)</a:t>
            </a:r>
            <a:r>
              <a:rPr lang="ru-RU" sz="4000" dirty="0" smtClean="0">
                <a:latin typeface="Times New Roman"/>
                <a:ea typeface="Times New Roman"/>
                <a:cs typeface="Times New Roman"/>
              </a:rPr>
              <a:t> Что не получилось и почему, что и как надо доработать и исправить?</a:t>
            </a:r>
            <a:endParaRPr lang="ru-RU" sz="4000" dirty="0" smtClean="0">
              <a:ea typeface="Times New Roman"/>
              <a:cs typeface="Times New Roman"/>
            </a:endParaRPr>
          </a:p>
          <a:p>
            <a:pPr marL="457200" indent="-698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 b="1" dirty="0" smtClean="0">
                <a:latin typeface="Times New Roman"/>
                <a:ea typeface="Times New Roman"/>
                <a:cs typeface="Times New Roman"/>
              </a:rPr>
              <a:t>  3)</a:t>
            </a:r>
            <a:r>
              <a:rPr lang="ru-RU" sz="4000" dirty="0" smtClean="0">
                <a:latin typeface="Times New Roman"/>
                <a:ea typeface="Times New Roman"/>
                <a:cs typeface="Times New Roman"/>
              </a:rPr>
              <a:t> Что надо учесть на будущее, что ещё предстоит сделать?</a:t>
            </a:r>
            <a:endParaRPr lang="ru-RU" sz="4000" dirty="0" smtClean="0"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 dirty="0" smtClean="0">
                <a:latin typeface="Times New Roman"/>
                <a:ea typeface="Times New Roman"/>
                <a:cs typeface="Times New Roman"/>
              </a:rPr>
              <a:t>4. В конечном итоге в результате Анализа реализации Программы должен сложиться обобщённый </a:t>
            </a:r>
            <a:r>
              <a:rPr lang="ru-RU" sz="4000" b="1" dirty="0" smtClean="0">
                <a:latin typeface="Times New Roman"/>
                <a:ea typeface="Times New Roman"/>
                <a:cs typeface="Times New Roman"/>
              </a:rPr>
              <a:t>аналитический отчёт –</a:t>
            </a:r>
            <a:r>
              <a:rPr lang="ru-RU" sz="4000" dirty="0" smtClean="0">
                <a:latin typeface="Times New Roman"/>
                <a:ea typeface="Times New Roman"/>
                <a:cs typeface="Times New Roman"/>
              </a:rPr>
              <a:t> описание изменения состояния объекта, новой ситуации с выявлением проблемных аспектов, постановка новых целей и задач</a:t>
            </a:r>
            <a:r>
              <a:rPr lang="ru-RU" sz="3400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ru-RU" sz="3400" dirty="0" smtClean="0">
              <a:ea typeface="Times New Roman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121979" y="1005818"/>
            <a:ext cx="10515600" cy="516151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 педагогике всё начинается с цели, </a:t>
            </a:r>
          </a:p>
          <a:p>
            <a:pPr algn="ctr">
              <a:buNone/>
            </a:pPr>
            <a:r>
              <a:rPr lang="ru-RU" sz="4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но цель не возникает из ничего </a:t>
            </a:r>
          </a:p>
          <a:p>
            <a:pPr algn="ctr">
              <a:buNone/>
            </a:pPr>
            <a:r>
              <a:rPr lang="ru-RU" sz="4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и не исчезает бесследно...</a:t>
            </a:r>
            <a:endParaRPr lang="ru-RU" sz="4400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ctr">
              <a:buNone/>
            </a:pP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algn="ctr">
              <a:buNone/>
            </a:pP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s://st3.depositphotos.com/1745098/12863/i/950/depositphotos_128634234-stock-photo-circle-of-arrow-with-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42439" y="3414310"/>
            <a:ext cx="2067444" cy="1676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/>
                <a:ea typeface="Times New Roman"/>
              </a:rPr>
              <a:t>Вариант наставничества </a:t>
            </a:r>
            <a:br>
              <a:rPr lang="ru-RU" sz="3600" dirty="0" smtClean="0">
                <a:latin typeface="Times New Roman"/>
                <a:ea typeface="Times New Roman"/>
              </a:rPr>
            </a:br>
            <a:r>
              <a:rPr lang="ru-RU" sz="3600" dirty="0" smtClean="0">
                <a:latin typeface="Times New Roman"/>
                <a:ea typeface="Times New Roman"/>
              </a:rPr>
              <a:t>«</a:t>
            </a:r>
            <a:r>
              <a:rPr lang="ru-RU" sz="3600" b="1" dirty="0" smtClean="0">
                <a:latin typeface="Times New Roman"/>
                <a:ea typeface="Times New Roman"/>
              </a:rPr>
              <a:t>опытный педагог-начинающий педагог</a:t>
            </a:r>
            <a:r>
              <a:rPr lang="ru-RU" sz="3600" dirty="0" smtClean="0">
                <a:latin typeface="Times New Roman"/>
                <a:ea typeface="Times New Roman"/>
              </a:rPr>
              <a:t>»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592317"/>
            <a:ext cx="10515600" cy="4584646"/>
          </a:xfrm>
        </p:spPr>
        <p:txBody>
          <a:bodyPr>
            <a:normAutofit fontScale="70000" lnSpcReduction="20000"/>
          </a:bodyPr>
          <a:lstStyle/>
          <a:p>
            <a:pPr indent="-6985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4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Наставничество </a:t>
            </a:r>
            <a:r>
              <a:rPr lang="ru-RU" sz="4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– одна из форм передачи педагогического</a:t>
            </a:r>
            <a:r>
              <a:rPr lang="ru-RU" sz="4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опыта, в ходе которой начинающий педагог осваивает профессиональную деятельность под непосредственным руководством педагога-мастера.</a:t>
            </a:r>
            <a:endParaRPr lang="ru-RU" sz="4600" dirty="0" smtClean="0">
              <a:ea typeface="Times New Roman"/>
              <a:cs typeface="Times New Roman"/>
            </a:endParaRPr>
          </a:p>
          <a:p>
            <a:pPr indent="-6985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4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Суть</a:t>
            </a:r>
            <a:r>
              <a:rPr lang="ru-RU" sz="4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– в передаче богатого опыта профессиональной деятельности начинающему специалисту, в ускорении его адаптации к профессиональной деятельности, оказание помощи и поддержки в профессиональном саморазвитии и самосовершенствовании.</a:t>
            </a:r>
            <a:endParaRPr lang="ru-RU" sz="4600" dirty="0" smtClean="0">
              <a:ea typeface="Times New Roman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2246" y="365126"/>
            <a:ext cx="9721553" cy="785758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40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Постановка целей и задач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latin typeface="Calibri"/>
                <a:ea typeface="Times New Roman"/>
                <a:cs typeface="Times New Roman"/>
              </a:rPr>
              <a:t/>
            </a:r>
            <a:br>
              <a:rPr lang="ru-RU" dirty="0" smtClean="0">
                <a:latin typeface="Calibri"/>
                <a:ea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5669" y="1087821"/>
            <a:ext cx="11540359" cy="5089142"/>
          </a:xfrm>
        </p:spPr>
        <p:txBody>
          <a:bodyPr>
            <a:norm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Алгоритм педагогической технологии:</a:t>
            </a:r>
          </a:p>
          <a:p>
            <a:pPr marL="45720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«</a:t>
            </a:r>
            <a:r>
              <a:rPr lang="ru-RU" sz="3600" b="1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анализ--&gt;диагноз--&gt;прогноз--&gt;проект--&gt; реализация-  --&gt;анализ ==&gt;…»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3600" dirty="0" smtClean="0">
              <a:ea typeface="Times New Roman"/>
              <a:cs typeface="Times New Roman"/>
            </a:endParaRPr>
          </a:p>
          <a:p>
            <a:pPr mar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   Нечёткое следование алгоритму ведёт к постановке ошибочных целей, а значит получению не таких результатов, как хотелось.</a:t>
            </a:r>
          </a:p>
          <a:p>
            <a:pPr marL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Цель не возникает из ничего и не исчезает бесследно.</a:t>
            </a:r>
            <a:endParaRPr lang="ru-RU" sz="3600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ru-RU" sz="3600" dirty="0" smtClean="0">
              <a:ea typeface="Times New Roman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1416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95661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Требования к постановке целей и задач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825625"/>
            <a:ext cx="10922876" cy="4351338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b="1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конкретность и чёткость формулировки,</a:t>
            </a:r>
            <a:endParaRPr lang="ru-RU" sz="3600" dirty="0" smtClean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b="1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реальность</a:t>
            </a:r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/</a:t>
            </a:r>
            <a:r>
              <a:rPr lang="ru-RU" sz="3600" b="1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достижимость в данной ситуации,</a:t>
            </a:r>
            <a:endParaRPr lang="ru-RU" sz="3600" dirty="0" smtClean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b="1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измеримость результата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3600" dirty="0" smtClean="0">
              <a:ea typeface="Times New Roman"/>
              <a:cs typeface="Times New Roman"/>
            </a:endParaRPr>
          </a:p>
          <a:p>
            <a:pPr marL="457200" algn="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Чем точнее выражена цель, </a:t>
            </a:r>
          </a:p>
          <a:p>
            <a:pPr marL="457200" algn="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тем проще найти путь для её достижения.</a:t>
            </a:r>
            <a:endParaRPr lang="ru-RU" sz="3600" b="1" dirty="0" smtClean="0">
              <a:ea typeface="Times New Roman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917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Цель наставничества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434662"/>
            <a:ext cx="10922876" cy="4742301"/>
          </a:xfrm>
        </p:spPr>
        <p:txBody>
          <a:bodyPr>
            <a:normAutofit/>
          </a:bodyPr>
          <a:lstStyle/>
          <a:p>
            <a:pPr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формулируется 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как </a:t>
            </a:r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педагогическая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, т.е. что конкретно планируем получить, чему научить, </a:t>
            </a:r>
          </a:p>
          <a:p>
            <a:pPr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что сформировать, развить, воспитать... </a:t>
            </a:r>
            <a:endParaRPr lang="ru-RU" sz="3600" dirty="0" smtClean="0">
              <a:ea typeface="Times New Roman"/>
              <a:cs typeface="Times New Roman"/>
            </a:endParaRPr>
          </a:p>
          <a:p>
            <a:pPr mar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3600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Цель конкретизируется задачами, </a:t>
            </a:r>
          </a:p>
          <a:p>
            <a:pPr mar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как шагами на пути достижения цели.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917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/>
                <a:ea typeface="Times New Roman"/>
              </a:rPr>
              <a:t>Наставничество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47346" y="1308538"/>
            <a:ext cx="10982198" cy="4722985"/>
          </a:xfrm>
        </p:spPr>
        <p:txBody>
          <a:bodyPr>
            <a:norm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ru-RU" sz="3600" dirty="0" smtClean="0">
                <a:latin typeface="Times New Roman"/>
                <a:ea typeface="Times New Roman"/>
                <a:cs typeface="Times New Roman"/>
              </a:rPr>
              <a:t> – процесс двусторонний (</a:t>
            </a:r>
            <a:r>
              <a:rPr lang="ru-RU" sz="3600" dirty="0" err="1" smtClean="0">
                <a:latin typeface="Times New Roman"/>
                <a:ea typeface="Times New Roman"/>
                <a:cs typeface="Times New Roman"/>
              </a:rPr>
              <a:t>субъект-субъектный</a:t>
            </a:r>
            <a:r>
              <a:rPr lang="ru-RU" sz="3600" dirty="0" smtClean="0">
                <a:latin typeface="Times New Roman"/>
                <a:ea typeface="Times New Roman"/>
                <a:cs typeface="Times New Roman"/>
              </a:rPr>
              <a:t>) как вариант педагогического взаимодействия. 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/>
                <a:ea typeface="Times New Roman"/>
                <a:cs typeface="Times New Roman"/>
              </a:rPr>
              <a:t>У каждой стороны должны быть свои специфические цели </a:t>
            </a:r>
            <a:r>
              <a:rPr lang="ru-RU" sz="3600" b="1" dirty="0" err="1" smtClean="0">
                <a:latin typeface="Times New Roman"/>
                <a:ea typeface="Times New Roman"/>
                <a:cs typeface="Times New Roman"/>
              </a:rPr>
              <a:t>комплиментарного</a:t>
            </a:r>
            <a:r>
              <a:rPr lang="ru-RU" sz="3600" dirty="0" smtClean="0">
                <a:latin typeface="Times New Roman"/>
                <a:ea typeface="Times New Roman"/>
                <a:cs typeface="Times New Roman"/>
              </a:rPr>
              <a:t> характера, т.е. </a:t>
            </a:r>
            <a:r>
              <a:rPr lang="ru-RU" sz="3600" dirty="0" err="1" smtClean="0">
                <a:latin typeface="Times New Roman"/>
                <a:ea typeface="Times New Roman"/>
                <a:cs typeface="Times New Roman"/>
              </a:rPr>
              <a:t>взаимо-обуславливающие</a:t>
            </a:r>
            <a:r>
              <a:rPr lang="ru-RU" sz="3600" dirty="0" smtClean="0">
                <a:latin typeface="Times New Roman"/>
                <a:ea typeface="Times New Roman"/>
                <a:cs typeface="Times New Roman"/>
              </a:rPr>
              <a:t>, когда достижение целей одного партнёра способствует достижению цели другого. 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3600" dirty="0" smtClean="0">
                <a:latin typeface="Times New Roman"/>
                <a:ea typeface="Times New Roman"/>
                <a:cs typeface="Times New Roman"/>
              </a:rPr>
              <a:t>Цели и задачи у них общие, но формулируются по-разному, в зависимости от личностных особенностей, направлений, моделей, типов и форм наставничества. </a:t>
            </a:r>
            <a:endParaRPr lang="ru-RU" sz="3600" dirty="0" smtClean="0">
              <a:ea typeface="Times New Roman"/>
              <a:cs typeface="Times New Roman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917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/>
                <a:ea typeface="Times New Roman"/>
              </a:rPr>
              <a:t>Цель наставничества диады «педагог-педагог»</a:t>
            </a:r>
            <a:r>
              <a:rPr lang="ru-RU" sz="3600" dirty="0" smtClean="0">
                <a:latin typeface="Times New Roman"/>
                <a:ea typeface="Times New Roman"/>
              </a:rPr>
              <a:t>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182414"/>
            <a:ext cx="10515600" cy="4994549"/>
          </a:xfrm>
        </p:spPr>
        <p:txBody>
          <a:bodyPr>
            <a:normAutofit fontScale="92500" lnSpcReduction="10000"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900" dirty="0" smtClean="0">
                <a:latin typeface="Times New Roman"/>
                <a:ea typeface="Times New Roman"/>
                <a:cs typeface="Times New Roman"/>
              </a:rPr>
              <a:t>  - реализовать процесс профессионального становления, формирования у начинающего педагога профессиональных компетенций, навыков в организации и проведении учебных занятий на основе норм и требований дидактики, специфики образовательной организации.</a:t>
            </a:r>
            <a:endParaRPr lang="ru-RU" sz="3900" dirty="0" smtClean="0">
              <a:ea typeface="Times New Roman"/>
              <a:cs typeface="Times New Roman"/>
            </a:endParaRPr>
          </a:p>
          <a:p>
            <a:pPr marL="457200" algn="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900" b="1" dirty="0" smtClean="0">
                <a:latin typeface="Times New Roman"/>
                <a:ea typeface="Times New Roman"/>
                <a:cs typeface="Times New Roman"/>
              </a:rPr>
              <a:t>Чтобы цель не искажалась в процессе работы, её нужно </a:t>
            </a:r>
            <a:r>
              <a:rPr lang="ru-RU" sz="3900" b="1" smtClean="0">
                <a:latin typeface="Times New Roman"/>
                <a:ea typeface="Times New Roman"/>
                <a:cs typeface="Times New Roman"/>
              </a:rPr>
              <a:t>конкретизировать задачами.</a:t>
            </a:r>
            <a:endParaRPr lang="ru-RU" sz="3900" dirty="0" smtClean="0">
              <a:ea typeface="Times New Roman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83779"/>
            <a:ext cx="10515600" cy="67791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Задачи наставничества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25214" y="867103"/>
            <a:ext cx="11098924" cy="5644057"/>
          </a:xfrm>
        </p:spPr>
        <p:txBody>
          <a:bodyPr>
            <a:normAutofit fontScale="25000" lnSpcReduction="20000"/>
          </a:bodyPr>
          <a:lstStyle/>
          <a:p>
            <a:pPr marL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ru-RU" sz="1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установить уровень профессиональной компетентности начинающих, выявить проблемы их подготовленности;</a:t>
            </a:r>
            <a:endParaRPr lang="ru-RU" sz="12800" dirty="0" smtClean="0">
              <a:ea typeface="Times New Roman"/>
              <a:cs typeface="Times New Roman"/>
            </a:endParaRPr>
          </a:p>
          <a:p>
            <a:pPr marL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ru-RU" sz="1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актуализировать у начинающих педагогов теоретические основы педагогической деятельности (основы дидактики);</a:t>
            </a:r>
            <a:endParaRPr lang="ru-RU" sz="12800" dirty="0" smtClean="0">
              <a:ea typeface="Times New Roman"/>
              <a:cs typeface="Times New Roman"/>
            </a:endParaRPr>
          </a:p>
          <a:p>
            <a:pPr marL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ru-RU" sz="1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отработать с начинающими педагогами навыки работы с педагогической документацией (программы, планы, отчёты...;</a:t>
            </a:r>
            <a:endParaRPr lang="ru-RU" sz="12800" dirty="0" smtClean="0">
              <a:ea typeface="Times New Roman"/>
              <a:cs typeface="Times New Roman"/>
            </a:endParaRPr>
          </a:p>
          <a:p>
            <a:pPr marL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ru-RU" sz="1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передать опыт по использованию актуальных форм, методов и современных средств обучения и воспитания, развить интерес к педагогической деятельности;</a:t>
            </a:r>
            <a:endParaRPr lang="ru-RU" sz="12800" dirty="0" smtClean="0">
              <a:ea typeface="Times New Roman"/>
              <a:cs typeface="Times New Roman"/>
            </a:endParaRPr>
          </a:p>
          <a:p>
            <a:pPr marL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ru-RU" sz="1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включить молодых педагогов в деятельность МО, педагогического коллектива при организации и проведении общих дел. </a:t>
            </a:r>
            <a:endParaRPr lang="ru-RU" sz="12800" dirty="0" smtClean="0">
              <a:ea typeface="Times New Roman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089" y="185195"/>
            <a:ext cx="10567685" cy="1643605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/>
                <a:ea typeface="Times New Roman"/>
              </a:rPr>
              <a:t/>
            </a:r>
            <a:br>
              <a:rPr lang="ru-RU" sz="2700" b="1" dirty="0" smtClean="0">
                <a:latin typeface="Times New Roman"/>
                <a:ea typeface="Times New Roman"/>
              </a:rPr>
            </a:br>
            <a:r>
              <a:rPr lang="ru-RU" sz="2700" b="1" dirty="0" smtClean="0">
                <a:latin typeface="Times New Roman"/>
                <a:ea typeface="Times New Roman"/>
              </a:rPr>
              <a:t/>
            </a:r>
            <a:br>
              <a:rPr lang="ru-RU" sz="2700" b="1" dirty="0" smtClean="0">
                <a:latin typeface="Times New Roman"/>
                <a:ea typeface="Times New Roman"/>
              </a:rPr>
            </a:br>
            <a:r>
              <a:rPr lang="ru-RU" sz="3100" b="1" dirty="0" smtClean="0">
                <a:latin typeface="Times New Roman"/>
                <a:ea typeface="Times New Roman"/>
              </a:rPr>
              <a:t>Цель наставничества - </a:t>
            </a:r>
            <a:r>
              <a:rPr lang="ru-RU" sz="3100" dirty="0" smtClean="0">
                <a:latin typeface="Times New Roman"/>
                <a:ea typeface="Times New Roman"/>
                <a:cs typeface="Times New Roman"/>
              </a:rPr>
              <a:t>реализовать процесс профессионального становления, формирования у подшефного профессиональных компетенций, навыков в организации и проведении учебных занятий на основе норм и требований дидактики, специфики ОО.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6769" y="1956122"/>
            <a:ext cx="11702005" cy="4710896"/>
          </a:xfrm>
        </p:spPr>
        <p:txBody>
          <a:bodyPr>
            <a:normAutofit fontScale="25000" lnSpcReduction="20000"/>
          </a:bodyPr>
          <a:lstStyle/>
          <a:p>
            <a:pPr marL="0" indent="-342900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112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sz="112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установить уровень профессиональной компетентности начинающих, выявить проблемы их подготовленности;</a:t>
            </a:r>
            <a:endParaRPr lang="ru-RU" sz="112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2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- актуализировать у начинающих педагогов теоретические основы педагогической деятельности;</a:t>
            </a:r>
            <a:endParaRPr lang="ru-RU" sz="112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2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- отработать с начинающими педагогами навыки работы с педагогической документацией (программы, планы, отчёты...;</a:t>
            </a:r>
            <a:endParaRPr lang="ru-RU" sz="112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2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- передать опыт по использованию актуальных форм, методов и современных средств обучения и воспитания, развить интерес к педагогической деятельности;</a:t>
            </a:r>
            <a:endParaRPr lang="ru-RU" sz="112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2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- включить молодых педагогов в деятельность МО, педагогического коллектива при организации и проведении общих дел. </a:t>
            </a:r>
            <a:endParaRPr lang="ru-RU" sz="112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0C19E1-F0C4-47ED-B6E4-62059BB32920}"/>
</file>

<file path=customXml/itemProps2.xml><?xml version="1.0" encoding="utf-8"?>
<ds:datastoreItem xmlns:ds="http://schemas.openxmlformats.org/officeDocument/2006/customXml" ds:itemID="{506056D5-70A6-438B-B842-A9FAD0890D78}"/>
</file>

<file path=customXml/itemProps3.xml><?xml version="1.0" encoding="utf-8"?>
<ds:datastoreItem xmlns:ds="http://schemas.openxmlformats.org/officeDocument/2006/customXml" ds:itemID="{F1467218-B84A-4543-BBBA-AE184D2C0BEE}"/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1125</Words>
  <Application>Microsoft Office PowerPoint</Application>
  <PresentationFormat>Произвольный</PresentationFormat>
  <Paragraphs>127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Вариант наставничества  «опытный педагог-начинающий педагог»</vt:lpstr>
      <vt:lpstr>Постановка целей и задач  </vt:lpstr>
      <vt:lpstr>Требования к постановке целей и задач</vt:lpstr>
      <vt:lpstr>Цель наставничества</vt:lpstr>
      <vt:lpstr>Наставничество</vt:lpstr>
      <vt:lpstr>Цель наставничества диады «педагог-педагог» </vt:lpstr>
      <vt:lpstr>Задачи наставничества</vt:lpstr>
      <vt:lpstr>  Цель наставничества - реализовать процесс профессионального становления, формирования у подшефного профессиональных компетенций, навыков в организации и проведении учебных занятий на основе норм и требований дидактики, специфики ОО. </vt:lpstr>
      <vt:lpstr>Цель наставляемого / начинающего педагога </vt:lpstr>
      <vt:lpstr>Цель и задачи наставляемых / начинающих педагогов </vt:lpstr>
      <vt:lpstr>Этап проектирования</vt:lpstr>
      <vt:lpstr>Структура Программы наставничества</vt:lpstr>
      <vt:lpstr>В индивидуальной программе наставничества необходимо учесть:</vt:lpstr>
      <vt:lpstr>Реализация</vt:lpstr>
      <vt:lpstr>Методы/способы реализации индивидуальной работы наставника универсальные:</vt:lpstr>
      <vt:lpstr>Анализ реализации наставничества и определение результатов</vt:lpstr>
      <vt:lpstr>Слайд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Я</cp:lastModifiedBy>
  <cp:revision>77</cp:revision>
  <dcterms:created xsi:type="dcterms:W3CDTF">2022-01-24T11:09:18Z</dcterms:created>
  <dcterms:modified xsi:type="dcterms:W3CDTF">2022-02-22T07:41:40Z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