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5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0" r:id="rId3"/>
    <p:sldId id="288" r:id="rId4"/>
    <p:sldId id="297" r:id="rId5"/>
    <p:sldId id="293" r:id="rId6"/>
    <p:sldId id="294" r:id="rId7"/>
    <p:sldId id="295" r:id="rId8"/>
    <p:sldId id="258" r:id="rId9"/>
    <p:sldId id="292" r:id="rId10"/>
    <p:sldId id="280" r:id="rId11"/>
    <p:sldId id="284" r:id="rId12"/>
    <p:sldId id="286" r:id="rId13"/>
    <p:sldId id="287" r:id="rId14"/>
    <p:sldId id="296" r:id="rId15"/>
    <p:sldId id="282" r:id="rId16"/>
    <p:sldId id="268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BC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 autoAdjust="0"/>
  </p:normalViewPr>
  <p:slideViewPr>
    <p:cSldViewPr snapToGrid="0">
      <p:cViewPr varScale="1">
        <p:scale>
          <a:sx n="86" d="100"/>
          <a:sy n="86" d="100"/>
        </p:scale>
        <p:origin x="442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7594-D78B-48AB-9EC0-5220F2DE08A8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696215"/>
            <a:ext cx="3540988" cy="2000469"/>
          </a:xfrm>
          <a:prstGeom prst="rect">
            <a:avLst/>
          </a:prstGeom>
        </p:spPr>
      </p:pic>
      <p:sp>
        <p:nvSpPr>
          <p:cNvPr id="8" name="Прямоугольник 7"/>
          <p:cNvSpPr/>
          <p:nvPr userDrawn="1"/>
        </p:nvSpPr>
        <p:spPr>
          <a:xfrm>
            <a:off x="3420290" y="0"/>
            <a:ext cx="8842049" cy="6858000"/>
          </a:xfrm>
          <a:prstGeom prst="rect">
            <a:avLst/>
          </a:prstGeom>
          <a:solidFill>
            <a:srgbClr val="26BC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3681554" y="997432"/>
            <a:ext cx="21435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50" dirty="0" smtClean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entury Gothic" panose="020B0502020202020204" pitchFamily="34" charset="0"/>
              </a:rPr>
              <a:t>Тема:</a:t>
            </a:r>
            <a:endParaRPr lang="ru-RU" sz="5400" b="1" cap="none" spc="50" dirty="0">
              <a:ln w="9525" cmpd="sng">
                <a:noFill/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Century Gothic" panose="020B0502020202020204" pitchFamily="34" charset="0"/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3681554" y="4012490"/>
            <a:ext cx="192873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cap="none" spc="50" dirty="0" smtClean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entury Gothic" panose="020B0502020202020204" pitchFamily="34" charset="0"/>
              </a:rPr>
              <a:t>Спикер:</a:t>
            </a:r>
            <a:endParaRPr lang="ru-RU" sz="3200" cap="none" spc="50" dirty="0">
              <a:ln w="9525" cmpd="sng">
                <a:noFill/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Century Gothic" panose="020B0502020202020204" pitchFamily="34" charset="0"/>
            </a:endParaRPr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3681554" y="98182"/>
            <a:ext cx="817884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spc="50" dirty="0" smtClean="0">
                <a:ln w="9525" cmpd="sng">
                  <a:noFill/>
                  <a:prstDash val="solid"/>
                </a:ln>
                <a:solidFill>
                  <a:srgbClr val="FFC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entury Gothic" panose="020B0502020202020204" pitchFamily="34" charset="0"/>
              </a:rPr>
              <a:t>Наставничество в дополнительном образовании</a:t>
            </a:r>
            <a:endParaRPr lang="ru-RU" sz="2400" b="1" cap="none" spc="50" dirty="0">
              <a:ln w="9525" cmpd="sng">
                <a:noFill/>
                <a:prstDash val="solid"/>
              </a:ln>
              <a:solidFill>
                <a:srgbClr val="FFC00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Century Gothic" panose="020B0502020202020204" pitchFamily="34" charset="0"/>
            </a:endParaRPr>
          </a:p>
        </p:txBody>
      </p:sp>
      <p:pic>
        <p:nvPicPr>
          <p:cNvPr id="12" name="Picture 8" descr="Конкурс творческих работ «Наставник нашего времени» — Сайт педагогического  колледжа №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056" b="90000" l="1987" r="59272">
                        <a14:foregroundMark x1="12914" y1="43889" x2="12914" y2="43889"/>
                        <a14:foregroundMark x1="28311" y1="19444" x2="28311" y2="194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855" y="1786920"/>
            <a:ext cx="5753100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/_layouts/images/titlegraphic.gif&#10;/koiro/Images1/logo_inst.jpg&#10;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6634"/>
            <a:ext cx="3356106" cy="737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1716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7594-D78B-48AB-9EC0-5220F2DE08A8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306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7594-D78B-48AB-9EC0-5220F2DE08A8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161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7594-D78B-48AB-9EC0-5220F2DE08A8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Picture 8" descr="Конкурс творческих работ «Наставник нашего времени» — Сайт педагогического  колледжа №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056" b="90000" l="1987" r="59272">
                        <a14:foregroundMark x1="12914" y1="43889" x2="12914" y2="43889"/>
                        <a14:foregroundMark x1="28311" y1="19444" x2="28311" y2="194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7078"/>
            <a:ext cx="1961077" cy="1168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6515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7594-D78B-48AB-9EC0-5220F2DE08A8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746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7594-D78B-48AB-9EC0-5220F2DE08A8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Picture 8" descr="Конкурс творческих работ «Наставник нашего времени» — Сайт педагогического  колледжа №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056" b="90000" l="1987" r="59272">
                        <a14:foregroundMark x1="12914" y1="43889" x2="12914" y2="43889"/>
                        <a14:foregroundMark x1="28311" y1="19444" x2="28311" y2="194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7078"/>
            <a:ext cx="1961077" cy="1168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9893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7594-D78B-48AB-9EC0-5220F2DE08A8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t>‹#›</a:t>
            </a:fld>
            <a:endParaRPr lang="ru-RU"/>
          </a:p>
        </p:txBody>
      </p:sp>
      <p:pic>
        <p:nvPicPr>
          <p:cNvPr id="11" name="Picture 8" descr="Конкурс творческих работ «Наставник нашего времени» — Сайт педагогического  колледжа №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056" b="90000" l="1987" r="59272">
                        <a14:foregroundMark x1="12914" y1="43889" x2="12914" y2="43889"/>
                        <a14:foregroundMark x1="28311" y1="19444" x2="28311" y2="194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7078"/>
            <a:ext cx="1961077" cy="1168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423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7594-D78B-48AB-9EC0-5220F2DE08A8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t>‹#›</a:t>
            </a:fld>
            <a:endParaRPr lang="ru-RU"/>
          </a:p>
        </p:txBody>
      </p:sp>
      <p:pic>
        <p:nvPicPr>
          <p:cNvPr id="6" name="Picture 8" descr="Конкурс творческих работ «Наставник нашего времени» — Сайт педагогического  колледжа №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056" b="90000" l="1987" r="59272">
                        <a14:foregroundMark x1="12914" y1="43889" x2="12914" y2="43889"/>
                        <a14:foregroundMark x1="28311" y1="19444" x2="28311" y2="194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7078"/>
            <a:ext cx="1961077" cy="1168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1488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7594-D78B-48AB-9EC0-5220F2DE08A8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302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7594-D78B-48AB-9EC0-5220F2DE08A8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4287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7594-D78B-48AB-9EC0-5220F2DE08A8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461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507594-D78B-48AB-9EC0-5220F2DE08A8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EEAE5-DB12-4CE5-910A-F9EE3BB13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3928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96215"/>
            <a:ext cx="3540988" cy="200046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420290" y="0"/>
            <a:ext cx="8842049" cy="6858000"/>
          </a:xfrm>
          <a:prstGeom prst="rect">
            <a:avLst/>
          </a:prstGeom>
          <a:solidFill>
            <a:srgbClr val="26BC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81554" y="997432"/>
            <a:ext cx="21435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50" dirty="0" smtClean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entury Gothic" panose="020B0502020202020204" pitchFamily="34" charset="0"/>
              </a:rPr>
              <a:t>Тема:</a:t>
            </a:r>
            <a:endParaRPr lang="ru-RU" sz="5400" b="1" cap="none" spc="50" dirty="0">
              <a:ln w="9525" cmpd="sng">
                <a:noFill/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Century Gothic" panose="020B0502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681554" y="4012490"/>
            <a:ext cx="192873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cap="none" spc="50" dirty="0" smtClean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entury Gothic" panose="020B0502020202020204" pitchFamily="34" charset="0"/>
              </a:rPr>
              <a:t>Спикер:</a:t>
            </a:r>
            <a:endParaRPr lang="ru-RU" sz="3200" cap="none" spc="50" dirty="0">
              <a:ln w="9525" cmpd="sng">
                <a:noFill/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Century Gothic" panose="020B0502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635068" y="98182"/>
            <a:ext cx="827181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spc="50" dirty="0" smtClean="0">
                <a:ln w="9525" cmpd="sng">
                  <a:noFill/>
                  <a:prstDash val="solid"/>
                </a:ln>
                <a:solidFill>
                  <a:srgbClr val="FFC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entury Gothic" panose="020B0502020202020204" pitchFamily="34" charset="0"/>
              </a:rPr>
              <a:t>Наставничество в  дополнительном образовании</a:t>
            </a:r>
            <a:endParaRPr lang="ru-RU" sz="2400" b="1" cap="none" spc="50" dirty="0">
              <a:ln w="9525" cmpd="sng">
                <a:noFill/>
                <a:prstDash val="solid"/>
              </a:ln>
              <a:solidFill>
                <a:srgbClr val="FFC00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Century Gothic" panose="020B0502020202020204" pitchFamily="34" charset="0"/>
            </a:endParaRPr>
          </a:p>
        </p:txBody>
      </p:sp>
      <p:pic>
        <p:nvPicPr>
          <p:cNvPr id="1032" name="Picture 8" descr="Конкурс творческих работ «Наставник нашего времени» — Сайт педагогического  колледжа №1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056" b="90000" l="1987" r="59272">
                        <a14:foregroundMark x1="12914" y1="43889" x2="12914" y2="43889"/>
                        <a14:foregroundMark x1="28311" y1="19444" x2="28311" y2="194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855" y="1786920"/>
            <a:ext cx="5753100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825090" y="1495514"/>
            <a:ext cx="517334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Типы и </a:t>
            </a:r>
            <a:r>
              <a:rPr lang="ru-RU" sz="4800" smtClean="0">
                <a:solidFill>
                  <a:schemeClr val="bg1"/>
                </a:solidFill>
                <a:latin typeface="Century Gothic" panose="020B0502020202020204" pitchFamily="34" charset="0"/>
              </a:rPr>
              <a:t>формы  наставничества </a:t>
            </a:r>
            <a:r>
              <a:rPr lang="ru-RU" sz="4800" dirty="0">
                <a:solidFill>
                  <a:schemeClr val="bg1"/>
                </a:solidFill>
                <a:latin typeface="Century Gothic" panose="020B0502020202020204" pitchFamily="34" charset="0"/>
              </a:rPr>
              <a:t>в образовании.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871551" y="4475629"/>
            <a:ext cx="517334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Комраков</a:t>
            </a:r>
            <a:r>
              <a:rPr lang="ru-RU" sz="3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С.Г. Директор МКОО </a:t>
            </a:r>
            <a:r>
              <a:rPr lang="ru-RU" sz="32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Палкинская</a:t>
            </a:r>
            <a:r>
              <a:rPr lang="ru-RU" sz="3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СШ</a:t>
            </a:r>
            <a:endParaRPr lang="ru-RU" sz="32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3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Вариации ролевых моделей внутри формы "учитель - учитель"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1 </a:t>
            </a:r>
            <a:r>
              <a:rPr lang="ru-RU" dirty="0"/>
              <a:t>" опытный </a:t>
            </a:r>
            <a:r>
              <a:rPr lang="ru-RU" dirty="0" smtClean="0"/>
              <a:t>педагог</a:t>
            </a:r>
            <a:r>
              <a:rPr lang="ru-RU" dirty="0"/>
              <a:t> </a:t>
            </a:r>
            <a:r>
              <a:rPr lang="ru-RU" dirty="0" smtClean="0"/>
              <a:t>- молодой </a:t>
            </a:r>
            <a:r>
              <a:rPr lang="ru-RU" dirty="0"/>
              <a:t>специалист "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 </a:t>
            </a:r>
            <a:r>
              <a:rPr lang="ru-RU" dirty="0"/>
              <a:t>" лидер педагогического сообщества - педагог, испытывающий проблемы "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3 </a:t>
            </a:r>
            <a:r>
              <a:rPr lang="ru-RU" dirty="0"/>
              <a:t>"педагог-новатор - консервативный педагог "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4 </a:t>
            </a:r>
            <a:r>
              <a:rPr lang="ru-RU" dirty="0"/>
              <a:t>"опытный предметник - неопытный предметник", </a:t>
            </a:r>
            <a:endParaRPr lang="ru-RU" dirty="0" smtClean="0"/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/>
              <a:t>А</a:t>
            </a:r>
            <a:r>
              <a:rPr lang="ru-RU" dirty="0" smtClean="0"/>
              <a:t>) конкретная </a:t>
            </a:r>
            <a:r>
              <a:rPr lang="ru-RU" dirty="0"/>
              <a:t>психоэмоциональная поддержка (проблемы: "не могу найти общий язык с учениками", "испытываю стресс во время уроков"), сочетаемая с профессиональной помощью по приобретению и развитию педагогических талантов и </a:t>
            </a:r>
            <a:r>
              <a:rPr lang="ru-RU" dirty="0" smtClean="0"/>
              <a:t>инициатив</a:t>
            </a:r>
          </a:p>
          <a:p>
            <a:pPr marL="0" indent="0">
              <a:buNone/>
            </a:pPr>
            <a:r>
              <a:rPr lang="ru-RU" dirty="0"/>
              <a:t>Б</a:t>
            </a:r>
            <a:r>
              <a:rPr lang="ru-RU" dirty="0" smtClean="0"/>
              <a:t>) классический </a:t>
            </a:r>
            <a:r>
              <a:rPr lang="ru-RU" dirty="0"/>
              <a:t>вариант </a:t>
            </a:r>
            <a:r>
              <a:rPr lang="ru-RU" dirty="0" smtClean="0"/>
              <a:t> поддержки </a:t>
            </a:r>
            <a:r>
              <a:rPr lang="ru-RU" dirty="0"/>
              <a:t>для приобретения молодым специалистом необходимых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В</a:t>
            </a:r>
            <a:r>
              <a:rPr lang="ru-RU" dirty="0" smtClean="0"/>
              <a:t>)  более </a:t>
            </a:r>
            <a:r>
              <a:rPr lang="ru-RU" dirty="0"/>
              <a:t>молодой педагог помогает опытному представителю "старой школы" овладеть современными программами, цифровыми навыками и технологиями;</a:t>
            </a:r>
          </a:p>
          <a:p>
            <a:pPr marL="0" indent="0">
              <a:buNone/>
            </a:pPr>
            <a:r>
              <a:rPr lang="ru-RU" dirty="0"/>
              <a:t>Г</a:t>
            </a:r>
            <a:r>
              <a:rPr lang="ru-RU" dirty="0" smtClean="0"/>
              <a:t>)  педагог </a:t>
            </a:r>
            <a:r>
              <a:rPr lang="ru-RU" dirty="0"/>
              <a:t>оказывает методическую поддержку по конкретному предмету (поиск пособий, составление рабочих программ и тематических планов и т.д.).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907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Вариации ролевых моделей внутри формы "студент - ученик"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1. </a:t>
            </a:r>
            <a:r>
              <a:rPr lang="ru-RU" dirty="0"/>
              <a:t>" успевающий </a:t>
            </a:r>
            <a:r>
              <a:rPr lang="ru-RU" dirty="0" smtClean="0"/>
              <a:t>– </a:t>
            </a:r>
            <a:r>
              <a:rPr lang="ru-RU" dirty="0"/>
              <a:t>неуспевающий "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2. </a:t>
            </a:r>
            <a:r>
              <a:rPr lang="ru-RU" dirty="0"/>
              <a:t>" лидер </a:t>
            </a:r>
            <a:r>
              <a:rPr lang="ru-RU" dirty="0" smtClean="0"/>
              <a:t>– </a:t>
            </a:r>
            <a:r>
              <a:rPr lang="ru-RU" dirty="0"/>
              <a:t>равнодушный "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3. </a:t>
            </a:r>
            <a:r>
              <a:rPr lang="ru-RU" dirty="0"/>
              <a:t>" равный </a:t>
            </a:r>
            <a:r>
              <a:rPr lang="ru-RU" dirty="0" smtClean="0"/>
              <a:t>– </a:t>
            </a:r>
            <a:r>
              <a:rPr lang="ru-RU" dirty="0"/>
              <a:t>другому "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4. </a:t>
            </a:r>
            <a:r>
              <a:rPr lang="ru-RU" dirty="0"/>
              <a:t>" куратор - автор проекта "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А)  обмен </a:t>
            </a:r>
            <a:r>
              <a:rPr lang="ru-RU" dirty="0"/>
              <a:t>навыками, например, когда наставник обладает критическим мышлением, а наставляемый - креативным; взаимная поддержка, активная внеурочная </a:t>
            </a:r>
            <a:r>
              <a:rPr lang="ru-RU" dirty="0" smtClean="0"/>
              <a:t>деятельность</a:t>
            </a:r>
          </a:p>
          <a:p>
            <a:pPr marL="0" indent="0">
              <a:buNone/>
            </a:pPr>
            <a:r>
              <a:rPr lang="ru-RU" dirty="0" smtClean="0"/>
              <a:t>Б)  классический </a:t>
            </a:r>
            <a:r>
              <a:rPr lang="ru-RU" dirty="0"/>
              <a:t>вариант поддержки для улучшения образовательных результатов и приобретения навыков самоорганизации и самодисциплины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r>
              <a:rPr lang="ru-RU" dirty="0"/>
              <a:t>В) сообщество совместная работа ,при которой наставник выполняет роль куратора и </a:t>
            </a:r>
            <a:r>
              <a:rPr lang="ru-RU" dirty="0" err="1"/>
              <a:t>тьютора</a:t>
            </a:r>
            <a:r>
              <a:rPr lang="ru-RU" dirty="0"/>
              <a:t>, а наставляемый на конкретном примере учится реализовывать свой потенциал, улучшая и совершенствуя навыки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Г)   </a:t>
            </a:r>
            <a:r>
              <a:rPr lang="ru-RU" dirty="0"/>
              <a:t>психоэмоциональная и ценностная поддержка с развитием коммуникативных, творческих, лидерских навыков, мотивация на саморазвитие, образование и осознанный выбор траектории, включение в </a:t>
            </a:r>
            <a:r>
              <a:rPr lang="ru-RU" dirty="0" smtClean="0"/>
              <a:t>школьное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29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Вариации ролевых моделей внутри формы "работодатель - ученик"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" активный профессионал - равнодушный потребитель " </a:t>
            </a:r>
            <a:r>
              <a:rPr lang="ru-RU" dirty="0" smtClean="0"/>
              <a:t>, </a:t>
            </a:r>
            <a:r>
              <a:rPr lang="ru-RU" dirty="0"/>
              <a:t>мотивационная и ценностная поддержка с развитием коммуникативных, творческих, лидерских навыков, стимулирование идей саморазвития, осознанного выбора образовательной и карьерной </a:t>
            </a:r>
            <a:r>
              <a:rPr lang="ru-RU" dirty="0" err="1"/>
              <a:t>траектории</a:t>
            </a:r>
            <a:r>
              <a:rPr lang="ru-RU" dirty="0" err="1" smtClean="0"/>
              <a:t>"коллега</a:t>
            </a:r>
            <a:r>
              <a:rPr lang="ru-RU" dirty="0" smtClean="0"/>
              <a:t> </a:t>
            </a:r>
            <a:r>
              <a:rPr lang="ru-RU" dirty="0"/>
              <a:t>- молодой коллега" </a:t>
            </a:r>
            <a:endParaRPr lang="ru-RU" dirty="0" smtClean="0"/>
          </a:p>
          <a:p>
            <a:r>
              <a:rPr lang="ru-RU" dirty="0"/>
              <a:t>" коллега - молодой коллега " - совместная работа по развитию творческого, предпринимательского или социального проекта, в процессе которой наставляемый делится свежим видением и креативными идеями, которые могут оказать существенную поддержку </a:t>
            </a:r>
            <a:r>
              <a:rPr lang="ru-RU" dirty="0" smtClean="0"/>
              <a:t>наставнику</a:t>
            </a:r>
          </a:p>
          <a:p>
            <a:r>
              <a:rPr lang="ru-RU" dirty="0"/>
              <a:t>взаимодействие " работодатель - будущий сотрудник " - профессиональная поддержка, направленная на развитие определенных навыков и компетенций, необходимых для будущего трудоустройства.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968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1968" y="365126"/>
            <a:ext cx="10251831" cy="125266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Вариации ролевых моделей внутри формы "работодатель - </a:t>
            </a:r>
            <a:r>
              <a:rPr lang="ru-RU" b="1" dirty="0" smtClean="0"/>
              <a:t>студент"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82615"/>
            <a:ext cx="10515600" cy="4759570"/>
          </a:xfrm>
        </p:spPr>
        <p:txBody>
          <a:bodyPr>
            <a:noAutofit/>
          </a:bodyPr>
          <a:lstStyle/>
          <a:p>
            <a:r>
              <a:rPr lang="ru-RU" sz="1800" dirty="0"/>
              <a:t>"активный профессионал - равнодушный потребитель", мотивационная, ценностная и профессиональная поддержка с системным развитием коммуникативных и профессиональных навыков, необходимых для осознанного целеполагания и выбора карьерной траектории;</a:t>
            </a:r>
          </a:p>
          <a:p>
            <a:r>
              <a:rPr lang="ru-RU" sz="1800" dirty="0"/>
              <a:t>"успешный профессионал - студент, выбирающий профессию" - краткосрочное взаимодействие, в процессе которого наставник представляет студенту или группе студентов возможности и перспективы конкретного места работы;</a:t>
            </a:r>
          </a:p>
          <a:p>
            <a:r>
              <a:rPr lang="ru-RU" sz="1800" dirty="0"/>
              <a:t>"коллега - будущий коллега" - совместная работа по развитию творческого, предпринимательского, прикладного (модель, продукт) или социального проекта, в процессе которой наставляемый делится свежим видением и креативными идеями, способными оказать существенную поддержку наставнику, а сам наставник выполняет роль организатора и куратора;</a:t>
            </a:r>
          </a:p>
          <a:p>
            <a:r>
              <a:rPr lang="ru-RU" sz="1800" dirty="0"/>
              <a:t>"работодатель - будущий сотрудник" - профессиональная поддержка в формате стажировки, направленная на развитие конкретных навыков и компетенций, адаптацию на рабочем месте и последующее трудоустройство. В этой ролевой модели конкретной формы, при регулярной занятости сотрудника в роли наставника с целью привлечения им новых молодых кадров в организацию, возможно и рекомендуется поощрение наставника дополнительными днями отпуска в счет потраченных на наставническую деятельность и иными формами нематериального поощрения.</a:t>
            </a:r>
          </a:p>
        </p:txBody>
      </p:sp>
    </p:spTree>
    <p:extLst>
      <p:ext uri="{BB962C8B-B14F-4D97-AF65-F5344CB8AC3E}">
        <p14:creationId xmlns:p14="http://schemas.microsoft.com/office/powerpoint/2010/main" val="51011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Может ли форма </a:t>
            </a:r>
            <a:r>
              <a:rPr lang="ru-RU" b="1" dirty="0">
                <a:solidFill>
                  <a:srgbClr val="C00000"/>
                </a:solidFill>
              </a:rPr>
              <a:t>наставничества </a:t>
            </a:r>
            <a:r>
              <a:rPr lang="ru-RU" b="1" dirty="0" smtClean="0">
                <a:solidFill>
                  <a:srgbClr val="C00000"/>
                </a:solidFill>
              </a:rPr>
              <a:t>«работодатель – студент» использоваться в вашей образовательной организации?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Если может, то как именно?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04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Все представленные формы могут быть использованы не только для индивидуального взаимодействия (наставник - наставляемый), но и для групповой работы (один наставник - группа наставляемых), при которой круг задач, решаемых с помощью программы наставничества и конкретной формы, остается прежним, но меняется формат взаимодействия - все мероприятия проводятся коллективно с возможностью дополнительной индивидуальной консультации.</a:t>
            </a:r>
          </a:p>
          <a:p>
            <a:r>
              <a:rPr lang="ru-RU" dirty="0" smtClean="0"/>
              <a:t> </a:t>
            </a:r>
            <a:r>
              <a:rPr lang="ru-RU" dirty="0"/>
              <a:t>Организация работы в рамках всех пяти форм не потребует большого привлечения ресурсов и финансирования, так как все программы предполагают использование внутренних ресурсов (кадровых, профессиональных) образовательных организаций, за исключением возможного привлечения экспертов для проведения первичного обучения </a:t>
            </a:r>
            <a:r>
              <a:rPr lang="ru-RU" dirty="0" smtClean="0"/>
              <a:t>наставников.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084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общем наставничество является сложным и многогранным процессом, в котором наставник может принимать на себя следующие роли: тренер, доверенное лицо, друг, проводник, слушатель, партнер, вдохновитель, учитель и т.д.. В этом двустороннем процессе растет и развивается не только подопечный, но и наставник.  Наставничество является ярким примером </a:t>
            </a:r>
            <a:r>
              <a:rPr lang="ru-RU" dirty="0" smtClean="0"/>
              <a:t>педагогики.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483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C00000"/>
                </a:solidFill>
              </a:rPr>
              <a:t>Главное и наиболее сложное искусство наставника </a:t>
            </a:r>
            <a:r>
              <a:rPr lang="ru-RU" sz="3600" b="1" i="1" dirty="0" smtClean="0">
                <a:solidFill>
                  <a:srgbClr val="C00000"/>
                </a:solidFill>
              </a:rPr>
              <a:t>–уметь </a:t>
            </a:r>
            <a:r>
              <a:rPr lang="ru-RU" sz="3600" b="1" i="1" dirty="0">
                <a:solidFill>
                  <a:srgbClr val="C00000"/>
                </a:solidFill>
              </a:rPr>
              <a:t>ничего не делать с учеником.</a:t>
            </a:r>
            <a:r>
              <a:rPr lang="ru-RU" sz="3600" b="1" dirty="0">
                <a:solidFill>
                  <a:srgbClr val="C00000"/>
                </a:solidFill>
              </a:rPr>
              <a:t/>
            </a:r>
            <a:br>
              <a:rPr lang="ru-RU" sz="3600" b="1" dirty="0">
                <a:solidFill>
                  <a:srgbClr val="C00000"/>
                </a:solidFill>
              </a:rPr>
            </a:br>
            <a:r>
              <a:rPr lang="ru-RU" sz="3600" b="1" i="1" dirty="0">
                <a:solidFill>
                  <a:srgbClr val="C00000"/>
                </a:solidFill>
              </a:rPr>
              <a:t>Ж.-Ж. Руссо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4000" dirty="0" smtClean="0"/>
          </a:p>
          <a:p>
            <a:pPr marL="0" indent="0">
              <a:buNone/>
            </a:pPr>
            <a:endParaRPr lang="ru-RU" sz="4000" dirty="0"/>
          </a:p>
          <a:p>
            <a:pPr marL="0" indent="0">
              <a:buNone/>
            </a:pPr>
            <a:r>
              <a:rPr lang="ru-RU" sz="4000" dirty="0" smtClean="0"/>
              <a:t>Организуется </a:t>
            </a:r>
            <a:r>
              <a:rPr lang="ru-RU" sz="4000" dirty="0"/>
              <a:t>по принципу «более опытный обучает менее опытного (нового) члена трудового коллектива тому, что умеет сам».</a:t>
            </a:r>
          </a:p>
        </p:txBody>
      </p:sp>
    </p:spTree>
    <p:extLst>
      <p:ext uri="{BB962C8B-B14F-4D97-AF65-F5344CB8AC3E}">
        <p14:creationId xmlns:p14="http://schemas.microsoft.com/office/powerpoint/2010/main" val="61689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Формы </a:t>
            </a:r>
            <a:r>
              <a:rPr lang="ru-RU" b="1" dirty="0"/>
              <a:t>организации наставничества можно </a:t>
            </a:r>
            <a:r>
              <a:rPr lang="ru-RU" b="1" dirty="0" smtClean="0"/>
              <a:t>классифицировать: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b="1" dirty="0" smtClean="0"/>
              <a:t> </a:t>
            </a:r>
            <a:r>
              <a:rPr lang="ru-RU" b="1" dirty="0"/>
              <a:t>По количеству </a:t>
            </a:r>
            <a:r>
              <a:rPr lang="ru-RU" b="1" dirty="0" smtClean="0"/>
              <a:t>участников </a:t>
            </a:r>
            <a:r>
              <a:rPr lang="ru-RU" sz="2400" dirty="0" smtClean="0"/>
              <a:t>(индивидуальное</a:t>
            </a:r>
            <a:r>
              <a:rPr lang="ru-RU" sz="2400" dirty="0"/>
              <a:t>, групповое, </a:t>
            </a:r>
            <a:r>
              <a:rPr lang="ru-RU" sz="2400" dirty="0" smtClean="0"/>
              <a:t>коллективно-групповое)</a:t>
            </a:r>
            <a:endParaRPr lang="ru-RU" sz="2400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/>
          </a:p>
          <a:p>
            <a:pPr algn="ctr"/>
            <a:r>
              <a:rPr lang="ru-RU" b="1" dirty="0" smtClean="0"/>
              <a:t>По </a:t>
            </a:r>
            <a:r>
              <a:rPr lang="ru-RU" b="1" dirty="0"/>
              <a:t>степени открытости воздействия и </a:t>
            </a:r>
            <a:r>
              <a:rPr lang="ru-RU" b="1" dirty="0" smtClean="0"/>
              <a:t>взаимодействия </a:t>
            </a:r>
            <a:r>
              <a:rPr lang="ru-RU" dirty="0" smtClean="0"/>
              <a:t>(</a:t>
            </a:r>
            <a:r>
              <a:rPr lang="ru-RU" sz="2400" dirty="0" smtClean="0"/>
              <a:t>прямое</a:t>
            </a:r>
            <a:r>
              <a:rPr lang="ru-RU" sz="2400" dirty="0"/>
              <a:t>, </a:t>
            </a:r>
            <a:r>
              <a:rPr lang="ru-RU" sz="2400" dirty="0" smtClean="0"/>
              <a:t> опосредованное)</a:t>
            </a:r>
          </a:p>
          <a:p>
            <a:pPr marL="0" indent="0" algn="ctr">
              <a:buNone/>
            </a:pPr>
            <a:r>
              <a:rPr lang="ru-RU" sz="2400" dirty="0"/>
              <a:t> </a:t>
            </a:r>
            <a:endParaRPr lang="ru-RU" sz="2400" b="1" dirty="0"/>
          </a:p>
          <a:p>
            <a:pPr algn="ctr"/>
            <a:endParaRPr lang="ru-RU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18349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Ф</a:t>
            </a:r>
            <a:r>
              <a:rPr lang="ru-RU" dirty="0" smtClean="0"/>
              <a:t>ормы </a:t>
            </a:r>
            <a:r>
              <a:rPr lang="ru-RU" dirty="0"/>
              <a:t>наставничества </a:t>
            </a:r>
            <a:r>
              <a:rPr lang="ru-RU" dirty="0" smtClean="0"/>
              <a:t>могут </a:t>
            </a:r>
            <a:r>
              <a:rPr lang="ru-RU" dirty="0"/>
              <a:t>реализовываться по одному или нескольким </a:t>
            </a:r>
            <a:r>
              <a:rPr lang="ru-RU" dirty="0" smtClean="0"/>
              <a:t>типам.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dirty="0" smtClean="0"/>
              <a:t>Типы </a:t>
            </a:r>
            <a:r>
              <a:rPr lang="ru-RU" b="1" dirty="0"/>
              <a:t>классифицированы по различным </a:t>
            </a:r>
            <a:r>
              <a:rPr lang="ru-RU" b="1" dirty="0" smtClean="0"/>
              <a:t>основаниям:</a:t>
            </a:r>
          </a:p>
          <a:p>
            <a:pPr algn="ctr"/>
            <a:endParaRPr lang="ru-RU" b="1" dirty="0"/>
          </a:p>
          <a:p>
            <a:pPr algn="ctr"/>
            <a:r>
              <a:rPr lang="ru-RU" b="1" dirty="0" smtClean="0"/>
              <a:t>По </a:t>
            </a:r>
            <a:r>
              <a:rPr lang="ru-RU" b="1" dirty="0"/>
              <a:t>содержанию деятельности(</a:t>
            </a:r>
            <a:r>
              <a:rPr lang="ru-RU" dirty="0"/>
              <a:t> корпоративное, социально-психологическое, квалификационное, комплементарное)</a:t>
            </a:r>
            <a:endParaRPr lang="ru-RU" b="1" dirty="0"/>
          </a:p>
          <a:p>
            <a:pPr algn="ctr"/>
            <a:r>
              <a:rPr lang="ru-RU" b="1" dirty="0"/>
              <a:t>По временным характеристикам(</a:t>
            </a:r>
            <a:r>
              <a:rPr lang="ru-RU" dirty="0"/>
              <a:t>эпизодическое, периодическое, систематическое)</a:t>
            </a:r>
            <a:endParaRPr lang="ru-RU" b="1" dirty="0"/>
          </a:p>
          <a:p>
            <a:pPr algn="ctr"/>
            <a:r>
              <a:rPr lang="ru-RU" b="1" dirty="0"/>
              <a:t>По уровню формализации(</a:t>
            </a:r>
            <a:r>
              <a:rPr lang="ru-RU" dirty="0"/>
              <a:t>формальное и неформальное)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2998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6843"/>
          </a:xfrm>
        </p:spPr>
        <p:txBody>
          <a:bodyPr>
            <a:normAutofit/>
          </a:bodyPr>
          <a:lstStyle/>
          <a:p>
            <a:r>
              <a:rPr lang="ru-RU" sz="2800" dirty="0"/>
              <a:t>Типология наставничества (по типам базового процесса)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5111971"/>
              </p:ext>
            </p:extLst>
          </p:nvPr>
        </p:nvGraphicFramePr>
        <p:xfrm>
          <a:off x="1395047" y="1137137"/>
          <a:ext cx="9741875" cy="56784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3533"/>
                <a:gridCol w="5821104"/>
                <a:gridCol w="3377238"/>
              </a:tblGrid>
              <a:tr h="6082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Типы базового процесса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Варианты институциализации наставничеств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41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Личностное развитие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Коуч, тьютор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41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Физическое и </a:t>
                      </a:r>
                      <a:r>
                        <a:rPr lang="ru-RU" sz="1800" dirty="0" err="1">
                          <a:effectLst/>
                        </a:rPr>
                        <a:t>эмоциональнопсихологическое</a:t>
                      </a:r>
                      <a:r>
                        <a:rPr lang="ru-RU" sz="1800" dirty="0">
                          <a:effectLst/>
                        </a:rPr>
                        <a:t> развитие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Тренер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41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Социализация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Общественный воспитатель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41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Социальное и образовательное самоопределение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Тьютор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082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Самообразование (например, в процессе освоения онлайн-курсов)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Тьютор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1244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Профессиональное самоопределение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Наставник в профориентации, ментор, </a:t>
                      </a:r>
                      <a:r>
                        <a:rPr lang="ru-RU" sz="1800" dirty="0" smtClean="0">
                          <a:effectLst/>
                        </a:rPr>
                        <a:t>психолог-профконсультант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1244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Профессиональная идентификация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Мастер производственного обучения (выполняющий функции наставника)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082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Профессиональная адаптация, профессиональное развитие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Наставник на производстве, ментор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082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9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Формирование предпринимательских компетенций в процессе разработки и продвижения стартап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Ментор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202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К</a:t>
            </a:r>
            <a:r>
              <a:rPr lang="ru-RU" sz="2400" dirty="0" smtClean="0"/>
              <a:t>лассификация </a:t>
            </a:r>
            <a:r>
              <a:rPr lang="ru-RU" sz="2400" dirty="0"/>
              <a:t>наставничества также может быть построена исходя из следующих типов образовательных дефицитов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7508" y="1509102"/>
            <a:ext cx="10515600" cy="4351338"/>
          </a:xfrm>
        </p:spPr>
        <p:txBody>
          <a:bodyPr>
            <a:noAutofit/>
          </a:bodyPr>
          <a:lstStyle/>
          <a:p>
            <a:r>
              <a:rPr lang="ru-RU" sz="2400" dirty="0"/>
              <a:t>1. Ограниченные возможности здоровья. </a:t>
            </a:r>
          </a:p>
          <a:p>
            <a:r>
              <a:rPr lang="ru-RU" sz="2400" dirty="0"/>
              <a:t>2. </a:t>
            </a:r>
            <a:r>
              <a:rPr lang="ru-RU" sz="2400" dirty="0" err="1"/>
              <a:t>Несформированность</a:t>
            </a:r>
            <a:r>
              <a:rPr lang="ru-RU" sz="2400" dirty="0"/>
              <a:t> субъектной позиции, возрастная или индивидуальная несамостоятельность («ограниченные возможности самоопределения»). </a:t>
            </a:r>
          </a:p>
          <a:p>
            <a:r>
              <a:rPr lang="ru-RU" sz="2400" dirty="0"/>
              <a:t>3. Социальная </a:t>
            </a:r>
            <a:r>
              <a:rPr lang="ru-RU" sz="2400" dirty="0" err="1"/>
              <a:t>дезадаптация</a:t>
            </a:r>
            <a:r>
              <a:rPr lang="ru-RU" sz="2400" dirty="0"/>
              <a:t>. </a:t>
            </a:r>
          </a:p>
          <a:p>
            <a:r>
              <a:rPr lang="ru-RU" sz="2400" dirty="0"/>
              <a:t>4. Осложненная социальная ситуация развития — группы </a:t>
            </a:r>
            <a:r>
              <a:rPr lang="ru-RU" sz="2400" dirty="0" smtClean="0"/>
              <a:t>риска.</a:t>
            </a:r>
          </a:p>
          <a:p>
            <a:r>
              <a:rPr lang="ru-RU" sz="2400" dirty="0" smtClean="0"/>
              <a:t>5</a:t>
            </a:r>
            <a:r>
              <a:rPr lang="ru-RU" sz="2400" dirty="0"/>
              <a:t>. Субъективная новизна ситуации для сопровождаемого (адаптационный </a:t>
            </a:r>
            <a:r>
              <a:rPr lang="ru-RU" sz="2400" dirty="0" smtClean="0"/>
              <a:t>период.</a:t>
            </a:r>
          </a:p>
          <a:p>
            <a:r>
              <a:rPr lang="ru-RU" sz="2400" dirty="0" smtClean="0"/>
              <a:t> </a:t>
            </a:r>
            <a:r>
              <a:rPr lang="ru-RU" sz="2400" dirty="0"/>
              <a:t>6. Дефицит мотивации к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51693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Сочетание двух обозначенных классификаций дает возможность подбора  возможных </a:t>
            </a:r>
            <a:r>
              <a:rPr lang="ru-RU" dirty="0" smtClean="0"/>
              <a:t>типов </a:t>
            </a:r>
            <a:r>
              <a:rPr lang="ru-RU" dirty="0"/>
              <a:t>наставничества для  образовательного учреждения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C00000"/>
                </a:solidFill>
              </a:rPr>
              <a:t>Например: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3 пункт  Социализация + 3 пункт </a:t>
            </a:r>
            <a:r>
              <a:rPr lang="ru-RU" dirty="0">
                <a:solidFill>
                  <a:srgbClr val="C00000"/>
                </a:solidFill>
              </a:rPr>
              <a:t>Социальная </a:t>
            </a:r>
            <a:r>
              <a:rPr lang="ru-RU" dirty="0" err="1" smtClean="0">
                <a:solidFill>
                  <a:srgbClr val="C00000"/>
                </a:solidFill>
              </a:rPr>
              <a:t>дезадаптация</a:t>
            </a:r>
            <a:r>
              <a:rPr lang="ru-RU" dirty="0">
                <a:solidFill>
                  <a:srgbClr val="C00000"/>
                </a:solidFill>
              </a:rPr>
              <a:t>=</a:t>
            </a:r>
            <a:r>
              <a:rPr lang="ru-RU" dirty="0" smtClean="0">
                <a:solidFill>
                  <a:srgbClr val="C00000"/>
                </a:solidFill>
              </a:rPr>
              <a:t>                Общественный воспитатель.</a:t>
            </a:r>
            <a:endParaRPr lang="ru-RU" dirty="0">
              <a:solidFill>
                <a:srgbClr val="C00000"/>
              </a:solidFill>
            </a:endParaRPr>
          </a:p>
          <a:p>
            <a:r>
              <a:rPr lang="ru-RU" dirty="0"/>
              <a:t>Вид наставнической деятельности определяет то или иное сочетание трудовых действий </a:t>
            </a:r>
            <a:r>
              <a:rPr lang="ru-RU" dirty="0" smtClean="0"/>
              <a:t>наставника.</a:t>
            </a:r>
            <a:endParaRPr lang="ru-RU" dirty="0">
              <a:ea typeface="Calibri"/>
              <a:cs typeface="Times New Roman"/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021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57200"/>
            <a:ext cx="10515600" cy="2754923"/>
          </a:xfrm>
        </p:spPr>
        <p:txBody>
          <a:bodyPr>
            <a:noAutofit/>
          </a:bodyPr>
          <a:lstStyle/>
          <a:p>
            <a:r>
              <a:rPr lang="ru-RU" sz="3600" b="1" dirty="0"/>
              <a:t>В числе самых распространенных форм наставничества, включающих множественные вариации в зависимости от условий реализации программы наставничества, могут быть выделены пять:</a:t>
            </a:r>
            <a:br>
              <a:rPr lang="ru-RU" sz="3600" b="1" dirty="0"/>
            </a:b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9584" y="3185502"/>
            <a:ext cx="10515600" cy="2605698"/>
          </a:xfrm>
        </p:spPr>
        <p:txBody>
          <a:bodyPr>
            <a:normAutofit/>
          </a:bodyPr>
          <a:lstStyle/>
          <a:p>
            <a:r>
              <a:rPr lang="ru-RU" b="1" dirty="0" smtClean="0"/>
              <a:t>"</a:t>
            </a:r>
            <a:r>
              <a:rPr lang="ru-RU" b="1" dirty="0"/>
              <a:t>ученик - ученик";</a:t>
            </a:r>
          </a:p>
          <a:p>
            <a:r>
              <a:rPr lang="ru-RU" b="1" dirty="0"/>
              <a:t>"учитель - учитель";</a:t>
            </a:r>
          </a:p>
          <a:p>
            <a:r>
              <a:rPr lang="ru-RU" b="1" dirty="0"/>
              <a:t>"студент - ученик";</a:t>
            </a:r>
          </a:p>
          <a:p>
            <a:r>
              <a:rPr lang="ru-RU" b="1" dirty="0"/>
              <a:t>"работодатель - ученик";</a:t>
            </a:r>
          </a:p>
          <a:p>
            <a:r>
              <a:rPr lang="ru-RU" b="1" dirty="0"/>
              <a:t>"работодатель - студент</a:t>
            </a:r>
            <a:r>
              <a:rPr lang="ru-RU" b="1" dirty="0" smtClean="0"/>
              <a:t>".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19050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Вариации ролевых моделей внутри формы "ученик - ученик"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1. «успевающий – неуспевающий»</a:t>
            </a:r>
          </a:p>
          <a:p>
            <a:pPr marL="0" indent="0">
              <a:buNone/>
            </a:pPr>
            <a:r>
              <a:rPr lang="ru-RU" dirty="0" smtClean="0"/>
              <a:t>2. «лидер – пассивный»</a:t>
            </a:r>
          </a:p>
          <a:p>
            <a:pPr marL="0" indent="0">
              <a:buNone/>
            </a:pPr>
            <a:r>
              <a:rPr lang="ru-RU" dirty="0" smtClean="0"/>
              <a:t>3. «равный – равному»</a:t>
            </a:r>
          </a:p>
          <a:p>
            <a:pPr marL="0" indent="0">
              <a:buNone/>
            </a:pPr>
            <a:r>
              <a:rPr lang="ru-RU" dirty="0" smtClean="0"/>
              <a:t>А</a:t>
            </a:r>
            <a:r>
              <a:rPr lang="ru-RU" dirty="0"/>
              <a:t>) происходит обмен навыками, например, когда наставник обладает критическим мышлением, а наставляемый - креативным; взаимная поддержка, совместная работа над проектом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Б)  </a:t>
            </a:r>
            <a:r>
              <a:rPr lang="ru-RU" dirty="0"/>
              <a:t>психоэмоциональная поддержка с адаптацией в коллективе или развитием коммуникационных, творческих, лидерских навыков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r>
              <a:rPr lang="ru-RU" dirty="0" smtClean="0"/>
              <a:t>В) </a:t>
            </a:r>
            <a:r>
              <a:rPr lang="ru-RU" dirty="0"/>
              <a:t>классический вариант поддержки для достижения лучших образовательных результатов;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34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6A45A6F-E7BB-4161-950B-C691E519AB8B}"/>
</file>

<file path=customXml/itemProps2.xml><?xml version="1.0" encoding="utf-8"?>
<ds:datastoreItem xmlns:ds="http://schemas.openxmlformats.org/officeDocument/2006/customXml" ds:itemID="{8637A1B1-B25A-4989-B045-C21147C61EF3}"/>
</file>

<file path=customXml/itemProps3.xml><?xml version="1.0" encoding="utf-8"?>
<ds:datastoreItem xmlns:ds="http://schemas.openxmlformats.org/officeDocument/2006/customXml" ds:itemID="{C16620D6-D4D4-42C6-9A7B-979FD789C9B3}"/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1175</Words>
  <Application>Microsoft Office PowerPoint</Application>
  <PresentationFormat>Широкоэкранный</PresentationFormat>
  <Paragraphs>111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Century Gothic</vt:lpstr>
      <vt:lpstr>Times New Roman</vt:lpstr>
      <vt:lpstr>Тема Office</vt:lpstr>
      <vt:lpstr>Презентация PowerPoint</vt:lpstr>
      <vt:lpstr>Главное и наиболее сложное искусство наставника –уметь ничего не делать с учеником. Ж.-Ж. Руссо</vt:lpstr>
      <vt:lpstr>Формы организации наставничества можно классифицировать:</vt:lpstr>
      <vt:lpstr>Формы наставничества могут реализовываться по одному или нескольким типам.</vt:lpstr>
      <vt:lpstr>Типология наставничества (по типам базового процесса)</vt:lpstr>
      <vt:lpstr>Классификация наставничества также может быть построена исходя из следующих типов образовательных дефицитов</vt:lpstr>
      <vt:lpstr>Презентация PowerPoint</vt:lpstr>
      <vt:lpstr>В числе самых распространенных форм наставничества, включающих множественные вариации в зависимости от условий реализации программы наставничества, могут быть выделены пять: </vt:lpstr>
      <vt:lpstr>Вариации ролевых моделей внутри формы "ученик - ученик"</vt:lpstr>
      <vt:lpstr>Вариации ролевых моделей внутри формы "учитель - учитель" </vt:lpstr>
      <vt:lpstr>Вариации ролевых моделей внутри формы "студент - ученик" </vt:lpstr>
      <vt:lpstr>Вариации ролевых моделей внутри формы "работодатель - ученик" </vt:lpstr>
      <vt:lpstr>Вариации ролевых моделей внутри формы "работодатель - студент"</vt:lpstr>
      <vt:lpstr>Вопрос: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39</cp:revision>
  <dcterms:created xsi:type="dcterms:W3CDTF">2022-01-24T11:09:18Z</dcterms:created>
  <dcterms:modified xsi:type="dcterms:W3CDTF">2022-02-10T08:00:19Z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