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59" r:id="rId5"/>
    <p:sldId id="274" r:id="rId6"/>
    <p:sldId id="260" r:id="rId7"/>
    <p:sldId id="272" r:id="rId8"/>
    <p:sldId id="271" r:id="rId9"/>
    <p:sldId id="266" r:id="rId10"/>
    <p:sldId id="276" r:id="rId11"/>
    <p:sldId id="275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44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96215"/>
            <a:ext cx="3540988" cy="200046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420290" y="0"/>
            <a:ext cx="8842049" cy="6858000"/>
          </a:xfrm>
          <a:prstGeom prst="rect">
            <a:avLst/>
          </a:prstGeom>
          <a:solidFill>
            <a:srgbClr val="26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681554" y="997432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Тема:</a:t>
            </a:r>
            <a:endParaRPr lang="ru-RU" sz="54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681554" y="4012490"/>
            <a:ext cx="1928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Спикер:</a:t>
            </a:r>
            <a:endParaRPr lang="ru-RU" sz="3200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681554" y="98182"/>
            <a:ext cx="8178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noFill/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Наставничество в дополнительном образовании</a:t>
            </a:r>
            <a:endParaRPr lang="ru-RU" sz="2400" b="1" cap="none" spc="50" dirty="0">
              <a:ln w="9525" cmpd="sng">
                <a:noFill/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5" y="1786920"/>
            <a:ext cx="57531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/_layouts/images/titlegraphic.gif&#10;/koiro/Images1/logo_inst.jpg&#10;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34"/>
            <a:ext cx="3356106" cy="7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1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8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0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8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6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7594-D78B-48AB-9EC0-5220F2DE08A8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2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duportal44.ru/sites/RSMO-test/SitePages/%D0%9D%D0%B0%D1%81%D1%82%D0%B0%D0%B2%D0%BD%D0%B8%D0%BA%D0%B8%201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scloud.pythonanywhere.com/" TargetMode="External"/><Relationship Id="rId2" Type="http://schemas.openxmlformats.org/officeDocument/2006/relationships/hyperlink" Target="https://jamboard.google.com/d/1lrg2tfxFEqi-jQN18hrVtwpx2tKST2tdgLOrtw_N8d0/edit?usp=sharin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215"/>
            <a:ext cx="3540988" cy="20004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0290" y="0"/>
            <a:ext cx="8842049" cy="6858000"/>
          </a:xfrm>
          <a:prstGeom prst="rect">
            <a:avLst/>
          </a:prstGeom>
          <a:solidFill>
            <a:srgbClr val="26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81554" y="997432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Тема:</a:t>
            </a:r>
            <a:endParaRPr lang="ru-RU" sz="54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1554" y="4012490"/>
            <a:ext cx="1928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Спикер:</a:t>
            </a:r>
            <a:endParaRPr lang="ru-RU" sz="3200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1554" y="98182"/>
            <a:ext cx="8178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noFill/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Наставничество в дополнительном образовании</a:t>
            </a:r>
            <a:endParaRPr lang="ru-RU" sz="2400" b="1" cap="none" spc="50" dirty="0">
              <a:ln w="9525" cmpd="sng">
                <a:noFill/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2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5" y="1786920"/>
            <a:ext cx="57531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25090" y="368050"/>
            <a:ext cx="6366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1551" y="4475629"/>
            <a:ext cx="51733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Козявина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И.Н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старший преподаватель кафедры воспитания и психологического сопровождения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25090" y="1271822"/>
            <a:ext cx="6035306" cy="29327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«Образ наставника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в    дополнительном образовании Костромской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области»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Принципы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Принцип созидательности </a:t>
            </a:r>
          </a:p>
          <a:p>
            <a:r>
              <a:rPr lang="ru-RU" dirty="0" smtClean="0"/>
              <a:t>Принцип  трех «П»- «понимать, принимать, помогать»</a:t>
            </a:r>
          </a:p>
          <a:p>
            <a:r>
              <a:rPr lang="ru-RU" dirty="0" smtClean="0"/>
              <a:t>Принцип системности</a:t>
            </a:r>
          </a:p>
          <a:p>
            <a:r>
              <a:rPr lang="ru-RU" dirty="0" smtClean="0"/>
              <a:t>Принцип оптимистичности</a:t>
            </a:r>
          </a:p>
          <a:p>
            <a:r>
              <a:rPr lang="ru-RU" dirty="0" smtClean="0"/>
              <a:t>Принцип объективности</a:t>
            </a:r>
          </a:p>
          <a:p>
            <a:r>
              <a:rPr lang="ru-RU" dirty="0" smtClean="0"/>
              <a:t>Принцип </a:t>
            </a:r>
            <a:r>
              <a:rPr lang="ru-RU" dirty="0" err="1" smtClean="0"/>
              <a:t>коммуникативности</a:t>
            </a:r>
            <a:endParaRPr lang="ru-RU" dirty="0" smtClean="0"/>
          </a:p>
          <a:p>
            <a:r>
              <a:rPr lang="ru-RU" dirty="0" smtClean="0"/>
              <a:t>Принцип толерантности </a:t>
            </a:r>
          </a:p>
          <a:p>
            <a:r>
              <a:rPr lang="ru-RU" dirty="0" smtClean="0"/>
              <a:t>Принцип безвозмездности</a:t>
            </a:r>
          </a:p>
          <a:p>
            <a:r>
              <a:rPr lang="ru-RU" dirty="0" smtClean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36814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7875" y="23958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6" y="3504851"/>
            <a:ext cx="3851275" cy="285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466" t="14367" r="31245" b="6956"/>
          <a:stretch/>
        </p:blipFill>
        <p:spPr bwMode="auto">
          <a:xfrm>
            <a:off x="0" y="0"/>
            <a:ext cx="12192000" cy="6967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663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3636054" y="3671391"/>
            <a:ext cx="978408" cy="48463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6247" y="1424134"/>
            <a:ext cx="3147874" cy="45529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Тема</a:t>
            </a:r>
          </a:p>
          <a:p>
            <a:pPr algn="ctr"/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«Образ наставника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    дополнительном образовании Костромской области 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6395" y="1390314"/>
            <a:ext cx="3290242" cy="45621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Задачи встречи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1.</a:t>
            </a:r>
            <a:r>
              <a:rPr lang="ru-RU" sz="2000" dirty="0">
                <a:solidFill>
                  <a:schemeClr val="tx1"/>
                </a:solidFill>
              </a:rPr>
              <a:t>создание образа наставника в дополнительном образовании  Костромской  области, с помощью адаптированной технологии CANVAS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2.Освоение активных фор </a:t>
            </a:r>
            <a:r>
              <a:rPr lang="ru-RU" sz="2000" dirty="0" err="1" smtClean="0">
                <a:solidFill>
                  <a:schemeClr val="tx1"/>
                </a:solidFill>
              </a:rPr>
              <a:t>взаимообучения</a:t>
            </a:r>
            <a:r>
              <a:rPr lang="ru-RU" sz="2000" dirty="0" smtClean="0">
                <a:solidFill>
                  <a:schemeClr val="tx1"/>
                </a:solidFill>
              </a:rPr>
              <a:t> с использование онлайн инструментов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25883" y="1399480"/>
            <a:ext cx="3147874" cy="45529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Формат работы</a:t>
            </a: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Проектная сессия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1.Актуализация наставничества в дополнительном образовании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2. Алгоритм работы   в группах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3.Мозговой штурм в группах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4.Обратная связь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Образ наставника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   дополнительном образовании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7933453" y="3705062"/>
            <a:ext cx="978408" cy="484632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6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smtClean="0">
                <a:hlinkClick r:id="rId2"/>
              </a:rPr>
              <a:t> </a:t>
            </a:r>
            <a:r>
              <a:rPr lang="ru-RU" sz="1700" dirty="0" smtClean="0"/>
              <a:t> </a:t>
            </a:r>
            <a:endParaRPr lang="ru-RU" sz="1700" dirty="0"/>
          </a:p>
        </p:txBody>
      </p:sp>
      <p:pic>
        <p:nvPicPr>
          <p:cNvPr id="6" name="Picture 2" descr="https://azbuka-kirov.ru/assets/components/phpthumbof/cache/5941.3cd70111c6c275c79da87a4a9630d5ac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18208" r="17104" b="17747"/>
          <a:stretch>
            <a:fillRect/>
          </a:stretch>
        </p:blipFill>
        <p:spPr bwMode="auto">
          <a:xfrm>
            <a:off x="4675080" y="365124"/>
            <a:ext cx="2560265" cy="215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Региональный проект «Современная школа» национального проекта «Образование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2163763"/>
            <a:ext cx="177006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4217" t="47663" r="55136" b="22007"/>
          <a:stretch/>
        </p:blipFill>
        <p:spPr bwMode="auto">
          <a:xfrm>
            <a:off x="3435495" y="2370337"/>
            <a:ext cx="2095332" cy="2752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65163" t="37628" r="23421" b="13569"/>
          <a:stretch/>
        </p:blipFill>
        <p:spPr bwMode="auto">
          <a:xfrm>
            <a:off x="8971881" y="2005012"/>
            <a:ext cx="2453680" cy="3228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22431" t="46750" r="65929" b="22919"/>
          <a:stretch/>
        </p:blipFill>
        <p:spPr bwMode="auto">
          <a:xfrm>
            <a:off x="5764051" y="2163763"/>
            <a:ext cx="2501060" cy="2850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244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8739" t="28962" r="18674" b="24059"/>
          <a:stretch/>
        </p:blipFill>
        <p:spPr bwMode="auto">
          <a:xfrm>
            <a:off x="2129508" y="313300"/>
            <a:ext cx="2749690" cy="2681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3"/>
          <p:cNvPicPr>
            <a:picLocks/>
          </p:cNvPicPr>
          <p:nvPr/>
        </p:nvPicPr>
        <p:blipFill rotWithShape="1">
          <a:blip r:embed="rId3"/>
          <a:srcRect l="37969" t="44014" r="19316" b="16533"/>
          <a:stretch/>
        </p:blipFill>
        <p:spPr bwMode="auto">
          <a:xfrm>
            <a:off x="1900006" y="3046182"/>
            <a:ext cx="2979192" cy="2749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48004" y="6231173"/>
            <a:ext cx="3132338" cy="376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</a:t>
            </a:r>
            <a:r>
              <a:rPr lang="ru-RU" sz="2800" b="1" dirty="0" smtClean="0">
                <a:solidFill>
                  <a:schemeClr val="tx1"/>
                </a:solidFill>
              </a:rPr>
              <a:t>ир </a:t>
            </a:r>
            <a:r>
              <a:rPr lang="en-US" sz="2800" b="1" dirty="0" smtClean="0">
                <a:solidFill>
                  <a:schemeClr val="tx1"/>
                </a:solidFill>
              </a:rPr>
              <a:t> VUCA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61611" y="6265850"/>
            <a:ext cx="3132338" cy="376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мир </a:t>
            </a:r>
            <a:r>
              <a:rPr lang="en-US" sz="2800" b="1" dirty="0" smtClean="0">
                <a:solidFill>
                  <a:schemeClr val="tx1"/>
                </a:solidFill>
              </a:rPr>
              <a:t>SPOD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542755" y="6265850"/>
            <a:ext cx="978408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246703" y="687714"/>
            <a:ext cx="5924490" cy="3413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 </a:t>
            </a:r>
            <a:r>
              <a:rPr lang="ru-RU" dirty="0">
                <a:solidFill>
                  <a:schemeClr val="tx1"/>
                </a:solidFill>
              </a:rPr>
              <a:t>максимально </a:t>
            </a:r>
            <a:r>
              <a:rPr lang="ru-RU" b="1" dirty="0">
                <a:solidFill>
                  <a:schemeClr val="tx1"/>
                </a:solidFill>
              </a:rPr>
              <a:t>полное раскрытие потенциала личности </a:t>
            </a:r>
            <a:r>
              <a:rPr lang="ru-RU" dirty="0">
                <a:solidFill>
                  <a:schemeClr val="tx1"/>
                </a:solidFill>
              </a:rPr>
              <a:t>наставляемого, необходимое для успешной </a:t>
            </a:r>
            <a:r>
              <a:rPr lang="ru-RU" b="1" dirty="0">
                <a:solidFill>
                  <a:schemeClr val="tx1"/>
                </a:solidFill>
              </a:rPr>
              <a:t>личной и профессиональной самореализации </a:t>
            </a:r>
            <a:r>
              <a:rPr lang="ru-RU" dirty="0">
                <a:solidFill>
                  <a:schemeClr val="tx1"/>
                </a:solidFill>
              </a:rPr>
              <a:t>в современных условиях неопределенности, а также создание условий для формирования эффективной системы поддержки, самоопределения и профессиональной ориентации всех обучающихся в возрасте от 10 лет, педагогических работников (далее - педагоги) разных уровней образования и молодых специалистов, проживающих на территории Российской Федераци</a:t>
            </a:r>
            <a:r>
              <a:rPr lang="ru-RU" dirty="0"/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3949" y="4678532"/>
            <a:ext cx="63598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Наставничество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универсальная технология передачи опыта, знаний, формирования 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навыков, компетенций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метакомпетенций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ценностей через неформальное </a:t>
            </a:r>
            <a:r>
              <a:rPr lang="ru-RU" sz="14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взаимообогащающее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общение,  </a:t>
            </a:r>
            <a:r>
              <a:rPr lang="ru-RU" sz="1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основанное 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доверии и партнерстве</a:t>
            </a:r>
            <a:r>
              <a:rPr lang="ru-RU" sz="1400" dirty="0">
                <a:solidFill>
                  <a:srgbClr val="181818"/>
                </a:solidFill>
                <a:latin typeface="Arial"/>
                <a:ea typeface="Times New Roman"/>
              </a:rPr>
              <a:t>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43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0935" y="1145219"/>
            <a:ext cx="7293457" cy="4951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/>
              <a:t>  Наставник -</a:t>
            </a:r>
            <a:endParaRPr lang="ru-RU" sz="96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4" name="Picture 6" descr="Картинки вопроса (37 картинок) | Приколи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40" y="10279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140823" y="4403091"/>
            <a:ext cx="3670391" cy="14295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представители </a:t>
            </a:r>
            <a:r>
              <a:rPr lang="ru-RU" dirty="0">
                <a:solidFill>
                  <a:schemeClr val="tx1"/>
                </a:solidFill>
              </a:rPr>
              <a:t>администрации  образовательной организации, руководители структурных подразделений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6634" y="4411967"/>
            <a:ext cx="3001629" cy="15183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методисты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935" y="4403091"/>
            <a:ext cx="3005543" cy="14295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педагоги </a:t>
            </a:r>
            <a:r>
              <a:rPr lang="ru-RU" sz="2400" dirty="0">
                <a:solidFill>
                  <a:schemeClr val="tx1"/>
                </a:solidFill>
              </a:rPr>
              <a:t>дополнительного образования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19596" y="3086000"/>
            <a:ext cx="2415704" cy="5347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Группы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4008" y="3623256"/>
            <a:ext cx="56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23743" y="3620739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2.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07480" y="3613211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3771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 наставника в дополнительном образовании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05652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Работа в группах </a:t>
            </a:r>
            <a:r>
              <a:rPr lang="ru-RU" dirty="0"/>
              <a:t>(25 минут)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1.Разойдитесь </a:t>
            </a:r>
            <a:r>
              <a:rPr lang="ru-RU" dirty="0"/>
              <a:t>по переговорным комнатам</a:t>
            </a:r>
          </a:p>
          <a:p>
            <a:pPr marL="0" indent="0">
              <a:buNone/>
            </a:pPr>
            <a:r>
              <a:rPr lang="ru-RU" dirty="0"/>
              <a:t>2.Опредалите модератора,  в задачи которого входит</a:t>
            </a:r>
          </a:p>
          <a:p>
            <a:pPr marL="0" indent="0">
              <a:buNone/>
            </a:pPr>
            <a:r>
              <a:rPr lang="ru-RU" dirty="0"/>
              <a:t>фиксировать все идеи, высказывания, мнения группы и заполнять форму на доске</a:t>
            </a:r>
          </a:p>
          <a:p>
            <a:pPr marL="0" indent="0">
              <a:buNone/>
            </a:pPr>
            <a:r>
              <a:rPr lang="ru-RU" dirty="0"/>
              <a:t>3. Определите конспектирующего, в задачи которого </a:t>
            </a:r>
            <a:r>
              <a:rPr lang="ru-RU" dirty="0" smtClean="0"/>
              <a:t>входит параллельно </a:t>
            </a:r>
            <a:r>
              <a:rPr lang="ru-RU" dirty="0"/>
              <a:t>формируется семантическое облако.</a:t>
            </a:r>
          </a:p>
          <a:p>
            <a:pPr marL="0" indent="0">
              <a:buNone/>
            </a:pPr>
            <a:r>
              <a:rPr lang="ru-RU" dirty="0"/>
              <a:t>4.Найдите свою страницу (№ </a:t>
            </a:r>
            <a:r>
              <a:rPr lang="ru-RU" dirty="0" err="1"/>
              <a:t>стр</a:t>
            </a:r>
            <a:r>
              <a:rPr lang="ru-RU" dirty="0"/>
              <a:t>-№ группы)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 Осуществите мозговой штурм-заполните </a:t>
            </a:r>
            <a:r>
              <a:rPr lang="ru-RU" dirty="0"/>
              <a:t>поля формы фиксируя    ваши идеи, высказывания, мнения группы, параллельно формируйте сематическое облако</a:t>
            </a:r>
          </a:p>
          <a:p>
            <a:pPr marL="0" indent="0">
              <a:buNone/>
            </a:pPr>
            <a:r>
              <a:rPr lang="ru-RU" dirty="0"/>
              <a:t>6.Разместите облака на страницах доски .</a:t>
            </a:r>
          </a:p>
          <a:p>
            <a:pPr marL="0" indent="0">
              <a:buNone/>
            </a:pPr>
            <a:r>
              <a:rPr lang="ru-RU" dirty="0"/>
              <a:t>7. Вернитесь в зал и представьте результаты работы.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05870" y="1690688"/>
            <a:ext cx="5181600" cy="3688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/>
              <a:t>Доска</a:t>
            </a:r>
            <a:r>
              <a:rPr lang="en-US" sz="3000" dirty="0"/>
              <a:t> </a:t>
            </a:r>
            <a:endParaRPr lang="ru-RU" sz="3000" dirty="0"/>
          </a:p>
          <a:p>
            <a:pPr marL="0" indent="0">
              <a:buNone/>
            </a:pPr>
            <a:r>
              <a:rPr lang="en-US" sz="3000" dirty="0">
                <a:hlinkClick r:id="rId2"/>
              </a:rPr>
              <a:t>https://jamboard.google.com/d/1lrg2tfxFEqi-jQN18hrVtwpx2tKST2tdgLOrtw_N8d0/edit?usp=sharing</a:t>
            </a:r>
            <a:endParaRPr lang="ru-RU" sz="3000" dirty="0"/>
          </a:p>
          <a:p>
            <a:pPr marL="0" indent="0">
              <a:buNone/>
            </a:pPr>
            <a:r>
              <a:rPr lang="ru-RU" sz="3000" dirty="0" smtClean="0"/>
              <a:t> семантическое </a:t>
            </a:r>
            <a:r>
              <a:rPr lang="ru-RU" sz="3000" dirty="0"/>
              <a:t>облако (облако смыслов)</a:t>
            </a:r>
          </a:p>
          <a:p>
            <a:pPr marL="0" indent="0">
              <a:buNone/>
            </a:pPr>
            <a:r>
              <a:rPr lang="en-US" sz="3000" dirty="0">
                <a:hlinkClick r:id="rId3"/>
              </a:rPr>
              <a:t>https://wordscloud.pythonanywhere.com</a:t>
            </a:r>
            <a:r>
              <a:rPr lang="en-US" sz="3000" dirty="0" smtClean="0">
                <a:hlinkClick r:id="rId3"/>
              </a:rPr>
              <a:t>/</a:t>
            </a:r>
            <a:endParaRPr lang="ru-RU" sz="3000" dirty="0" smtClean="0"/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41825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Порядок  работы с формой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1. </a:t>
            </a:r>
            <a:r>
              <a:rPr lang="ru-RU" b="1" dirty="0"/>
              <a:t>Поле «Цели работы наставника» </a:t>
            </a:r>
            <a:r>
              <a:rPr lang="ru-RU" dirty="0"/>
              <a:t>- сформируйте профессиональные ассоциации, связанные с целями деятельности наставника в рамках реализации дополнительного образования детей и взрослых.</a:t>
            </a:r>
          </a:p>
          <a:p>
            <a:pPr marL="0" indent="0">
              <a:buNone/>
            </a:pPr>
            <a:r>
              <a:rPr lang="ru-RU" b="1" dirty="0"/>
              <a:t>2. Поле «Роли наставника» </a:t>
            </a:r>
            <a:r>
              <a:rPr lang="ru-RU" dirty="0"/>
              <a:t>-заполняем исходя из профессиональных преставлений о  роли наставника в образовательном процессе организации  дополнительного образования детей и взрослых.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Поле «Ценности»  </a:t>
            </a:r>
            <a:r>
              <a:rPr lang="ru-RU" dirty="0"/>
              <a:t>- 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определите какие ценностные ориентиры наставник формирует у </a:t>
            </a:r>
            <a:r>
              <a:rPr lang="ru-RU" dirty="0" smtClean="0"/>
              <a:t>наставляемого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/>
              <a:t>В поле «Действия»  </a:t>
            </a:r>
            <a:r>
              <a:rPr lang="ru-RU" dirty="0"/>
              <a:t>-определите формы воздействия на наставляемого наставником  в </a:t>
            </a:r>
            <a:r>
              <a:rPr lang="ru-RU" dirty="0" err="1"/>
              <a:t>в</a:t>
            </a:r>
            <a:r>
              <a:rPr lang="ru-RU" dirty="0"/>
              <a:t> рамках реализации </a:t>
            </a:r>
            <a:r>
              <a:rPr lang="ru-RU" dirty="0" smtClean="0"/>
              <a:t>программ дополнительного </a:t>
            </a:r>
            <a:r>
              <a:rPr lang="ru-RU" dirty="0"/>
              <a:t>образования детей и </a:t>
            </a:r>
            <a:r>
              <a:rPr lang="ru-RU" dirty="0" smtClean="0"/>
              <a:t>взрослых.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/>
              <a:t>В поле «Миссия наставника» </a:t>
            </a:r>
            <a:r>
              <a:rPr lang="ru-RU" dirty="0"/>
              <a:t>участниками </a:t>
            </a:r>
            <a:r>
              <a:rPr lang="ru-RU" dirty="0" smtClean="0"/>
              <a:t>группы</a:t>
            </a:r>
            <a:r>
              <a:rPr lang="ru-RU" dirty="0"/>
              <a:t> формируется основная цель и смысл наставничества в  </a:t>
            </a:r>
            <a:r>
              <a:rPr lang="ru-RU" dirty="0" smtClean="0"/>
              <a:t> </a:t>
            </a:r>
            <a:r>
              <a:rPr lang="ru-RU" dirty="0"/>
              <a:t>дополнительном </a:t>
            </a:r>
            <a:r>
              <a:rPr lang="ru-RU" dirty="0" smtClean="0"/>
              <a:t>образовании</a:t>
            </a:r>
            <a:r>
              <a:rPr lang="ru-RU" dirty="0"/>
              <a:t> </a:t>
            </a:r>
            <a:r>
              <a:rPr lang="ru-RU" dirty="0" smtClean="0"/>
              <a:t>детей и взрослых.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1561" t="31015" r="38557" b="47548"/>
          <a:stretch/>
        </p:blipFill>
        <p:spPr bwMode="auto">
          <a:xfrm>
            <a:off x="8614065" y="0"/>
            <a:ext cx="3184360" cy="2144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756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600" b="1" dirty="0">
                <a:solidFill>
                  <a:srgbClr val="C00000"/>
                </a:solidFill>
              </a:rPr>
              <a:t>Наставник</a:t>
            </a:r>
            <a:r>
              <a:rPr lang="ru-RU" dirty="0"/>
              <a:t> – участник программы наставничества, имеющий успешный опыт в достижении жизненного, личностного и профессионального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наставляемого</a:t>
            </a:r>
          </a:p>
        </p:txBody>
      </p:sp>
    </p:spTree>
    <p:extLst>
      <p:ext uri="{BB962C8B-B14F-4D97-AF65-F5344CB8AC3E}">
        <p14:creationId xmlns:p14="http://schemas.microsoft.com/office/powerpoint/2010/main" val="2718779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A5A8AD-2B49-43CA-B579-B7EB14F713A5}"/>
</file>

<file path=customXml/itemProps2.xml><?xml version="1.0" encoding="utf-8"?>
<ds:datastoreItem xmlns:ds="http://schemas.openxmlformats.org/officeDocument/2006/customXml" ds:itemID="{366E71AE-4F11-44A2-A795-36DDA6F9280A}"/>
</file>

<file path=customXml/itemProps3.xml><?xml version="1.0" encoding="utf-8"?>
<ds:datastoreItem xmlns:ds="http://schemas.openxmlformats.org/officeDocument/2006/customXml" ds:itemID="{B765DF1B-AAFA-4657-A900-3B7514964766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471</Words>
  <Application>Microsoft Office PowerPoint</Application>
  <PresentationFormat>Широкоэкранный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Образ наставника в дополнительном образовании</vt:lpstr>
      <vt:lpstr>Порядок  работы с формой</vt:lpstr>
      <vt:lpstr>Презентация PowerPoint</vt:lpstr>
      <vt:lpstr>Принципы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cp:lastPrinted>2022-02-02T05:30:12Z</cp:lastPrinted>
  <dcterms:created xsi:type="dcterms:W3CDTF">2022-01-24T11:09:18Z</dcterms:created>
  <dcterms:modified xsi:type="dcterms:W3CDTF">2022-02-02T07:11:16Z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