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1" r:id="rId3"/>
    <p:sldId id="261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5" r:id="rId12"/>
    <p:sldId id="272" r:id="rId13"/>
    <p:sldId id="273" r:id="rId14"/>
    <p:sldId id="274" r:id="rId15"/>
    <p:sldId id="276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1786C-6A21-47B2-A562-34BE0AAC27F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8920B-FEE2-454F-BCEA-8718FA394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5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ortal44.ru/sites/RSMO-test/SitePages/%D0%9D%D0%B0%D1%81%D1%82%D0%B0%D0%B2%D0%BD%D0%B8%D1%87%D0%B5%D1%81%D1%82%D0%B2%D0%BE%20%D0%B2%20%D0%B4%D0%BE%D0%BF%D0%BE%D0%B1%D1%80%D0%B0%D0%B7%D0%BE%D0%B2%D0%B0%D0%BD%D0%B8%D0%B8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fkEJC69hYUaHSxRyHI0H7rdYaAGi9dyICMKpmsg8PyM/edit#gid=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7791" y="832513"/>
            <a:ext cx="8734568" cy="2988859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«Развитие наставничества </a:t>
            </a:r>
            <a:r>
              <a:rPr lang="ru-RU" sz="4400" b="1" dirty="0" smtClean="0">
                <a:solidFill>
                  <a:srgbClr val="C00000"/>
                </a:solidFill>
              </a:rPr>
              <a:t>  </a:t>
            </a:r>
            <a:r>
              <a:rPr lang="ru-RU" sz="4400" b="1" dirty="0">
                <a:solidFill>
                  <a:srgbClr val="C00000"/>
                </a:solidFill>
              </a:rPr>
              <a:t>в дополнительном образовании детей»</a:t>
            </a:r>
            <a:r>
              <a:rPr lang="ru-RU" sz="4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endParaRPr lang="ru-RU" sz="44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84518" y="4408227"/>
            <a:ext cx="6721375" cy="1426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 Региональная инновационная площадка</a:t>
            </a:r>
          </a:p>
          <a:p>
            <a:pPr algn="ctr"/>
            <a:r>
              <a:rPr lang="ru-RU" sz="3600" b="1" dirty="0"/>
              <a:t>2021-2024 </a:t>
            </a:r>
            <a:r>
              <a:rPr lang="ru-RU" sz="3600" b="1" dirty="0" err="1"/>
              <a:t>гг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13090"/>
          <a:stretch/>
        </p:blipFill>
        <p:spPr>
          <a:xfrm>
            <a:off x="2005908" y="1692166"/>
            <a:ext cx="9504488" cy="2606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4837" y="857803"/>
            <a:ext cx="221315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30 </a:t>
            </a:r>
            <a:r>
              <a:rPr lang="ru-RU" sz="1400" i="1" dirty="0" smtClean="0"/>
              <a:t>ноября 2021 г.</a:t>
            </a:r>
            <a:endParaRPr lang="ru-RU" sz="1400" i="1" dirty="0"/>
          </a:p>
          <a:p>
            <a:pPr algn="ctr"/>
            <a:r>
              <a:rPr lang="ru-RU" sz="1400" dirty="0" smtClean="0"/>
              <a:t>Знакомство с проектом, обсуждение</a:t>
            </a:r>
          </a:p>
        </p:txBody>
      </p:sp>
      <p:sp>
        <p:nvSpPr>
          <p:cNvPr id="9" name="Заголовок 8"/>
          <p:cNvSpPr txBox="1">
            <a:spLocks noGrp="1"/>
          </p:cNvSpPr>
          <p:nvPr>
            <p:ph type="ctrTitle"/>
          </p:nvPr>
        </p:nvSpPr>
        <p:spPr>
          <a:xfrm>
            <a:off x="3325584" y="857803"/>
            <a:ext cx="2443719" cy="6740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i="1" dirty="0">
                <a:latin typeface="+mn-lt"/>
                <a:ea typeface="+mn-ea"/>
                <a:cs typeface="+mn-cs"/>
              </a:rPr>
              <a:t>15 января – март </a:t>
            </a:r>
            <a:r>
              <a:rPr lang="ru-RU" sz="1400" i="1" dirty="0" smtClean="0">
                <a:latin typeface="+mn-lt"/>
                <a:ea typeface="+mn-ea"/>
                <a:cs typeface="+mn-cs"/>
              </a:rPr>
              <a:t>2022 г.</a:t>
            </a:r>
            <a:br>
              <a:rPr lang="ru-RU" sz="1400" i="1" dirty="0" smtClean="0">
                <a:latin typeface="+mn-lt"/>
                <a:ea typeface="+mn-ea"/>
                <a:cs typeface="+mn-cs"/>
              </a:rPr>
            </a:br>
            <a:r>
              <a:rPr lang="ru-RU" sz="1400" dirty="0" err="1" smtClean="0">
                <a:latin typeface="+mn-lt"/>
                <a:ea typeface="+mn-ea"/>
                <a:cs typeface="+mn-cs"/>
              </a:rPr>
              <a:t>Взаимообучение</a:t>
            </a:r>
            <a:r>
              <a:rPr lang="ru-RU" sz="1400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1400" dirty="0">
                <a:latin typeface="+mn-lt"/>
                <a:ea typeface="+mn-ea"/>
                <a:cs typeface="+mn-cs"/>
              </a:rPr>
              <a:t>«Наставничество </a:t>
            </a:r>
            <a:r>
              <a:rPr lang="ru-RU" sz="1400" dirty="0" smtClean="0">
                <a:latin typeface="+mn-lt"/>
                <a:ea typeface="+mn-ea"/>
                <a:cs typeface="+mn-cs"/>
              </a:rPr>
              <a:t> в ОО»  </a:t>
            </a:r>
            <a:endParaRPr lang="ru-RU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5814872" y="853987"/>
            <a:ext cx="2357357" cy="6740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i="1" dirty="0" smtClean="0"/>
              <a:t> </a:t>
            </a:r>
            <a:r>
              <a:rPr lang="ru-RU" sz="1400" i="1" dirty="0">
                <a:latin typeface="+mn-lt"/>
                <a:ea typeface="+mn-ea"/>
                <a:cs typeface="+mn-cs"/>
              </a:rPr>
              <a:t>до 31 марта 2022 г.</a:t>
            </a:r>
          </a:p>
          <a:p>
            <a:r>
              <a:rPr lang="ru-RU" sz="1400" dirty="0">
                <a:latin typeface="+mn-lt"/>
                <a:ea typeface="+mn-ea"/>
                <a:cs typeface="+mn-cs"/>
              </a:rPr>
              <a:t>Размещение материалов на </a:t>
            </a:r>
            <a:r>
              <a:rPr lang="en-US" sz="1400" dirty="0">
                <a:latin typeface="+mn-lt"/>
                <a:ea typeface="+mn-ea"/>
                <a:cs typeface="+mn-cs"/>
              </a:rPr>
              <a:t>WEB</a:t>
            </a:r>
            <a:r>
              <a:rPr lang="ru-RU" sz="1400" dirty="0">
                <a:latin typeface="+mn-lt"/>
                <a:ea typeface="+mn-ea"/>
                <a:cs typeface="+mn-cs"/>
              </a:rPr>
              <a:t> ресурсе</a:t>
            </a: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8332834" y="853987"/>
            <a:ext cx="1775535" cy="6740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 </a:t>
            </a:r>
            <a:r>
              <a:rPr lang="ru-RU" sz="1400" i="1" dirty="0">
                <a:latin typeface="+mn-lt"/>
                <a:ea typeface="+mn-ea"/>
                <a:cs typeface="+mn-cs"/>
              </a:rPr>
              <a:t>апрель 2022 г.</a:t>
            </a:r>
          </a:p>
          <a:p>
            <a:r>
              <a:rPr lang="ru-RU" sz="1400" dirty="0">
                <a:latin typeface="+mn-lt"/>
                <a:ea typeface="+mn-ea"/>
                <a:cs typeface="+mn-cs"/>
              </a:rPr>
              <a:t>Обучение наставников</a:t>
            </a:r>
          </a:p>
        </p:txBody>
      </p:sp>
      <p:sp>
        <p:nvSpPr>
          <p:cNvPr id="12" name="Заголовок 8"/>
          <p:cNvSpPr txBox="1">
            <a:spLocks noGrp="1"/>
          </p:cNvSpPr>
          <p:nvPr>
            <p:ph type="subTitle" idx="1"/>
          </p:nvPr>
        </p:nvSpPr>
        <p:spPr>
          <a:xfrm>
            <a:off x="856035" y="4348264"/>
            <a:ext cx="3430631" cy="6759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i="1" dirty="0" smtClean="0"/>
              <a:t> 1-10 декабря 2021 г.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Рабочая группа, документация                     (приказ, план работы РИП организации)</a:t>
            </a:r>
            <a:endParaRPr lang="ru-RU" sz="1400" dirty="0"/>
          </a:p>
        </p:txBody>
      </p:sp>
      <p:sp>
        <p:nvSpPr>
          <p:cNvPr id="13" name="Заголовок 8"/>
          <p:cNvSpPr txBox="1">
            <a:spLocks/>
          </p:cNvSpPr>
          <p:nvPr/>
        </p:nvSpPr>
        <p:spPr>
          <a:xfrm>
            <a:off x="4370755" y="4409490"/>
            <a:ext cx="2036639" cy="6759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i="1" dirty="0" smtClean="0"/>
              <a:t>  март 2022г.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Разработка положения по наставничеству</a:t>
            </a:r>
            <a:endParaRPr lang="ru-RU" sz="1400" dirty="0"/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6449438" y="4394430"/>
            <a:ext cx="2324911" cy="6740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/>
              <a:t> февраль-март  2022г. </a:t>
            </a:r>
            <a:r>
              <a:rPr lang="ru-RU" sz="1400" dirty="0"/>
              <a:t>Формирование банка наставников и наставляемых</a:t>
            </a:r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8858438" y="4413346"/>
            <a:ext cx="2178653" cy="8679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i="1" dirty="0" smtClean="0"/>
              <a:t>Апрель 2022 г. 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Разработка программ наставничества разных форм</a:t>
            </a:r>
            <a:endParaRPr lang="ru-RU" sz="1400" dirty="0"/>
          </a:p>
        </p:txBody>
      </p:sp>
      <p:sp>
        <p:nvSpPr>
          <p:cNvPr id="17" name="Заголовок 8"/>
          <p:cNvSpPr txBox="1">
            <a:spLocks/>
          </p:cNvSpPr>
          <p:nvPr/>
        </p:nvSpPr>
        <p:spPr>
          <a:xfrm>
            <a:off x="10268975" y="920513"/>
            <a:ext cx="1775535" cy="6759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  </a:t>
            </a:r>
            <a:r>
              <a:rPr lang="ru-RU" sz="1400" i="1" dirty="0">
                <a:latin typeface="+mn-lt"/>
                <a:ea typeface="+mn-ea"/>
                <a:cs typeface="+mn-cs"/>
              </a:rPr>
              <a:t>май 2022г.</a:t>
            </a:r>
          </a:p>
          <a:p>
            <a:r>
              <a:rPr lang="ru-RU" sz="1400" dirty="0">
                <a:latin typeface="+mn-lt"/>
                <a:ea typeface="+mn-ea"/>
                <a:cs typeface="+mn-cs"/>
              </a:rPr>
              <a:t> Анонс программ наставничества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25584" y="340468"/>
            <a:ext cx="8184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План работы РИП на 2021 - 2022 учебный год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15105" y="4181302"/>
            <a:ext cx="914400" cy="22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7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1"/>
                </a:solidFill>
              </a:rPr>
              <a:t>WEB</a:t>
            </a:r>
            <a:r>
              <a:rPr lang="ru-RU" sz="4400" b="1" dirty="0">
                <a:solidFill>
                  <a:schemeClr val="accent1"/>
                </a:solidFill>
              </a:rPr>
              <a:t> </a:t>
            </a:r>
            <a:r>
              <a:rPr lang="ru-RU" sz="4400" b="1" dirty="0" smtClean="0">
                <a:solidFill>
                  <a:schemeClr val="accent1"/>
                </a:solidFill>
              </a:rPr>
              <a:t>ресурс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en-US" dirty="0">
                <a:hlinkClick r:id="rId2"/>
              </a:rPr>
              <a:t>http://www.eduportal44.ru/sites/RSMO-test/SitePages/%</a:t>
            </a:r>
            <a:r>
              <a:rPr lang="en-US" dirty="0" smtClean="0">
                <a:hlinkClick r:id="rId2"/>
              </a:rPr>
              <a:t>D0%9D%D0%B0%D1%81%D1%82%D0%B0%D0%B2%D0%BD%D0%B8%D1%87%D0%B5%D1%81%D1%82%D0%B2%D0%BE%20%D0%B2%20%D0%B4%D0%BE%D0%BF%D0%BE%D0%B1%D1%80%D0%B0%D0%B7%D0%BE%D0%B2%D0%B0%D0%BD%D0%B8%D0%B8.aspx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41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44379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+mn-lt"/>
              </a:rPr>
              <a:t>Программа </a:t>
            </a:r>
            <a:r>
              <a:rPr lang="ru-RU" sz="3600" b="1" dirty="0" err="1" smtClean="0">
                <a:solidFill>
                  <a:schemeClr val="accent1"/>
                </a:solidFill>
                <a:latin typeface="+mn-lt"/>
              </a:rPr>
              <a:t>взаимообучения</a:t>
            </a:r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3600" b="1" dirty="0">
                <a:solidFill>
                  <a:schemeClr val="accent1"/>
                </a:solidFill>
                <a:latin typeface="+mn-lt"/>
              </a:rPr>
              <a:t>«Наставничество»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73243"/>
              </p:ext>
            </p:extLst>
          </p:nvPr>
        </p:nvGraphicFramePr>
        <p:xfrm>
          <a:off x="2013627" y="1522382"/>
          <a:ext cx="9912484" cy="3978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9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7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2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4" marR="28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Блок 1 Теоретические и нормативные основы наставничества в образовании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4" marR="28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4" marR="2826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6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4" marR="28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Государственная политика в сфере образования. Приоритетные национальные проекты. Национальный проект «Образование». Наставничество в региональном проекте «Успех каждого ребенка».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4" marR="28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r>
                        <a:rPr lang="ru-RU" sz="600" dirty="0" smtClean="0">
                          <a:effectLst/>
                        </a:rPr>
                        <a:t> 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4" marR="2826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6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4" marR="28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Наставничество как социокультурный феномен. Наставничество в образовании. Целевая модель наставничества. Ключевые понятия. Локальные акты образовательной организации (положение, план, программа, регламенты и т.д.)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4" marR="28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4" marR="2826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4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4" marR="28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Образ наставника в дополнительном образовании (проектная сессия миссия наставника, предназначение, роли, действия, ценности, цели, принципы).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4" marR="28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r>
                        <a:rPr lang="ru-RU" sz="600" dirty="0" smtClean="0">
                          <a:effectLst/>
                        </a:rPr>
                        <a:t>КОИРО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4" marR="2826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9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724980"/>
              </p:ext>
            </p:extLst>
          </p:nvPr>
        </p:nvGraphicFramePr>
        <p:xfrm>
          <a:off x="2169268" y="374358"/>
          <a:ext cx="9597955" cy="6456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78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18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Блок 2 Организационные и методические основы наставнической деятельности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4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Типология наставничества: по содержанию деятельности, по временным характеристикам и т.д. Формы и механизмы наставничества в образовании.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Виды (прямое - опосредованное, индивидуальное – групповое, открытое – скрытое) и модели наставничества (</a:t>
                      </a:r>
                      <a:r>
                        <a:rPr lang="ru-RU" sz="1800" dirty="0" err="1">
                          <a:effectLst/>
                        </a:rPr>
                        <a:t>менторинг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супервизия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баддинг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шэдоуинг</a:t>
                      </a:r>
                      <a:r>
                        <a:rPr lang="ru-RU" sz="1800" dirty="0">
                          <a:effectLst/>
                        </a:rPr>
                        <a:t>, дуальное обучение).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6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Цикл наставничества. Система действий наставника. Образовательное событие в деятельности наставника, особенности проектирования и организации образовательных событий.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Постановка целей и задач наставляемым, определение результатов и действий по их достижению. Составление индивидуальной программы наставничества.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0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Деятельность наставника на основном этапе работы с наставляемым. Алгоритм, технологии и инструменты индивидуального наставничества. Формы работы с наставляемыми. Трудности и пути их преодоления.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6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Деятельность наставника с группой наставляемых. Алгоритм, технологии и инструменты группового наставничества. Формы работы с группой наставляемых. Трудности и пути их преодоления.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0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Диалогическая природа общения наставника и наставляемого в личностно-ориентированном взаимодействии. Контроль и обратная связь в наставничестве. Процедура завершения взаимодействия между наставниками и наставляемыми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07" marR="5800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97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29509"/>
              </p:ext>
            </p:extLst>
          </p:nvPr>
        </p:nvGraphicFramePr>
        <p:xfrm>
          <a:off x="2013626" y="768487"/>
          <a:ext cx="9636865" cy="4732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92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7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4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Блок 3 Управление развитием наставничества в образовательной организации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8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Цели и задачи развития наставничества в образовательной организации. Этапы разработки и внедрения системы наставничества. Проблемы внедрения наставничества и их преодоление.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8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Мотивационные механизмы наставнической деятельности. Личностные качества и компетенции наставников. Подходы к формированию базы наставников и наставляемых.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8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Сопровождение наставнической деятельности в образовательной организации. Инструменты поддержки наставничества (в </a:t>
                      </a:r>
                      <a:r>
                        <a:rPr lang="ru-RU" sz="1800" dirty="0" err="1">
                          <a:effectLst/>
                        </a:rPr>
                        <a:t>т.ч</a:t>
                      </a:r>
                      <a:r>
                        <a:rPr lang="ru-RU" sz="1800" dirty="0">
                          <a:effectLst/>
                        </a:rPr>
                        <a:t>. электронные)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Оценка эффективности наставничества в образовательной организации. Популяризация практик наставничества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914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/>
                </a:solidFill>
              </a:rPr>
              <a:t>Таблица </a:t>
            </a:r>
            <a:r>
              <a:rPr lang="ru-RU" sz="4800" b="1" dirty="0" err="1" smtClean="0">
                <a:solidFill>
                  <a:schemeClr val="accent1"/>
                </a:solidFill>
              </a:rPr>
              <a:t>взамообучения</a:t>
            </a:r>
            <a:r>
              <a:rPr lang="ru-RU" sz="4800" b="1" dirty="0" smtClean="0">
                <a:solidFill>
                  <a:schemeClr val="accent1"/>
                </a:solidFill>
              </a:rPr>
              <a:t> 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docs.google.com/spreadsheets/d/1fkEJC69hYUaHSxRyHI0H7rdYaAGi9dyICMKpmsg8PyM/edit#gid=0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До </a:t>
            </a:r>
            <a:r>
              <a:rPr lang="ru-RU" b="1" dirty="0">
                <a:solidFill>
                  <a:srgbClr val="FF0000"/>
                </a:solidFill>
              </a:rPr>
              <a:t>8</a:t>
            </a:r>
            <a:r>
              <a:rPr lang="ru-RU" b="1" dirty="0" smtClean="0">
                <a:solidFill>
                  <a:srgbClr val="FF0000"/>
                </a:solidFill>
              </a:rPr>
              <a:t> декабря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57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79" y="890694"/>
            <a:ext cx="9144000" cy="2387600"/>
          </a:xfrm>
        </p:spPr>
        <p:txBody>
          <a:bodyPr/>
          <a:lstStyle/>
          <a:p>
            <a:r>
              <a:rPr lang="ru-RU" sz="4800" b="1" dirty="0">
                <a:solidFill>
                  <a:schemeClr val="accent1"/>
                </a:solidFill>
              </a:rPr>
              <a:t>Спасибо за внимание!</a:t>
            </a:r>
            <a:endParaRPr lang="ru-RU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2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042" t="22877" r="64646" b="10141"/>
          <a:stretch/>
        </p:blipFill>
        <p:spPr>
          <a:xfrm>
            <a:off x="0" y="932904"/>
            <a:ext cx="3500581" cy="4456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0581" y="0"/>
            <a:ext cx="8608291" cy="723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ДО  города Костромы «Детско-юношеский центр «Ровесник»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МБУ ДО города Костромы “Центр естественнонаучного развития «</a:t>
            </a:r>
            <a:r>
              <a:rPr lang="ru-RU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ЭКОсфера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(Станция юных натуралистов) имени выдающегося земляка Зубкова Виктора Федоровича”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МБУ ДО города Костромы «Детский морской центр»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МБУ ДО города Костромы Детско-юношеский центр города Костромы «АРС»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МБУ ДО центр дополнительного образования «Уникум» городского округа город Буй Костромской области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МУДО  «Дом творчества Города Галича Костромской области»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МОУ   Барановская средняя общеобразовательная школа Буйского муниципального района Костромской области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МКОО  «</a:t>
            </a:r>
            <a:r>
              <a:rPr lang="ru-RU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Палкинская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средняя школа» </a:t>
            </a:r>
            <a:r>
              <a:rPr lang="ru-RU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Антроповского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муниципального района Костромской области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МБУДО  «Дом детского творчества» 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Красносельского муниципального района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Костромской области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ДО   «Центр детского творчества» городского округа город </a:t>
            </a:r>
            <a:r>
              <a:rPr lang="ru-RU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Мантурово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Костромской области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МБУ ДО  «Центр развития и творчества» муниципального района город </a:t>
            </a:r>
            <a:r>
              <a:rPr lang="ru-RU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Нея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Нейский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 Костромской области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 Чухломская средняя общеобразовательна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школа имени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А.А.Яковлева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Чухломского муниципального района Костромской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5511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845" y="-300250"/>
            <a:ext cx="10636155" cy="6823880"/>
          </a:xfrm>
        </p:spPr>
        <p:txBody>
          <a:bodyPr>
            <a:normAutofit fontScale="25000" lnSpcReduction="20000"/>
          </a:bodyPr>
          <a:lstStyle/>
          <a:p>
            <a:endParaRPr lang="ru-RU" sz="9600" b="1" dirty="0" smtClean="0"/>
          </a:p>
          <a:p>
            <a:endParaRPr lang="ru-RU" sz="9600" b="1" dirty="0"/>
          </a:p>
          <a:p>
            <a:endParaRPr lang="ru-RU" sz="9600" b="1" dirty="0" smtClean="0"/>
          </a:p>
          <a:p>
            <a:endParaRPr lang="ru-RU" sz="9600" b="1" dirty="0"/>
          </a:p>
          <a:p>
            <a:r>
              <a:rPr lang="ru-RU" sz="12800" b="1" dirty="0" smtClean="0">
                <a:solidFill>
                  <a:schemeClr val="accent1"/>
                </a:solidFill>
              </a:rPr>
              <a:t>Цель проекта:</a:t>
            </a:r>
          </a:p>
          <a:p>
            <a:r>
              <a:rPr lang="ru-RU" sz="9600" dirty="0" smtClean="0"/>
              <a:t> внедрение </a:t>
            </a:r>
            <a:r>
              <a:rPr lang="ru-RU" sz="9600" dirty="0"/>
              <a:t>различных форм и механизмов   наставничества   в образовательный процесс в образовательных организациях дополнительного образования, описание форм и механизмов наставничества, представление опыта работы на совместных научно-методических и образовательных </a:t>
            </a:r>
            <a:r>
              <a:rPr lang="ru-RU" sz="9600" dirty="0" smtClean="0"/>
              <a:t>мероприятиях</a:t>
            </a:r>
            <a:endParaRPr lang="ru-RU" sz="9600" b="1" dirty="0" smtClean="0"/>
          </a:p>
          <a:p>
            <a:endParaRPr lang="ru-RU" b="1" dirty="0"/>
          </a:p>
          <a:p>
            <a:r>
              <a:rPr lang="ru-RU" sz="12800" b="1" dirty="0" smtClean="0">
                <a:solidFill>
                  <a:schemeClr val="accent1"/>
                </a:solidFill>
              </a:rPr>
              <a:t>Задачи </a:t>
            </a:r>
            <a:r>
              <a:rPr lang="ru-RU" sz="12800" b="1" dirty="0">
                <a:solidFill>
                  <a:schemeClr val="accent1"/>
                </a:solidFill>
              </a:rPr>
              <a:t>проекта</a:t>
            </a:r>
            <a:r>
              <a:rPr lang="ru-RU" sz="12800" b="1" dirty="0" smtClean="0">
                <a:solidFill>
                  <a:schemeClr val="accent1"/>
                </a:solidFill>
              </a:rPr>
              <a:t>:</a:t>
            </a:r>
          </a:p>
          <a:p>
            <a:endParaRPr lang="ru-RU" sz="12800" b="1" dirty="0" smtClean="0"/>
          </a:p>
          <a:p>
            <a:pPr lvl="0" algn="l"/>
            <a:r>
              <a:rPr lang="ru-RU" sz="8000" dirty="0" smtClean="0"/>
              <a:t>формирование </a:t>
            </a:r>
            <a:r>
              <a:rPr lang="ru-RU" sz="8000" dirty="0"/>
              <a:t>нормативно-правового регламента инновационной деятельности; </a:t>
            </a:r>
          </a:p>
          <a:p>
            <a:pPr lvl="0" algn="l"/>
            <a:r>
              <a:rPr lang="ru-RU" sz="8000" dirty="0"/>
              <a:t>изучить теоретические подходы к пониманию наставничества как ресурса повышения эффективности дополнительного образования</a:t>
            </a:r>
          </a:p>
          <a:p>
            <a:pPr lvl="0" algn="l"/>
            <a:r>
              <a:rPr lang="ru-RU" sz="8000" dirty="0"/>
              <a:t>формирование команд организаций дополнительного образования, осуществляющих разработку, апробацию и внедрение различных форм и механизмов   наставничества в образовательный процесс в образовательных организациях дополнительного образования, научно-методическое сопровождение деятельности проектных команд участников проекта;</a:t>
            </a:r>
          </a:p>
          <a:p>
            <a:pPr lvl="0" algn="l"/>
            <a:r>
              <a:rPr lang="ru-RU" sz="8000" dirty="0"/>
              <a:t>разработка и внедрение различных форм и механизмов   наставничества в образовательный процесс с учетом имеющихся ресурсов, специфики деятельности образовательных организаций;</a:t>
            </a:r>
          </a:p>
          <a:p>
            <a:pPr algn="l"/>
            <a:r>
              <a:rPr lang="ru-RU" sz="8000" dirty="0"/>
              <a:t>обеспечение формирования и функционирования методической сети по вопросам наставничества в дополнительном образовании, выявление и распространение успешного опыта внедрения различных форм и программ наставничества </a:t>
            </a:r>
          </a:p>
        </p:txBody>
      </p:sp>
    </p:spTree>
    <p:extLst>
      <p:ext uri="{BB962C8B-B14F-4D97-AF65-F5344CB8AC3E}">
        <p14:creationId xmlns:p14="http://schemas.microsoft.com/office/powerpoint/2010/main" val="75518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101641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+mn-lt"/>
              </a:rPr>
              <a:t>Основные результаты реализации проекта 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6502" y="1342417"/>
            <a:ext cx="9144000" cy="4553416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внедрение различных форм и механизмов   наставничества в образовательных организациях дополнительного образования Костромской области;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ресурс в сети Интернет, обеспечивающий внедрение различных форм и механизмов   наставничества в образовательный процесс в образовательных организациях дополнительного образования Костромской области;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методическая сеть по вопросам наставничества в дополнительном образовании, обеспечивающая совместную согласованную деятельность по достижению конкретных результатов;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система онлайн и офлайн мероприятий по внедрение различных форм и механизмов   наставничества в образовательный процесс в образовательных организациях дополнительного образования Костромской области;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распространение и внедрение лучших наставнических практик различных форм и ролевых моделей для обучающихся, педагогов и молодых специалистов региона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формирование баз программ наставничества и лучших практик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расширение форм и методов наставнической деятельности, используемых педагогами</a:t>
            </a:r>
          </a:p>
        </p:txBody>
      </p:sp>
    </p:spTree>
    <p:extLst>
      <p:ext uri="{BB962C8B-B14F-4D97-AF65-F5344CB8AC3E}">
        <p14:creationId xmlns:p14="http://schemas.microsoft.com/office/powerpoint/2010/main" val="145823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+mn-lt"/>
              </a:rPr>
              <a:t>Продукты проекта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dirty="0"/>
              <a:t>примеры различных форм и механизмов   наставничества в образовательных организациях дополнительного образования Костромской области;</a:t>
            </a:r>
          </a:p>
          <a:p>
            <a:pPr lvl="0"/>
            <a:r>
              <a:rPr lang="ru-RU" sz="2000" dirty="0"/>
              <a:t> методические рекомендации по внедрению различных форм и механизмов   наставничества в образовательных организациях дополнительного образования   на основе разработанных примеров;</a:t>
            </a:r>
          </a:p>
          <a:p>
            <a:pPr lvl="0"/>
            <a:r>
              <a:rPr lang="ru-RU" sz="2000" dirty="0"/>
              <a:t>Базы программ и лучших практик наставничества</a:t>
            </a:r>
          </a:p>
          <a:p>
            <a:r>
              <a:rPr lang="ru-RU" sz="2000" dirty="0" err="1"/>
              <a:t>Web</a:t>
            </a:r>
            <a:r>
              <a:rPr lang="ru-RU" sz="2000" dirty="0"/>
              <a:t>-узел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97124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6491" y="1112636"/>
            <a:ext cx="8848049" cy="57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Этапы проекта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7083" y="3089152"/>
            <a:ext cx="7119891" cy="1104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 </a:t>
            </a:r>
            <a:r>
              <a:rPr lang="ru-RU" b="1" dirty="0"/>
              <a:t>Этап</a:t>
            </a:r>
          </a:p>
          <a:p>
            <a:pPr algn="ctr"/>
            <a:r>
              <a:rPr lang="ru-RU" dirty="0" smtClean="0"/>
              <a:t>Организационно-практический</a:t>
            </a:r>
          </a:p>
          <a:p>
            <a:pPr algn="ctr"/>
            <a:r>
              <a:rPr lang="ru-RU" dirty="0" smtClean="0"/>
              <a:t>2022-2023</a:t>
            </a:r>
          </a:p>
          <a:p>
            <a:pPr algn="ctr"/>
            <a:r>
              <a:rPr lang="ru-RU" dirty="0" smtClean="0"/>
              <a:t>2023-2024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7083" y="1723471"/>
            <a:ext cx="71198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1 Этап</a:t>
            </a:r>
          </a:p>
          <a:p>
            <a:pPr algn="ctr"/>
            <a:r>
              <a:rPr lang="ru-RU" dirty="0" smtClean="0"/>
              <a:t> Организационно-подготовительный</a:t>
            </a:r>
          </a:p>
          <a:p>
            <a:pPr algn="ctr"/>
            <a:r>
              <a:rPr lang="ru-RU" dirty="0" smtClean="0"/>
              <a:t>2021-2022 год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22593" y="4442680"/>
            <a:ext cx="71198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 </a:t>
            </a:r>
            <a:r>
              <a:rPr lang="ru-RU" b="1" dirty="0"/>
              <a:t>Этап</a:t>
            </a:r>
          </a:p>
          <a:p>
            <a:pPr algn="ctr"/>
            <a:r>
              <a:rPr lang="ru-RU" dirty="0" smtClean="0"/>
              <a:t>Обобщающий</a:t>
            </a:r>
          </a:p>
          <a:p>
            <a:pPr algn="ctr"/>
            <a:r>
              <a:rPr lang="ru-RU" dirty="0" smtClean="0"/>
              <a:t>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24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6491" y="532661"/>
            <a:ext cx="9144000" cy="7989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/>
                </a:solidFill>
                <a:latin typeface="+mn-lt"/>
              </a:rPr>
              <a:t>1 этап -Организационно-подготовительный</a:t>
            </a:r>
            <a:r>
              <a:rPr lang="ru-RU" sz="31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ru-RU" sz="3100" b="1" dirty="0">
                <a:solidFill>
                  <a:schemeClr val="accent1"/>
                </a:solidFill>
                <a:latin typeface="+mn-lt"/>
              </a:rPr>
            </a:br>
            <a:r>
              <a:rPr lang="ru-RU" sz="3100" b="1" dirty="0">
                <a:solidFill>
                  <a:schemeClr val="accent1"/>
                </a:solidFill>
                <a:latin typeface="+mn-lt"/>
              </a:rPr>
              <a:t>2021-2022 год</a:t>
            </a:r>
            <a:r>
              <a:rPr lang="ru-RU" sz="1800" dirty="0">
                <a:solidFill>
                  <a:schemeClr val="accent1"/>
                </a:solidFill>
              </a:rPr>
              <a:t/>
            </a:r>
            <a:br>
              <a:rPr lang="ru-RU" sz="1800" dirty="0">
                <a:solidFill>
                  <a:schemeClr val="accent1"/>
                </a:solidFill>
              </a:rPr>
            </a:b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Шестиугольник 12"/>
          <p:cNvSpPr>
            <a:spLocks noChangeAspect="1"/>
          </p:cNvSpPr>
          <p:nvPr/>
        </p:nvSpPr>
        <p:spPr>
          <a:xfrm>
            <a:off x="1088751" y="2699336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Формирование нормативно-правового </a:t>
            </a:r>
            <a:r>
              <a:rPr lang="ru-RU" sz="1400" dirty="0" smtClean="0"/>
              <a:t> документов</a:t>
            </a:r>
          </a:p>
          <a:p>
            <a:pPr algn="ctr"/>
            <a:r>
              <a:rPr lang="ru-RU" sz="1400" dirty="0" smtClean="0"/>
              <a:t>инновационной деятельности</a:t>
            </a:r>
          </a:p>
          <a:p>
            <a:pPr algn="ctr"/>
            <a:r>
              <a:rPr lang="ru-RU" sz="1400" dirty="0"/>
              <a:t>в</a:t>
            </a:r>
            <a:r>
              <a:rPr lang="ru-RU" sz="1400" dirty="0" smtClean="0"/>
              <a:t> организациях</a:t>
            </a:r>
            <a:endParaRPr lang="ru-RU" sz="1400" dirty="0"/>
          </a:p>
        </p:txBody>
      </p:sp>
      <p:sp>
        <p:nvSpPr>
          <p:cNvPr id="14" name="Шестиугольник 13"/>
          <p:cNvSpPr>
            <a:spLocks noChangeAspect="1"/>
          </p:cNvSpPr>
          <p:nvPr/>
        </p:nvSpPr>
        <p:spPr>
          <a:xfrm>
            <a:off x="2674023" y="3641684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/>
              <a:t> Обучение</a:t>
            </a:r>
            <a:endParaRPr lang="ru-RU" sz="1400" dirty="0"/>
          </a:p>
          <a:p>
            <a:pPr algn="ctr"/>
            <a:r>
              <a:rPr lang="ru-RU" sz="1400" dirty="0"/>
              <a:t>проектных команд общеобразовательных организаций </a:t>
            </a:r>
            <a:r>
              <a:rPr lang="ru-RU" dirty="0"/>
              <a:t>– </a:t>
            </a:r>
            <a:r>
              <a:rPr lang="ru-RU" sz="1200" dirty="0"/>
              <a:t>участников</a:t>
            </a:r>
          </a:p>
        </p:txBody>
      </p:sp>
      <p:sp>
        <p:nvSpPr>
          <p:cNvPr id="15" name="Шестиугольник 14"/>
          <p:cNvSpPr>
            <a:spLocks noChangeAspect="1"/>
          </p:cNvSpPr>
          <p:nvPr/>
        </p:nvSpPr>
        <p:spPr>
          <a:xfrm>
            <a:off x="2719509" y="1841684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Формирование проектных команд на базе участников проекта</a:t>
            </a:r>
          </a:p>
        </p:txBody>
      </p:sp>
      <p:sp>
        <p:nvSpPr>
          <p:cNvPr id="16" name="Шестиугольник 15"/>
          <p:cNvSpPr>
            <a:spLocks noChangeAspect="1"/>
          </p:cNvSpPr>
          <p:nvPr/>
        </p:nvSpPr>
        <p:spPr>
          <a:xfrm>
            <a:off x="4324620" y="2724130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/>
              <a:t>Формирование </a:t>
            </a:r>
            <a:r>
              <a:rPr lang="ru-RU" sz="1100" dirty="0"/>
              <a:t>методической сети по вопросам наставничества</a:t>
            </a:r>
          </a:p>
        </p:txBody>
      </p:sp>
      <p:sp>
        <p:nvSpPr>
          <p:cNvPr id="17" name="Шестиугольник 16"/>
          <p:cNvSpPr>
            <a:spLocks noChangeAspect="1"/>
          </p:cNvSpPr>
          <p:nvPr/>
        </p:nvSpPr>
        <p:spPr>
          <a:xfrm>
            <a:off x="5975217" y="3595717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Создание базы наставников</a:t>
            </a:r>
            <a:endParaRPr lang="ru-RU" dirty="0"/>
          </a:p>
        </p:txBody>
      </p:sp>
      <p:sp>
        <p:nvSpPr>
          <p:cNvPr id="18" name="Шестиугольник 17"/>
          <p:cNvSpPr>
            <a:spLocks noChangeAspect="1"/>
          </p:cNvSpPr>
          <p:nvPr/>
        </p:nvSpPr>
        <p:spPr>
          <a:xfrm>
            <a:off x="5917185" y="1824130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</a:t>
            </a:r>
            <a:r>
              <a:rPr lang="en-US" sz="1400" dirty="0" smtClean="0"/>
              <a:t>WEB</a:t>
            </a:r>
            <a:r>
              <a:rPr lang="ru-RU" sz="1400" dirty="0" smtClean="0"/>
              <a:t> -узел проекта</a:t>
            </a:r>
            <a:endParaRPr lang="ru-RU" sz="1400" dirty="0"/>
          </a:p>
        </p:txBody>
      </p:sp>
      <p:sp>
        <p:nvSpPr>
          <p:cNvPr id="19" name="Шестиугольник 18"/>
          <p:cNvSpPr>
            <a:spLocks noChangeAspect="1"/>
          </p:cNvSpPr>
          <p:nvPr/>
        </p:nvSpPr>
        <p:spPr>
          <a:xfrm>
            <a:off x="7568874" y="2695717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наставников</a:t>
            </a:r>
            <a:endParaRPr lang="ru-RU" dirty="0"/>
          </a:p>
        </p:txBody>
      </p:sp>
      <p:sp>
        <p:nvSpPr>
          <p:cNvPr id="20" name="Шестиугольник 19"/>
          <p:cNvSpPr>
            <a:spLocks noChangeAspect="1"/>
          </p:cNvSpPr>
          <p:nvPr/>
        </p:nvSpPr>
        <p:spPr>
          <a:xfrm>
            <a:off x="9162531" y="1728741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положения и программ наставничества</a:t>
            </a:r>
            <a:endParaRPr lang="ru-RU" dirty="0"/>
          </a:p>
        </p:txBody>
      </p:sp>
      <p:sp>
        <p:nvSpPr>
          <p:cNvPr id="21" name="Шестиугольник 20"/>
          <p:cNvSpPr>
            <a:spLocks noChangeAspect="1"/>
          </p:cNvSpPr>
          <p:nvPr/>
        </p:nvSpPr>
        <p:spPr>
          <a:xfrm>
            <a:off x="9185440" y="3528741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400" dirty="0"/>
              <a:t>Разработка необходимых методических материалов для наставников и наставляемых</a:t>
            </a:r>
          </a:p>
        </p:txBody>
      </p:sp>
    </p:spTree>
    <p:extLst>
      <p:ext uri="{BB962C8B-B14F-4D97-AF65-F5344CB8AC3E}">
        <p14:creationId xmlns:p14="http://schemas.microsoft.com/office/powerpoint/2010/main" val="42480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6491" y="532661"/>
            <a:ext cx="9144000" cy="109644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/>
                </a:solidFill>
                <a:latin typeface="+mn-lt"/>
              </a:rPr>
              <a:t>2 Этап -Организационно-практический</a:t>
            </a:r>
            <a:r>
              <a:rPr lang="ru-RU" sz="31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ru-RU" sz="3100" b="1" dirty="0">
                <a:solidFill>
                  <a:schemeClr val="accent1"/>
                </a:solidFill>
                <a:latin typeface="+mn-lt"/>
              </a:rPr>
            </a:br>
            <a:r>
              <a:rPr lang="ru-RU" sz="3100" b="1" dirty="0" smtClean="0">
                <a:solidFill>
                  <a:schemeClr val="accent1"/>
                </a:solidFill>
                <a:latin typeface="+mn-lt"/>
              </a:rPr>
              <a:t>2022-2023 </a:t>
            </a:r>
            <a:r>
              <a:rPr lang="ru-RU" sz="3100" b="1" dirty="0" err="1" smtClean="0">
                <a:solidFill>
                  <a:schemeClr val="accent1"/>
                </a:solidFill>
                <a:latin typeface="+mn-lt"/>
              </a:rPr>
              <a:t>уч.г</a:t>
            </a:r>
            <a:r>
              <a:rPr lang="ru-RU" sz="31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ru-RU" sz="3100" b="1" dirty="0">
                <a:solidFill>
                  <a:schemeClr val="accent1"/>
                </a:solidFill>
                <a:latin typeface="+mn-lt"/>
              </a:rPr>
            </a:br>
            <a:r>
              <a:rPr lang="ru-RU" sz="3100" b="1" dirty="0" smtClean="0">
                <a:solidFill>
                  <a:schemeClr val="accent1"/>
                </a:solidFill>
                <a:latin typeface="+mn-lt"/>
              </a:rPr>
              <a:t>2023-2024 </a:t>
            </a:r>
            <a:r>
              <a:rPr lang="ru-RU" sz="3100" b="1" dirty="0" err="1" smtClean="0">
                <a:solidFill>
                  <a:schemeClr val="accent1"/>
                </a:solidFill>
                <a:latin typeface="+mn-lt"/>
              </a:rPr>
              <a:t>уч.г</a:t>
            </a:r>
            <a:r>
              <a:rPr lang="ru-RU" sz="3100" b="1" dirty="0">
                <a:latin typeface="+mn-lt"/>
              </a:rPr>
              <a:t/>
            </a:r>
            <a:br>
              <a:rPr lang="ru-RU" sz="3100" b="1" dirty="0">
                <a:latin typeface="+mn-lt"/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13" name="Шестиугольник 12"/>
          <p:cNvSpPr>
            <a:spLocks noChangeAspect="1"/>
          </p:cNvSpPr>
          <p:nvPr/>
        </p:nvSpPr>
        <p:spPr>
          <a:xfrm>
            <a:off x="2803199" y="26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Апробация и внедрение различных форм наставничества</a:t>
            </a:r>
            <a:endParaRPr lang="ru-RU" sz="1400" dirty="0"/>
          </a:p>
        </p:txBody>
      </p:sp>
      <p:sp>
        <p:nvSpPr>
          <p:cNvPr id="14" name="Шестиугольник 13"/>
          <p:cNvSpPr>
            <a:spLocks noChangeAspect="1"/>
          </p:cNvSpPr>
          <p:nvPr/>
        </p:nvSpPr>
        <p:spPr>
          <a:xfrm>
            <a:off x="4438839" y="35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наставнических пар </a:t>
            </a:r>
            <a:endParaRPr lang="ru-RU" sz="1200" dirty="0"/>
          </a:p>
        </p:txBody>
      </p:sp>
      <p:sp>
        <p:nvSpPr>
          <p:cNvPr id="15" name="Шестиугольник 14"/>
          <p:cNvSpPr>
            <a:spLocks noChangeAspect="1"/>
          </p:cNvSpPr>
          <p:nvPr/>
        </p:nvSpPr>
        <p:spPr>
          <a:xfrm>
            <a:off x="4438839" y="17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/>
              <a:t>Пополнение базы наставников и наставляемых</a:t>
            </a:r>
            <a:endParaRPr lang="ru-RU" sz="1400" dirty="0"/>
          </a:p>
        </p:txBody>
      </p:sp>
      <p:sp>
        <p:nvSpPr>
          <p:cNvPr id="16" name="Шестиугольник 15"/>
          <p:cNvSpPr>
            <a:spLocks noChangeAspect="1"/>
          </p:cNvSpPr>
          <p:nvPr/>
        </p:nvSpPr>
        <p:spPr>
          <a:xfrm>
            <a:off x="6074479" y="26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/>
              <a:t> Мероприятия  по закреплению гармоничных и продуктивных отношений в рамках наставничества</a:t>
            </a:r>
            <a:endParaRPr lang="ru-RU" sz="1100" dirty="0"/>
          </a:p>
        </p:txBody>
      </p:sp>
      <p:sp>
        <p:nvSpPr>
          <p:cNvPr id="17" name="Шестиугольник 16"/>
          <p:cNvSpPr>
            <a:spLocks noChangeAspect="1"/>
          </p:cNvSpPr>
          <p:nvPr/>
        </p:nvSpPr>
        <p:spPr>
          <a:xfrm>
            <a:off x="7671983" y="35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Мероприятия по распространению практик </a:t>
            </a:r>
            <a:r>
              <a:rPr lang="ru-RU" dirty="0" err="1" smtClean="0"/>
              <a:t>настаничества</a:t>
            </a:r>
            <a:endParaRPr lang="ru-RU" dirty="0"/>
          </a:p>
        </p:txBody>
      </p:sp>
      <p:sp>
        <p:nvSpPr>
          <p:cNvPr id="18" name="Шестиугольник 17"/>
          <p:cNvSpPr>
            <a:spLocks noChangeAspect="1"/>
          </p:cNvSpPr>
          <p:nvPr/>
        </p:nvSpPr>
        <p:spPr>
          <a:xfrm>
            <a:off x="7710119" y="17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 Мероприятия по поляризации  наставничества</a:t>
            </a:r>
          </a:p>
        </p:txBody>
      </p:sp>
      <p:sp>
        <p:nvSpPr>
          <p:cNvPr id="23" name="Шестиугольник 22"/>
          <p:cNvSpPr>
            <a:spLocks noChangeAspect="1"/>
          </p:cNvSpPr>
          <p:nvPr/>
        </p:nvSpPr>
        <p:spPr>
          <a:xfrm>
            <a:off x="9307623" y="26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 </a:t>
            </a:r>
            <a:r>
              <a:rPr lang="ru-RU" sz="1400" dirty="0" smtClean="0"/>
              <a:t> Банк программ наставничества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7378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6491" y="532661"/>
            <a:ext cx="9144000" cy="101236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/>
                </a:solidFill>
                <a:latin typeface="+mn-lt"/>
              </a:rPr>
              <a:t>3 этап -Обобщающий</a:t>
            </a:r>
            <a:r>
              <a:rPr lang="ru-RU" sz="31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ru-RU" sz="3100" b="1" dirty="0">
                <a:solidFill>
                  <a:schemeClr val="accent1"/>
                </a:solidFill>
                <a:latin typeface="+mn-lt"/>
              </a:rPr>
            </a:br>
            <a:r>
              <a:rPr lang="ru-RU" sz="3100" b="1" dirty="0">
                <a:solidFill>
                  <a:schemeClr val="accent1"/>
                </a:solidFill>
                <a:latin typeface="+mn-lt"/>
              </a:rPr>
              <a:t>2024</a:t>
            </a:r>
            <a:br>
              <a:rPr lang="ru-RU" sz="3100" b="1" dirty="0">
                <a:solidFill>
                  <a:schemeClr val="accent1"/>
                </a:solidFill>
                <a:latin typeface="+mn-lt"/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13" name="Шестиугольник 12"/>
          <p:cNvSpPr>
            <a:spLocks noChangeAspect="1"/>
          </p:cNvSpPr>
          <p:nvPr/>
        </p:nvSpPr>
        <p:spPr>
          <a:xfrm>
            <a:off x="2803199" y="26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</a:t>
            </a:r>
            <a:r>
              <a:rPr lang="ru-RU" sz="1500" dirty="0" smtClean="0"/>
              <a:t>Обобщение опыта внедрения различных форм и механизмов  наставничества</a:t>
            </a:r>
            <a:endParaRPr lang="ru-RU" sz="1500" dirty="0"/>
          </a:p>
        </p:txBody>
      </p:sp>
      <p:sp>
        <p:nvSpPr>
          <p:cNvPr id="14" name="Шестиугольник 13"/>
          <p:cNvSpPr>
            <a:spLocks noChangeAspect="1"/>
          </p:cNvSpPr>
          <p:nvPr/>
        </p:nvSpPr>
        <p:spPr>
          <a:xfrm>
            <a:off x="4438839" y="35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 </a:t>
            </a:r>
            <a:r>
              <a:rPr lang="ru-RU" sz="1600" dirty="0"/>
              <a:t>Дистанционная школа наставничества </a:t>
            </a:r>
          </a:p>
          <a:p>
            <a:pPr algn="ctr"/>
            <a:r>
              <a:rPr lang="ru-RU" sz="1600" dirty="0"/>
              <a:t>«На пути к успеху»</a:t>
            </a:r>
          </a:p>
        </p:txBody>
      </p:sp>
      <p:sp>
        <p:nvSpPr>
          <p:cNvPr id="15" name="Шестиугольник 14"/>
          <p:cNvSpPr>
            <a:spLocks noChangeAspect="1"/>
          </p:cNvSpPr>
          <p:nvPr/>
        </p:nvSpPr>
        <p:spPr>
          <a:xfrm>
            <a:off x="4438839" y="17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 </a:t>
            </a:r>
            <a:r>
              <a:rPr lang="ru-RU" sz="1600" dirty="0" smtClean="0"/>
              <a:t>Региональный конкурс наставников</a:t>
            </a:r>
            <a:endParaRPr lang="ru-RU" sz="1600" dirty="0"/>
          </a:p>
        </p:txBody>
      </p:sp>
      <p:sp>
        <p:nvSpPr>
          <p:cNvPr id="16" name="Шестиугольник 15"/>
          <p:cNvSpPr>
            <a:spLocks noChangeAspect="1"/>
          </p:cNvSpPr>
          <p:nvPr/>
        </p:nvSpPr>
        <p:spPr>
          <a:xfrm>
            <a:off x="6074479" y="26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600" dirty="0" smtClean="0"/>
              <a:t>Конференция </a:t>
            </a:r>
          </a:p>
          <a:p>
            <a:pPr algn="ctr"/>
            <a:r>
              <a:rPr lang="ru-RU" sz="1600" dirty="0" smtClean="0"/>
              <a:t>«Наставничество от теории к практике»</a:t>
            </a:r>
            <a:endParaRPr lang="ru-RU" sz="1600" dirty="0"/>
          </a:p>
        </p:txBody>
      </p:sp>
      <p:sp>
        <p:nvSpPr>
          <p:cNvPr id="17" name="Шестиугольник 16"/>
          <p:cNvSpPr>
            <a:spLocks noChangeAspect="1"/>
          </p:cNvSpPr>
          <p:nvPr/>
        </p:nvSpPr>
        <p:spPr>
          <a:xfrm>
            <a:off x="7671983" y="35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 </a:t>
            </a:r>
            <a:r>
              <a:rPr lang="ru-RU" sz="1600" dirty="0" smtClean="0"/>
              <a:t>  Разработка методических рекомендаций</a:t>
            </a:r>
            <a:r>
              <a:rPr lang="ru-RU" sz="1200" dirty="0" smtClean="0"/>
              <a:t> по внедрению различных форм и механизмов наставничества в дополнительном образовании</a:t>
            </a:r>
            <a:endParaRPr lang="ru-RU" sz="1200" dirty="0"/>
          </a:p>
        </p:txBody>
      </p:sp>
      <p:sp>
        <p:nvSpPr>
          <p:cNvPr id="18" name="Шестиугольник 17"/>
          <p:cNvSpPr>
            <a:spLocks noChangeAspect="1"/>
          </p:cNvSpPr>
          <p:nvPr/>
        </p:nvSpPr>
        <p:spPr>
          <a:xfrm>
            <a:off x="7710119" y="17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Форум «</a:t>
            </a:r>
            <a:r>
              <a:rPr lang="en-US" sz="1600" dirty="0" smtClean="0"/>
              <a:t>PRO</a:t>
            </a:r>
            <a:r>
              <a:rPr lang="ru-RU" sz="1600" dirty="0" smtClean="0"/>
              <a:t>Практики наставничества»</a:t>
            </a:r>
            <a:endParaRPr lang="ru-RU" sz="1600" dirty="0"/>
          </a:p>
        </p:txBody>
      </p:sp>
      <p:sp>
        <p:nvSpPr>
          <p:cNvPr id="9" name="Шестиугольник 8"/>
          <p:cNvSpPr>
            <a:spLocks noChangeAspect="1"/>
          </p:cNvSpPr>
          <p:nvPr/>
        </p:nvSpPr>
        <p:spPr>
          <a:xfrm>
            <a:off x="9345759" y="26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 </a:t>
            </a:r>
            <a:r>
              <a:rPr lang="ru-RU" sz="1600" dirty="0" smtClean="0"/>
              <a:t>Банк </a:t>
            </a:r>
            <a:r>
              <a:rPr lang="ru-RU" sz="1600" smtClean="0"/>
              <a:t>практик  наставничества</a:t>
            </a:r>
            <a:endParaRPr lang="ru-RU" sz="1600" dirty="0"/>
          </a:p>
        </p:txBody>
      </p:sp>
      <p:sp>
        <p:nvSpPr>
          <p:cNvPr id="10" name="Шестиугольник 9"/>
          <p:cNvSpPr>
            <a:spLocks noChangeAspect="1"/>
          </p:cNvSpPr>
          <p:nvPr/>
        </p:nvSpPr>
        <p:spPr>
          <a:xfrm>
            <a:off x="6055411" y="4443165"/>
            <a:ext cx="2088000" cy="180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</a:t>
            </a:r>
            <a:r>
              <a:rPr lang="ru-RU" dirty="0" smtClean="0"/>
              <a:t>Публикации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173757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396F68-EA70-42B0-9238-E080907C5CC3}"/>
</file>

<file path=customXml/itemProps2.xml><?xml version="1.0" encoding="utf-8"?>
<ds:datastoreItem xmlns:ds="http://schemas.openxmlformats.org/officeDocument/2006/customXml" ds:itemID="{5587D225-238A-4AAB-A16C-2ED1DE1F156A}"/>
</file>

<file path=customXml/itemProps3.xml><?xml version="1.0" encoding="utf-8"?>
<ds:datastoreItem xmlns:ds="http://schemas.openxmlformats.org/officeDocument/2006/customXml" ds:itemID="{80479DC2-26CF-430B-A6A3-37FC32E93C40}"/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2202</TotalTime>
  <Words>1103</Words>
  <Application>Microsoft Office PowerPoint</Application>
  <PresentationFormat>Широкоэкранный</PresentationFormat>
  <Paragraphs>159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Garamond</vt:lpstr>
      <vt:lpstr>Times New Roman</vt:lpstr>
      <vt:lpstr>коиро1</vt:lpstr>
      <vt:lpstr>«Развитие наставничества   в дополнительном образовании детей» </vt:lpstr>
      <vt:lpstr>Презентация PowerPoint</vt:lpstr>
      <vt:lpstr>Презентация PowerPoint</vt:lpstr>
      <vt:lpstr>Основные результаты реализации проекта  </vt:lpstr>
      <vt:lpstr>Продукты проекта </vt:lpstr>
      <vt:lpstr>Этапы проекта</vt:lpstr>
      <vt:lpstr>1 этап -Организационно-подготовительный 2021-2022 год </vt:lpstr>
      <vt:lpstr>2 Этап -Организационно-практический 2022-2023 уч.г 2023-2024 уч.г  </vt:lpstr>
      <vt:lpstr>3 этап -Обобщающий 2024  </vt:lpstr>
      <vt:lpstr> 15 января – март 2022 г. Взаимообучение «Наставничество  в ОО»  </vt:lpstr>
      <vt:lpstr>WEB ресурс проекта </vt:lpstr>
      <vt:lpstr>Программа взаимообучения «Наставничество»</vt:lpstr>
      <vt:lpstr>Презентация PowerPoint</vt:lpstr>
      <vt:lpstr>Презентация PowerPoint</vt:lpstr>
      <vt:lpstr>Таблица взамообучения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«Военно-патриотическое направление» в деятельности Российского движения школьников: содержание, формы работы, региональный опыт</dc:title>
  <dc:creator>User</dc:creator>
  <cp:lastModifiedBy>User</cp:lastModifiedBy>
  <cp:revision>186</cp:revision>
  <dcterms:created xsi:type="dcterms:W3CDTF">2018-03-12T13:36:15Z</dcterms:created>
  <dcterms:modified xsi:type="dcterms:W3CDTF">2021-11-30T09:20:47Z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