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89" r:id="rId6"/>
    <p:sldId id="278" r:id="rId7"/>
    <p:sldId id="279" r:id="rId8"/>
    <p:sldId id="281" r:id="rId9"/>
    <p:sldId id="282" r:id="rId10"/>
    <p:sldId id="283" r:id="rId11"/>
    <p:sldId id="284" r:id="rId12"/>
    <p:sldId id="285" r:id="rId13"/>
    <p:sldId id="286" r:id="rId14"/>
    <p:sldId id="29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BC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7044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126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3DF5F-3100-40BD-8FA1-9E293C1F0100}" type="datetimeFigureOut">
              <a:rPr lang="ru-RU" smtClean="0"/>
              <a:pPr/>
              <a:t>06.04.2022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58E16-51BD-4509-8910-571D536CAFD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989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716-D13F-4BF2-A9AC-70B596060C8B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696215"/>
            <a:ext cx="3540988" cy="2000469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3420290" y="0"/>
            <a:ext cx="8842049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3681554" y="997432"/>
            <a:ext cx="21435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Тема:</a:t>
            </a:r>
            <a:endParaRPr lang="ru-RU" sz="54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681554" y="4012490"/>
            <a:ext cx="19287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Спикер:</a:t>
            </a:r>
            <a:endParaRPr lang="ru-RU" sz="3200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3681554" y="98182"/>
            <a:ext cx="81788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9525" cmpd="sng">
                  <a:noFill/>
                  <a:prstDash val="solid"/>
                </a:ln>
                <a:solidFill>
                  <a:srgbClr val="FFC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Наставничество в дополнительном образовании</a:t>
            </a:r>
            <a:endParaRPr lang="ru-RU" sz="2400" b="1" cap="none" spc="50" dirty="0">
              <a:ln w="9525" cmpd="sng">
                <a:noFill/>
                <a:prstDash val="solid"/>
              </a:ln>
              <a:solidFill>
                <a:srgbClr val="FFC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pic>
        <p:nvPicPr>
          <p:cNvPr id="12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5" y="1786920"/>
            <a:ext cx="57531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/_layouts/images/titlegraphic.gif&#10;/koiro/Images1/logo_inst.jpg&#10;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6634"/>
            <a:ext cx="3356106" cy="73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71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03169-17D9-45AF-A5F2-3F88540B3127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0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B943A-DA13-493B-B1FE-37DE8C9331E9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1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09EF-8EC6-4BDF-8C47-085D71960584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51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5A33E-9DBD-4654-B2F3-3BA81FAD8270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74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C7A2-82C4-416C-8D8D-BF1EF6D54AAD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89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85892-F122-4BB1-A559-5260C7CA5820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2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37EEE-7745-49ED-8775-A43C3AFDA6D9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78"/>
            <a:ext cx="1961077" cy="116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48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EA596-DD3E-4E77-BCCB-FFA8463F4F84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30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41600-3D8F-4E5D-8DAB-66B0BEB78F1B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28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D4F4E-82A1-4FF0-828C-94E44A70DC1D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46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7BF6C-CB33-4B78-8BD4-F74EB0FAEA7B}" type="datetime1">
              <a:rPr lang="ru-RU" smtClean="0"/>
              <a:pPr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EEAE5-DB12-4CE5-910A-F9EE3BB13A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92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96215"/>
            <a:ext cx="3540988" cy="200046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420290" y="0"/>
            <a:ext cx="8842049" cy="6858000"/>
          </a:xfrm>
          <a:prstGeom prst="rect">
            <a:avLst/>
          </a:prstGeom>
          <a:solidFill>
            <a:srgbClr val="26B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81554" y="997432"/>
            <a:ext cx="12153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Тема:</a:t>
            </a:r>
            <a:endParaRPr lang="ru-RU" sz="2800" b="1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81554" y="4012490"/>
            <a:ext cx="19287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none" spc="50" dirty="0" smtClean="0">
                <a:ln w="9525" cmpd="sng">
                  <a:noFill/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Спикер:</a:t>
            </a:r>
            <a:endParaRPr lang="ru-RU" sz="3200" cap="none" spc="50" dirty="0">
              <a:ln w="9525" cmpd="sng">
                <a:noFill/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81554" y="98182"/>
            <a:ext cx="81788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spc="50" dirty="0" smtClean="0">
                <a:ln w="9525" cmpd="sng">
                  <a:noFill/>
                  <a:prstDash val="solid"/>
                </a:ln>
                <a:solidFill>
                  <a:srgbClr val="FFC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entury Gothic" panose="020B0502020202020204" pitchFamily="34" charset="0"/>
              </a:rPr>
              <a:t>Наставничество в дополнительном образовании</a:t>
            </a:r>
            <a:endParaRPr lang="ru-RU" sz="2400" b="1" cap="none" spc="50" dirty="0">
              <a:ln w="9525" cmpd="sng">
                <a:noFill/>
                <a:prstDash val="solid"/>
              </a:ln>
              <a:solidFill>
                <a:srgbClr val="FFC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Century Gothic" panose="020B0502020202020204" pitchFamily="34" charset="0"/>
            </a:endParaRPr>
          </a:p>
        </p:txBody>
      </p:sp>
      <p:pic>
        <p:nvPicPr>
          <p:cNvPr id="1032" name="Picture 8" descr="Конкурс творческих работ «Наставник нашего времени» — Сайт педагогического  колледжа №1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056" b="90000" l="1987" r="59272">
                        <a14:foregroundMark x1="12914" y1="43889" x2="12914" y2="43889"/>
                        <a14:foregroundMark x1="28311" y1="19444" x2="28311" y2="19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18" y="1891423"/>
            <a:ext cx="57531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775541" y="1027057"/>
            <a:ext cx="716441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/>
              <a:t>«Сопровождение наставнической деятельности в образовательной организации. Инструменты поддержки наставничества (в </a:t>
            </a:r>
            <a:r>
              <a:rPr lang="ru-RU" sz="3000" b="1" dirty="0" err="1" smtClean="0"/>
              <a:t>т.ч</a:t>
            </a:r>
            <a:r>
              <a:rPr lang="ru-RU" sz="3000" b="1" dirty="0" smtClean="0"/>
              <a:t>. электронные)»</a:t>
            </a:r>
          </a:p>
          <a:p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4289252" y="4475629"/>
            <a:ext cx="7650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latin typeface="Century Gothic" panose="020B0502020202020204" pitchFamily="34" charset="0"/>
              </a:rPr>
              <a:t>Дмитриева О.В., методист </a:t>
            </a:r>
            <a:r>
              <a:rPr lang="ru-RU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algn="r"/>
            <a:r>
              <a:rPr lang="ru-RU" sz="2000" dirty="0" err="1" smtClean="0">
                <a:latin typeface="Century Gothic" panose="020B0502020202020204" pitchFamily="34" charset="0"/>
              </a:rPr>
              <a:t>Пищева</a:t>
            </a:r>
            <a:r>
              <a:rPr lang="ru-RU" sz="2000" dirty="0" smtClean="0">
                <a:latin typeface="Century Gothic" panose="020B0502020202020204" pitchFamily="34" charset="0"/>
              </a:rPr>
              <a:t> </a:t>
            </a:r>
            <a:r>
              <a:rPr lang="ru-RU" sz="2000" dirty="0" smtClean="0">
                <a:latin typeface="Century Gothic" panose="020B0502020202020204" pitchFamily="34" charset="0"/>
              </a:rPr>
              <a:t>И.В., заместитель директора, </a:t>
            </a:r>
            <a:r>
              <a:rPr lang="ru-RU" sz="2000" dirty="0" smtClean="0">
                <a:latin typeface="Century Gothic" panose="020B0502020202020204" pitchFamily="34" charset="0"/>
              </a:rPr>
              <a:t>методист</a:t>
            </a:r>
          </a:p>
          <a:p>
            <a:pPr algn="r"/>
            <a:r>
              <a:rPr lang="ru-RU" sz="2000" dirty="0" smtClean="0"/>
              <a:t>МОУ </a:t>
            </a:r>
            <a:r>
              <a:rPr lang="ru-RU" sz="2000" dirty="0" smtClean="0"/>
              <a:t>ДО города Костромы «Детско-юношеский центр «Ровесник»»</a:t>
            </a:r>
            <a:endParaRPr lang="ru-RU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012" y="456565"/>
            <a:ext cx="10515600" cy="113710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/>
              <a:t>Инструменты поддержки наставничества</a:t>
            </a:r>
            <a:endParaRPr lang="ru-RU" sz="4000" b="1" i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926622"/>
              </p:ext>
            </p:extLst>
          </p:nvPr>
        </p:nvGraphicFramePr>
        <p:xfrm>
          <a:off x="838699" y="1619976"/>
          <a:ext cx="10515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«учитель-учитель»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«работодатель-студент»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«учитель-ученик»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«ученик-ученик»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создание пространства для работы.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выступления на совещаниях.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личные встречи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проведение и посещение мастер-классов, открытых занятий.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оказание методической помощи.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обмен информацией через электронную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очту, чаты, блоги, социальные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сети,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месенджеры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самообразование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анализ деятельности наставляемого/наставника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совместное участие наставляемого и наставника в конкурсном движении.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демонстрация успехов наставляемого.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представление наставляемого к аттестации.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представление наставников к награждению.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распространение информации на совещаниях, педагогических советах.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создание пространства для работы.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выступления на совещаниях.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проведение анкетирования.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личные встречи.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обмен информацией через электронную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почту, чаты, блоги, социальные сети,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месенджеры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проведение и посещение открытых занятий.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оказание методической помощи.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самообразование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демонстрация успехов наставляемого.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анкетирование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анализ деятельности наставляемого/наставника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распространение информации на совещаниях, педагогических советах.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создание пространства для работы.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личные встречи.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проведение и посещение мастер-классов.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проведение и посещение открытых занятий.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совместное участие наставляемого и наставника в конкурсном движении.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демонстрация успехов наставляемого.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анализ деятельности наставляемого/наставника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распространение информации на совещаниях, педагогических советах.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размещение информации на стендах, сайте учреждения, в социальных сетях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создание пространства для работы.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выступления на совещаниях.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проведение и посещение мастер-классов.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проведение и посещение открытых занятий.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совместное участие наставляемого и наставника в конкурсном движении.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создание доски достижений наставляемого 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158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52954"/>
            <a:ext cx="10515600" cy="2482577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/>
              <a:t>«Легко правильно следовать за тем, кто правильно идет впереди»</a:t>
            </a:r>
            <a:br>
              <a:rPr lang="ru-RU" b="1" dirty="0" smtClean="0"/>
            </a:br>
            <a:r>
              <a:rPr lang="ru-RU" sz="4000" i="1" dirty="0" smtClean="0"/>
              <a:t>Я.А. Коменский</a:t>
            </a:r>
            <a:endParaRPr lang="ru-RU" sz="40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828" y="5264331"/>
            <a:ext cx="10515600" cy="11364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1026" name="Picture 2" descr="https://fb.ru/misc/i/gallery/79662/235656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18" y="2664553"/>
            <a:ext cx="3782647" cy="249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554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35389"/>
            <a:ext cx="10515600" cy="1973126"/>
          </a:xfrm>
        </p:spPr>
        <p:txBody>
          <a:bodyPr>
            <a:normAutofit/>
          </a:bodyPr>
          <a:lstStyle/>
          <a:p>
            <a:r>
              <a:rPr lang="ru-RU" sz="3000" b="1" dirty="0"/>
              <a:t>Наставничество</a:t>
            </a:r>
            <a:r>
              <a:rPr lang="ru-RU" sz="3000" dirty="0"/>
              <a:t> - способ передачи знаний, умений, навыков наставляемым от более опытного и знающего, предоставление помощи и совета, оказание необходимой поддержки.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56263"/>
            <a:ext cx="10515600" cy="34207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1. Подготовка условий для запуска программы наставничества.</a:t>
            </a:r>
          </a:p>
          <a:p>
            <a:r>
              <a:rPr lang="ru-RU" dirty="0"/>
              <a:t>2. Формирование базы наставляемых.</a:t>
            </a:r>
          </a:p>
          <a:p>
            <a:r>
              <a:rPr lang="ru-RU" dirty="0"/>
              <a:t>3. Формирование базы наставников.</a:t>
            </a:r>
          </a:p>
          <a:p>
            <a:r>
              <a:rPr lang="ru-RU" dirty="0"/>
              <a:t>4. Отбор и обучение наставников.</a:t>
            </a:r>
          </a:p>
          <a:p>
            <a:r>
              <a:rPr lang="ru-RU" dirty="0"/>
              <a:t>5. Формирование наставнических пар или групп.</a:t>
            </a:r>
          </a:p>
          <a:p>
            <a:r>
              <a:rPr lang="ru-RU" dirty="0"/>
              <a:t>6. Организация работы наставнических пар или групп.</a:t>
            </a:r>
          </a:p>
          <a:p>
            <a:r>
              <a:rPr lang="ru-RU" dirty="0"/>
              <a:t>7. Завершение наставничества.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64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Критерии успешного наставничества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082349" cy="3099072"/>
          </a:xfrm>
        </p:spPr>
        <p:txBody>
          <a:bodyPr/>
          <a:lstStyle/>
          <a:p>
            <a:r>
              <a:rPr lang="ru-RU" dirty="0" smtClean="0"/>
              <a:t>Успешность наставляемых в профессиональной деятельности</a:t>
            </a:r>
          </a:p>
          <a:p>
            <a:r>
              <a:rPr lang="ru-RU" dirty="0" smtClean="0"/>
              <a:t>Проявление наставниками и наставляемыми активности в профессиональной и общественной деятельности</a:t>
            </a:r>
          </a:p>
          <a:p>
            <a:r>
              <a:rPr lang="ru-RU" dirty="0" smtClean="0"/>
              <a:t>Удовлетворенность процессом наставничества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233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Эффекты успешного наставничества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повышение профессионального уровня и навыков всех без исключения сотрудников, вовлеченных в систему наставничества, включая самого наставника; </a:t>
            </a:r>
            <a:endParaRPr lang="ru-RU" dirty="0" smtClean="0"/>
          </a:p>
          <a:p>
            <a:r>
              <a:rPr lang="ru-RU" dirty="0" smtClean="0"/>
              <a:t>снижение </a:t>
            </a:r>
            <a:r>
              <a:rPr lang="ru-RU" dirty="0"/>
              <a:t>текучести кадров за счет усиления профессиональной мотивации молодых </a:t>
            </a:r>
            <a:r>
              <a:rPr lang="ru-RU" dirty="0" smtClean="0"/>
              <a:t>педагогов </a:t>
            </a:r>
            <a:r>
              <a:rPr lang="ru-RU" dirty="0"/>
              <a:t>и предоставления дополнительных возможностей для повышения профессионального статуса более опытных; </a:t>
            </a:r>
            <a:endParaRPr lang="ru-RU" dirty="0" smtClean="0"/>
          </a:p>
          <a:p>
            <a:r>
              <a:rPr lang="ru-RU" dirty="0" smtClean="0"/>
              <a:t>снижение </a:t>
            </a:r>
            <a:r>
              <a:rPr lang="ru-RU" dirty="0"/>
              <a:t>риска профессионального выгорания наиболее опытных учителей - носителей знаний, навыков; </a:t>
            </a:r>
            <a:endParaRPr lang="ru-RU" dirty="0" smtClean="0"/>
          </a:p>
          <a:p>
            <a:r>
              <a:rPr lang="ru-RU" dirty="0" smtClean="0"/>
              <a:t>укрепление </a:t>
            </a:r>
            <a:r>
              <a:rPr lang="ru-RU" dirty="0"/>
              <a:t>профессионального сотрудничества всех членов коллектива.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558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Условия успешного наставничества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8031480" cy="4351338"/>
          </a:xfrm>
        </p:spPr>
        <p:txBody>
          <a:bodyPr/>
          <a:lstStyle/>
          <a:p>
            <a:r>
              <a:rPr lang="ru-RU" dirty="0" smtClean="0"/>
              <a:t>Взаимопонимание</a:t>
            </a:r>
          </a:p>
          <a:p>
            <a:r>
              <a:rPr lang="ru-RU" dirty="0" smtClean="0"/>
              <a:t>Доверие и уважение</a:t>
            </a:r>
          </a:p>
          <a:p>
            <a:r>
              <a:rPr lang="ru-RU" dirty="0" smtClean="0"/>
              <a:t>Эмоциональный контакт</a:t>
            </a:r>
          </a:p>
          <a:p>
            <a:r>
              <a:rPr lang="ru-RU" dirty="0" smtClean="0"/>
              <a:t>Высокая мотивация обеих сторон</a:t>
            </a:r>
          </a:p>
          <a:p>
            <a:r>
              <a:rPr lang="ru-RU" dirty="0" smtClean="0"/>
              <a:t>Способность давать и воспринимать как похвалу, так и критику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49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 информирования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распространение информации на совещаниях, педагогических советах.</a:t>
            </a:r>
          </a:p>
          <a:p>
            <a:r>
              <a:rPr lang="ru-RU" dirty="0" smtClean="0"/>
              <a:t>размещение </a:t>
            </a:r>
            <a:r>
              <a:rPr lang="ru-RU" dirty="0"/>
              <a:t>информации на стендах, сайтах учреждений, в социальных сетях, различных </a:t>
            </a:r>
            <a:r>
              <a:rPr lang="ru-RU" dirty="0" err="1"/>
              <a:t>мессенджерах</a:t>
            </a:r>
            <a:endParaRPr lang="ru-RU" dirty="0"/>
          </a:p>
          <a:p>
            <a:r>
              <a:rPr lang="ru-RU" dirty="0" smtClean="0"/>
              <a:t>мотивирование </a:t>
            </a:r>
            <a:r>
              <a:rPr lang="ru-RU" dirty="0"/>
              <a:t>– рассказ о тех возможностях, которые открывает потенциальному наставнику участие в программе (личностный рост, стимулирующие выплаты, дополнительные материалы к аттестации)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30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</a:t>
            </a:r>
            <a:r>
              <a:rPr lang="ru-RU" dirty="0"/>
              <a:t>пространства для </a:t>
            </a:r>
            <a:r>
              <a:rPr lang="ru-RU" dirty="0" smtClean="0"/>
              <a:t>работы</a:t>
            </a:r>
            <a:endParaRPr lang="ru-RU" dirty="0"/>
          </a:p>
          <a:p>
            <a:r>
              <a:rPr lang="ru-RU" dirty="0" smtClean="0"/>
              <a:t>выступления </a:t>
            </a:r>
            <a:r>
              <a:rPr lang="ru-RU" dirty="0"/>
              <a:t>на </a:t>
            </a:r>
            <a:r>
              <a:rPr lang="ru-RU" dirty="0" smtClean="0"/>
              <a:t>совещаниях</a:t>
            </a:r>
            <a:endParaRPr lang="ru-RU" dirty="0"/>
          </a:p>
          <a:p>
            <a:r>
              <a:rPr lang="ru-RU" dirty="0" smtClean="0"/>
              <a:t>проведение анкетирования</a:t>
            </a:r>
            <a:endParaRPr lang="ru-RU" dirty="0"/>
          </a:p>
          <a:p>
            <a:r>
              <a:rPr lang="ru-RU" dirty="0" smtClean="0"/>
              <a:t>личные встречи</a:t>
            </a:r>
          </a:p>
          <a:p>
            <a:r>
              <a:rPr lang="ru-RU" dirty="0"/>
              <a:t>обмен информацией через </a:t>
            </a:r>
            <a:r>
              <a:rPr lang="ru-RU" dirty="0" smtClean="0"/>
              <a:t>электронную почту</a:t>
            </a:r>
            <a:r>
              <a:rPr lang="ru-RU" dirty="0"/>
              <a:t>, чаты, блоги, </a:t>
            </a:r>
            <a:r>
              <a:rPr lang="ru-RU" dirty="0" smtClean="0"/>
              <a:t>социальные сети</a:t>
            </a:r>
            <a:r>
              <a:rPr lang="ru-RU" dirty="0"/>
              <a:t>, </a:t>
            </a:r>
            <a:r>
              <a:rPr lang="ru-RU" dirty="0" err="1"/>
              <a:t>месенджеры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915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проведение и посещение </a:t>
            </a:r>
            <a:r>
              <a:rPr lang="ru-RU" dirty="0" smtClean="0"/>
              <a:t>мастер-классов</a:t>
            </a:r>
            <a:endParaRPr lang="ru-RU" dirty="0"/>
          </a:p>
          <a:p>
            <a:r>
              <a:rPr lang="ru-RU" dirty="0" smtClean="0"/>
              <a:t>проведение </a:t>
            </a:r>
            <a:r>
              <a:rPr lang="ru-RU" dirty="0"/>
              <a:t>и посещение открытых </a:t>
            </a:r>
            <a:r>
              <a:rPr lang="ru-RU" dirty="0" smtClean="0"/>
              <a:t>занятий</a:t>
            </a:r>
            <a:endParaRPr lang="ru-RU" dirty="0"/>
          </a:p>
          <a:p>
            <a:r>
              <a:rPr lang="ru-RU" dirty="0" smtClean="0"/>
              <a:t>оказание </a:t>
            </a:r>
            <a:r>
              <a:rPr lang="ru-RU" dirty="0"/>
              <a:t>методической </a:t>
            </a:r>
            <a:r>
              <a:rPr lang="ru-RU" dirty="0" smtClean="0"/>
              <a:t>помощи</a:t>
            </a:r>
            <a:endParaRPr lang="ru-RU" dirty="0"/>
          </a:p>
          <a:p>
            <a:r>
              <a:rPr lang="ru-RU" dirty="0" smtClean="0"/>
              <a:t>анализ </a:t>
            </a:r>
            <a:r>
              <a:rPr lang="ru-RU" dirty="0"/>
              <a:t>деятельности наставляемого/наставника</a:t>
            </a:r>
          </a:p>
          <a:p>
            <a:r>
              <a:rPr lang="ru-RU" dirty="0" smtClean="0"/>
              <a:t>совместное </a:t>
            </a:r>
            <a:r>
              <a:rPr lang="ru-RU" dirty="0"/>
              <a:t>участие наставляемого и наставника в конкурсном </a:t>
            </a:r>
            <a:r>
              <a:rPr lang="ru-RU" dirty="0" smtClean="0"/>
              <a:t>движении</a:t>
            </a:r>
            <a:endParaRPr lang="ru-RU" dirty="0"/>
          </a:p>
          <a:p>
            <a:r>
              <a:rPr lang="ru-RU" dirty="0" smtClean="0"/>
              <a:t>демонстрация </a:t>
            </a:r>
            <a:r>
              <a:rPr lang="ru-RU" dirty="0"/>
              <a:t>успехов </a:t>
            </a:r>
            <a:r>
              <a:rPr lang="ru-RU" dirty="0" smtClean="0"/>
              <a:t>наставляемого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328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 подведения итогов и стимулирования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анализ деятельности наставляемого/наставника</a:t>
            </a:r>
          </a:p>
          <a:p>
            <a:r>
              <a:rPr lang="ru-RU" dirty="0" smtClean="0"/>
              <a:t>анкетирование </a:t>
            </a:r>
            <a:endParaRPr lang="ru-RU" dirty="0"/>
          </a:p>
          <a:p>
            <a:r>
              <a:rPr lang="ru-RU" dirty="0" smtClean="0"/>
              <a:t>создание </a:t>
            </a:r>
            <a:r>
              <a:rPr lang="ru-RU" dirty="0"/>
              <a:t>доски почета наставников (в </a:t>
            </a:r>
            <a:r>
              <a:rPr lang="ru-RU" dirty="0" err="1"/>
              <a:t>т.ч</a:t>
            </a:r>
            <a:r>
              <a:rPr lang="ru-RU" dirty="0"/>
              <a:t>. и электронной на сайте учреждения).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доски достижений наставляемого (в </a:t>
            </a:r>
            <a:r>
              <a:rPr lang="ru-RU" dirty="0" err="1"/>
              <a:t>т.ч</a:t>
            </a:r>
            <a:r>
              <a:rPr lang="ru-RU" dirty="0"/>
              <a:t>. личные страницы молодых педагогов на сайте учреждения)</a:t>
            </a:r>
          </a:p>
          <a:p>
            <a:r>
              <a:rPr lang="ru-RU" dirty="0" smtClean="0"/>
              <a:t>представление </a:t>
            </a:r>
            <a:r>
              <a:rPr lang="ru-RU" dirty="0"/>
              <a:t>наставляемого к </a:t>
            </a:r>
            <a:r>
              <a:rPr lang="ru-RU" dirty="0" smtClean="0"/>
              <a:t>аттестации</a:t>
            </a:r>
            <a:endParaRPr lang="ru-RU" dirty="0"/>
          </a:p>
          <a:p>
            <a:r>
              <a:rPr lang="ru-RU" dirty="0" smtClean="0"/>
              <a:t>представление </a:t>
            </a:r>
            <a:r>
              <a:rPr lang="ru-RU" dirty="0"/>
              <a:t>наставников к награждению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EEAE5-DB12-4CE5-910A-F9EE3BB13AC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3726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3881F0-3C8F-4170-B4A6-52F1B093AA74}"/>
</file>

<file path=customXml/itemProps2.xml><?xml version="1.0" encoding="utf-8"?>
<ds:datastoreItem xmlns:ds="http://schemas.openxmlformats.org/officeDocument/2006/customXml" ds:itemID="{5D0C19E1-F0C4-47ED-B6E4-62059BB32920}"/>
</file>

<file path=customXml/itemProps3.xml><?xml version="1.0" encoding="utf-8"?>
<ds:datastoreItem xmlns:ds="http://schemas.openxmlformats.org/officeDocument/2006/customXml" ds:itemID="{506056D5-70A6-438B-B842-A9FAD0890D78}"/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655</Words>
  <Application>Microsoft Office PowerPoint</Application>
  <PresentationFormat>Произвольный</PresentationFormat>
  <Paragraphs>112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Наставничество - способ передачи знаний, умений, навыков наставляемым от более опытного и знающего, предоставление помощи и совета, оказание необходимой поддержки.</vt:lpstr>
      <vt:lpstr>Критерии успешного наставничества</vt:lpstr>
      <vt:lpstr>Эффекты успешного наставничества</vt:lpstr>
      <vt:lpstr>Условия успешного наставничества</vt:lpstr>
      <vt:lpstr>Этап информирования</vt:lpstr>
      <vt:lpstr>Этап коммуникации</vt:lpstr>
      <vt:lpstr>Этап обучения</vt:lpstr>
      <vt:lpstr>Этап подведения итогов и стимулирования</vt:lpstr>
      <vt:lpstr>Инструменты поддержки наставничества</vt:lpstr>
      <vt:lpstr>«Легко правильно следовать за тем, кто правильно идет впереди» Я.А. Коменский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94</cp:revision>
  <dcterms:created xsi:type="dcterms:W3CDTF">2022-01-24T11:09:18Z</dcterms:created>
  <dcterms:modified xsi:type="dcterms:W3CDTF">2022-04-06T05:52:33Z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