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6.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57" r:id="rId4"/>
    <p:sldId id="258" r:id="rId5"/>
    <p:sldId id="259" r:id="rId6"/>
    <p:sldId id="271" r:id="rId7"/>
    <p:sldId id="283" r:id="rId8"/>
    <p:sldId id="284" r:id="rId9"/>
    <p:sldId id="285" r:id="rId10"/>
    <p:sldId id="286" r:id="rId11"/>
    <p:sldId id="274" r:id="rId12"/>
    <p:sldId id="275" r:id="rId13"/>
    <p:sldId id="276" r:id="rId14"/>
    <p:sldId id="277" r:id="rId15"/>
    <p:sldId id="261" r:id="rId16"/>
    <p:sldId id="288" r:id="rId17"/>
    <p:sldId id="289" r:id="rId18"/>
    <p:sldId id="287" r:id="rId19"/>
    <p:sldId id="270" r:id="rId20"/>
    <p:sldId id="279" r:id="rId21"/>
    <p:sldId id="278"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BC5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455" autoAdjust="0"/>
  </p:normalViewPr>
  <p:slideViewPr>
    <p:cSldViewPr snapToGrid="0">
      <p:cViewPr varScale="1">
        <p:scale>
          <a:sx n="48" d="100"/>
          <a:sy n="48" d="100"/>
        </p:scale>
        <p:origin x="941" y="5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3.jpeg"/><Relationship Id="rId4" Type="http://schemas.microsoft.com/office/2007/relationships/hdphoto" Target="../media/hdphoto1.wdp"/></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33EEAE5-DB12-4CE5-910A-F9EE3BB13AC5}" type="slidenum">
              <a:rPr lang="ru-RU" smtClean="0"/>
              <a:pPr/>
              <a:t>‹#›</a:t>
            </a:fld>
            <a:endParaRPr lang="ru-RU" dirty="0"/>
          </a:p>
        </p:txBody>
      </p:sp>
      <p:pic>
        <p:nvPicPr>
          <p:cNvPr id="7" name="Рисунок 6"/>
          <p:cNvPicPr>
            <a:picLocks noChangeAspect="1"/>
          </p:cNvPicPr>
          <p:nvPr userDrawn="1"/>
        </p:nvPicPr>
        <p:blipFill>
          <a:blip r:embed="rId2" cstate="print"/>
          <a:stretch>
            <a:fillRect/>
          </a:stretch>
        </p:blipFill>
        <p:spPr>
          <a:xfrm>
            <a:off x="0" y="1696215"/>
            <a:ext cx="3540988" cy="2000469"/>
          </a:xfrm>
          <a:prstGeom prst="rect">
            <a:avLst/>
          </a:prstGeom>
        </p:spPr>
      </p:pic>
      <p:sp>
        <p:nvSpPr>
          <p:cNvPr id="8" name="Прямоугольник 7"/>
          <p:cNvSpPr/>
          <p:nvPr userDrawn="1"/>
        </p:nvSpPr>
        <p:spPr>
          <a:xfrm>
            <a:off x="3420290" y="0"/>
            <a:ext cx="8842049" cy="6858000"/>
          </a:xfrm>
          <a:prstGeom prst="rect">
            <a:avLst/>
          </a:prstGeom>
          <a:solidFill>
            <a:srgbClr val="26BC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9" name="Прямоугольник 8"/>
          <p:cNvSpPr/>
          <p:nvPr userDrawn="1"/>
        </p:nvSpPr>
        <p:spPr>
          <a:xfrm>
            <a:off x="3681554" y="997432"/>
            <a:ext cx="2143536" cy="923330"/>
          </a:xfrm>
          <a:prstGeom prst="rect">
            <a:avLst/>
          </a:prstGeom>
          <a:noFill/>
        </p:spPr>
        <p:txBody>
          <a:bodyPr wrap="none" lIns="91440" tIns="45720" rIns="91440" bIns="45720">
            <a:spAutoFit/>
          </a:bodyPr>
          <a:lstStyle/>
          <a:p>
            <a:pPr algn="ctr"/>
            <a:r>
              <a:rPr lang="ru-RU" sz="5400" b="1" cap="none" spc="50" dirty="0" smtClean="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rPr>
              <a:t>Тема:</a:t>
            </a:r>
            <a:endParaRPr lang="ru-RU" sz="5400" b="1" cap="none" spc="50" dirty="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endParaRPr>
          </a:p>
        </p:txBody>
      </p:sp>
      <p:sp>
        <p:nvSpPr>
          <p:cNvPr id="10" name="Прямоугольник 9"/>
          <p:cNvSpPr/>
          <p:nvPr userDrawn="1"/>
        </p:nvSpPr>
        <p:spPr>
          <a:xfrm>
            <a:off x="3681554" y="4012490"/>
            <a:ext cx="1928733" cy="584775"/>
          </a:xfrm>
          <a:prstGeom prst="rect">
            <a:avLst/>
          </a:prstGeom>
          <a:noFill/>
        </p:spPr>
        <p:txBody>
          <a:bodyPr wrap="none" lIns="91440" tIns="45720" rIns="91440" bIns="45720">
            <a:spAutoFit/>
          </a:bodyPr>
          <a:lstStyle/>
          <a:p>
            <a:pPr algn="ctr"/>
            <a:r>
              <a:rPr lang="ru-RU" sz="3200" cap="none" spc="50" dirty="0" smtClean="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rPr>
              <a:t>Спикер:</a:t>
            </a:r>
            <a:endParaRPr lang="ru-RU" sz="3200" cap="none" spc="50" dirty="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endParaRPr>
          </a:p>
        </p:txBody>
      </p:sp>
      <p:sp>
        <p:nvSpPr>
          <p:cNvPr id="11" name="Прямоугольник 10"/>
          <p:cNvSpPr/>
          <p:nvPr userDrawn="1"/>
        </p:nvSpPr>
        <p:spPr>
          <a:xfrm>
            <a:off x="3681554" y="98182"/>
            <a:ext cx="8178842" cy="461665"/>
          </a:xfrm>
          <a:prstGeom prst="rect">
            <a:avLst/>
          </a:prstGeom>
          <a:noFill/>
        </p:spPr>
        <p:txBody>
          <a:bodyPr wrap="none" lIns="91440" tIns="45720" rIns="91440" bIns="45720">
            <a:spAutoFit/>
          </a:bodyPr>
          <a:lstStyle/>
          <a:p>
            <a:pPr algn="ctr"/>
            <a:r>
              <a:rPr lang="ru-RU" sz="2400" b="1" spc="50" dirty="0" smtClean="0">
                <a:ln w="9525" cmpd="sng">
                  <a:noFill/>
                  <a:prstDash val="solid"/>
                </a:ln>
                <a:solidFill>
                  <a:srgbClr val="FFC000"/>
                </a:solidFill>
                <a:effectLst>
                  <a:glow rad="38100">
                    <a:schemeClr val="accent1">
                      <a:alpha val="40000"/>
                    </a:schemeClr>
                  </a:glow>
                </a:effectLst>
                <a:latin typeface="Century Gothic" panose="020B0502020202020204" pitchFamily="34" charset="0"/>
              </a:rPr>
              <a:t>Наставничество в дополнительном образовании</a:t>
            </a:r>
            <a:endParaRPr lang="ru-RU" sz="2400" b="1" cap="none" spc="50" dirty="0">
              <a:ln w="9525" cmpd="sng">
                <a:noFill/>
                <a:prstDash val="solid"/>
              </a:ln>
              <a:solidFill>
                <a:srgbClr val="FFC000"/>
              </a:solidFill>
              <a:effectLst>
                <a:glow rad="38100">
                  <a:schemeClr val="accent1">
                    <a:alpha val="40000"/>
                  </a:schemeClr>
                </a:glow>
              </a:effectLst>
              <a:latin typeface="Century Gothic" panose="020B0502020202020204" pitchFamily="34" charset="0"/>
            </a:endParaRPr>
          </a:p>
        </p:txBody>
      </p:sp>
      <p:pic>
        <p:nvPicPr>
          <p:cNvPr id="12" name="Picture 8" descr="Конкурс творческих работ «Наставник нашего времени» — Сайт педагогического  колледжа №1"/>
          <p:cNvPicPr>
            <a:picLocks noChangeAspect="1" noChangeArrowheads="1"/>
          </p:cNvPicPr>
          <p:nvPr userDrawn="1"/>
        </p:nvPicPr>
        <p:blipFill>
          <a:blip r:embed="rId3">
            <a:extLst>
              <a:ext uri="{BEBA8EAE-BF5A-486C-A8C5-ECC9F3942E4B}">
                <a14:imgProps xmlns:a14="http://schemas.microsoft.com/office/drawing/2010/main">
                  <a14:imgLayer r:embed="rId4">
                    <a14:imgEffect>
                      <a14:backgroundRemoval t="3056" b="90000" l="1987" r="59272">
                        <a14:foregroundMark x1="12914" y1="43889" x2="12914" y2="43889"/>
                        <a14:foregroundMark x1="28311" y1="19444" x2="28311" y2="19444"/>
                      </a14:backgroundRemoval>
                    </a14:imgEffect>
                  </a14:imgLayer>
                </a14:imgProps>
              </a:ext>
              <a:ext uri="{28A0092B-C50C-407E-A947-70E740481C1C}">
                <a14:useLocalDpi xmlns:a14="http://schemas.microsoft.com/office/drawing/2010/main" val="0"/>
              </a:ext>
            </a:extLst>
          </a:blip>
          <a:srcRect/>
          <a:stretch>
            <a:fillRect/>
          </a:stretch>
        </p:blipFill>
        <p:spPr bwMode="auto">
          <a:xfrm>
            <a:off x="411855" y="1786920"/>
            <a:ext cx="5753100" cy="342900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_layouts/images/titlegraphic.gif&#10;/koiro/Images1/logo_inst.jpg&#10;"/>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 y="26634"/>
            <a:ext cx="3356106" cy="737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716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365306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1609161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33EEAE5-DB12-4CE5-910A-F9EE3BB13AC5}" type="slidenum">
              <a:rPr lang="ru-RU" smtClean="0"/>
              <a:pPr/>
              <a:t>‹#›</a:t>
            </a:fld>
            <a:endParaRPr lang="ru-RU" dirty="0"/>
          </a:p>
        </p:txBody>
      </p:sp>
      <p:pic>
        <p:nvPicPr>
          <p:cNvPr id="7" name="Picture 8" descr="Конкурс творческих работ «Наставник нашего времени» — Сайт педагогического  колледжа №1"/>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ackgroundRemoval t="3056" b="90000" l="1987" r="59272">
                        <a14:foregroundMark x1="12914" y1="43889" x2="12914" y2="43889"/>
                        <a14:foregroundMark x1="28311" y1="19444" x2="28311" y2="19444"/>
                      </a14:backgroundRemoval>
                    </a14:imgEffect>
                  </a14:imgLayer>
                </a14:imgProps>
              </a:ext>
              <a:ext uri="{28A0092B-C50C-407E-A947-70E740481C1C}">
                <a14:useLocalDpi xmlns:a14="http://schemas.microsoft.com/office/drawing/2010/main" val="0"/>
              </a:ext>
            </a:extLst>
          </a:blip>
          <a:srcRect/>
          <a:stretch>
            <a:fillRect/>
          </a:stretch>
        </p:blipFill>
        <p:spPr bwMode="auto">
          <a:xfrm>
            <a:off x="0" y="567078"/>
            <a:ext cx="1961077" cy="116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651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60774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33EEAE5-DB12-4CE5-910A-F9EE3BB13AC5}" type="slidenum">
              <a:rPr lang="ru-RU" smtClean="0"/>
              <a:pPr/>
              <a:t>‹#›</a:t>
            </a:fld>
            <a:endParaRPr lang="ru-RU" dirty="0"/>
          </a:p>
        </p:txBody>
      </p:sp>
      <p:pic>
        <p:nvPicPr>
          <p:cNvPr id="8" name="Picture 8" descr="Конкурс творческих работ «Наставник нашего времени» — Сайт педагогического  колледжа №1"/>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ackgroundRemoval t="3056" b="90000" l="1987" r="59272">
                        <a14:foregroundMark x1="12914" y1="43889" x2="12914" y2="43889"/>
                        <a14:foregroundMark x1="28311" y1="19444" x2="28311" y2="19444"/>
                      </a14:backgroundRemoval>
                    </a14:imgEffect>
                  </a14:imgLayer>
                </a14:imgProps>
              </a:ext>
              <a:ext uri="{28A0092B-C50C-407E-A947-70E740481C1C}">
                <a14:useLocalDpi xmlns:a14="http://schemas.microsoft.com/office/drawing/2010/main" val="0"/>
              </a:ext>
            </a:extLst>
          </a:blip>
          <a:srcRect/>
          <a:stretch>
            <a:fillRect/>
          </a:stretch>
        </p:blipFill>
        <p:spPr bwMode="auto">
          <a:xfrm>
            <a:off x="0" y="567078"/>
            <a:ext cx="1961077" cy="116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89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D33EEAE5-DB12-4CE5-910A-F9EE3BB13AC5}" type="slidenum">
              <a:rPr lang="ru-RU" smtClean="0"/>
              <a:pPr/>
              <a:t>‹#›</a:t>
            </a:fld>
            <a:endParaRPr lang="ru-RU" dirty="0"/>
          </a:p>
        </p:txBody>
      </p:sp>
      <p:pic>
        <p:nvPicPr>
          <p:cNvPr id="11" name="Picture 8" descr="Конкурс творческих работ «Наставник нашего времени» — Сайт педагогического  колледжа №1"/>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ackgroundRemoval t="3056" b="90000" l="1987" r="59272">
                        <a14:foregroundMark x1="12914" y1="43889" x2="12914" y2="43889"/>
                        <a14:foregroundMark x1="28311" y1="19444" x2="28311" y2="19444"/>
                      </a14:backgroundRemoval>
                    </a14:imgEffect>
                  </a14:imgLayer>
                </a14:imgProps>
              </a:ext>
              <a:ext uri="{28A0092B-C50C-407E-A947-70E740481C1C}">
                <a14:useLocalDpi xmlns:a14="http://schemas.microsoft.com/office/drawing/2010/main" val="0"/>
              </a:ext>
            </a:extLst>
          </a:blip>
          <a:srcRect/>
          <a:stretch>
            <a:fillRect/>
          </a:stretch>
        </p:blipFill>
        <p:spPr bwMode="auto">
          <a:xfrm>
            <a:off x="0" y="567078"/>
            <a:ext cx="1961077" cy="116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23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D33EEAE5-DB12-4CE5-910A-F9EE3BB13AC5}" type="slidenum">
              <a:rPr lang="ru-RU" smtClean="0"/>
              <a:pPr/>
              <a:t>‹#›</a:t>
            </a:fld>
            <a:endParaRPr lang="ru-RU" dirty="0"/>
          </a:p>
        </p:txBody>
      </p:sp>
      <p:pic>
        <p:nvPicPr>
          <p:cNvPr id="6" name="Picture 8" descr="Конкурс творческих работ «Наставник нашего времени» — Сайт педагогического  колледжа №1"/>
          <p:cNvPicPr>
            <a:picLocks noChangeAspect="1" noChangeArrowheads="1"/>
          </p:cNvPicPr>
          <p:nvPr userDrawn="1"/>
        </p:nvPicPr>
        <p:blipFill>
          <a:blip r:embed="rId2" cstate="print">
            <a:extLst>
              <a:ext uri="{BEBA8EAE-BF5A-486C-A8C5-ECC9F3942E4B}">
                <a14:imgProps xmlns:a14="http://schemas.microsoft.com/office/drawing/2010/main">
                  <a14:imgLayer r:embed="rId3">
                    <a14:imgEffect>
                      <a14:backgroundRemoval t="3056" b="90000" l="1987" r="59272">
                        <a14:foregroundMark x1="12914" y1="43889" x2="12914" y2="43889"/>
                        <a14:foregroundMark x1="28311" y1="19444" x2="28311" y2="19444"/>
                      </a14:backgroundRemoval>
                    </a14:imgEffect>
                  </a14:imgLayer>
                </a14:imgProps>
              </a:ext>
              <a:ext uri="{28A0092B-C50C-407E-A947-70E740481C1C}">
                <a14:useLocalDpi xmlns:a14="http://schemas.microsoft.com/office/drawing/2010/main" val="0"/>
              </a:ext>
            </a:extLst>
          </a:blip>
          <a:srcRect/>
          <a:stretch>
            <a:fillRect/>
          </a:stretch>
        </p:blipFill>
        <p:spPr bwMode="auto">
          <a:xfrm>
            <a:off x="0" y="567078"/>
            <a:ext cx="1961077" cy="116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148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225730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904287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4507594-D78B-48AB-9EC0-5220F2DE08A8}" type="datetimeFigureOut">
              <a:rPr lang="ru-RU" smtClean="0"/>
              <a:pPr/>
              <a:t>02.03.2022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249446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507594-D78B-48AB-9EC0-5220F2DE08A8}" type="datetimeFigureOut">
              <a:rPr lang="ru-RU" smtClean="0"/>
              <a:pPr/>
              <a:t>02.03.2022</a:t>
            </a:fld>
            <a:endParaRPr lang="ru-RU" dirty="0"/>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3EEAE5-DB12-4CE5-910A-F9EE3BB13AC5}" type="slidenum">
              <a:rPr lang="ru-RU" smtClean="0"/>
              <a:pPr/>
              <a:t>‹#›</a:t>
            </a:fld>
            <a:endParaRPr lang="ru-RU" dirty="0"/>
          </a:p>
        </p:txBody>
      </p:sp>
    </p:spTree>
    <p:extLst>
      <p:ext uri="{BB962C8B-B14F-4D97-AF65-F5344CB8AC3E}">
        <p14:creationId xmlns:p14="http://schemas.microsoft.com/office/powerpoint/2010/main" val="473928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Рисунок 8"/>
          <p:cNvPicPr>
            <a:picLocks noChangeAspect="1"/>
          </p:cNvPicPr>
          <p:nvPr/>
        </p:nvPicPr>
        <p:blipFill>
          <a:blip r:embed="rId2" cstate="print"/>
          <a:stretch>
            <a:fillRect/>
          </a:stretch>
        </p:blipFill>
        <p:spPr>
          <a:xfrm>
            <a:off x="0" y="1696215"/>
            <a:ext cx="3540988" cy="2000469"/>
          </a:xfrm>
          <a:prstGeom prst="rect">
            <a:avLst/>
          </a:prstGeom>
        </p:spPr>
      </p:pic>
      <p:sp>
        <p:nvSpPr>
          <p:cNvPr id="6" name="Прямоугольник 5"/>
          <p:cNvSpPr/>
          <p:nvPr/>
        </p:nvSpPr>
        <p:spPr>
          <a:xfrm>
            <a:off x="3420290" y="0"/>
            <a:ext cx="8842049" cy="6858000"/>
          </a:xfrm>
          <a:prstGeom prst="rect">
            <a:avLst/>
          </a:prstGeom>
          <a:solidFill>
            <a:srgbClr val="26BC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 name="Прямоугольник 6"/>
          <p:cNvSpPr/>
          <p:nvPr/>
        </p:nvSpPr>
        <p:spPr>
          <a:xfrm>
            <a:off x="3681554" y="997432"/>
            <a:ext cx="1215397" cy="523220"/>
          </a:xfrm>
          <a:prstGeom prst="rect">
            <a:avLst/>
          </a:prstGeom>
          <a:noFill/>
        </p:spPr>
        <p:txBody>
          <a:bodyPr wrap="none" lIns="91440" tIns="45720" rIns="91440" bIns="45720">
            <a:spAutoFit/>
          </a:bodyPr>
          <a:lstStyle/>
          <a:p>
            <a:pPr algn="ctr"/>
            <a:r>
              <a:rPr lang="ru-RU" sz="2800" b="1" cap="none" spc="50" dirty="0" smtClean="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rPr>
              <a:t>Тема:</a:t>
            </a:r>
            <a:endParaRPr lang="ru-RU" sz="2800" b="1" cap="none" spc="50" dirty="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endParaRPr>
          </a:p>
        </p:txBody>
      </p:sp>
      <p:sp>
        <p:nvSpPr>
          <p:cNvPr id="10" name="Прямоугольник 9"/>
          <p:cNvSpPr/>
          <p:nvPr/>
        </p:nvSpPr>
        <p:spPr>
          <a:xfrm>
            <a:off x="3681554" y="4012490"/>
            <a:ext cx="1928733" cy="584775"/>
          </a:xfrm>
          <a:prstGeom prst="rect">
            <a:avLst/>
          </a:prstGeom>
          <a:noFill/>
        </p:spPr>
        <p:txBody>
          <a:bodyPr wrap="none" lIns="91440" tIns="45720" rIns="91440" bIns="45720">
            <a:spAutoFit/>
          </a:bodyPr>
          <a:lstStyle/>
          <a:p>
            <a:pPr algn="ctr"/>
            <a:r>
              <a:rPr lang="ru-RU" sz="3200" cap="none" spc="50" dirty="0" smtClean="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rPr>
              <a:t>Спикер:</a:t>
            </a:r>
            <a:endParaRPr lang="ru-RU" sz="3200" cap="none" spc="50" dirty="0">
              <a:ln w="9525" cmpd="sng">
                <a:noFill/>
                <a:prstDash val="solid"/>
              </a:ln>
              <a:solidFill>
                <a:srgbClr val="70AD47">
                  <a:tint val="1000"/>
                </a:srgbClr>
              </a:solidFill>
              <a:effectLst>
                <a:glow rad="38100">
                  <a:schemeClr val="accent1">
                    <a:alpha val="40000"/>
                  </a:schemeClr>
                </a:glow>
              </a:effectLst>
              <a:latin typeface="Century Gothic" panose="020B0502020202020204" pitchFamily="34" charset="0"/>
            </a:endParaRPr>
          </a:p>
        </p:txBody>
      </p:sp>
      <p:sp>
        <p:nvSpPr>
          <p:cNvPr id="12" name="Прямоугольник 11"/>
          <p:cNvSpPr/>
          <p:nvPr/>
        </p:nvSpPr>
        <p:spPr>
          <a:xfrm>
            <a:off x="3681554" y="98182"/>
            <a:ext cx="8178842" cy="461665"/>
          </a:xfrm>
          <a:prstGeom prst="rect">
            <a:avLst/>
          </a:prstGeom>
          <a:noFill/>
        </p:spPr>
        <p:txBody>
          <a:bodyPr wrap="none" lIns="91440" tIns="45720" rIns="91440" bIns="45720">
            <a:spAutoFit/>
          </a:bodyPr>
          <a:lstStyle/>
          <a:p>
            <a:pPr algn="ctr"/>
            <a:r>
              <a:rPr lang="ru-RU" sz="2400" b="1" spc="50" dirty="0" smtClean="0">
                <a:ln w="9525" cmpd="sng">
                  <a:noFill/>
                  <a:prstDash val="solid"/>
                </a:ln>
                <a:solidFill>
                  <a:srgbClr val="FFC000"/>
                </a:solidFill>
                <a:effectLst>
                  <a:glow rad="38100">
                    <a:schemeClr val="accent1">
                      <a:alpha val="40000"/>
                    </a:schemeClr>
                  </a:glow>
                </a:effectLst>
                <a:latin typeface="Century Gothic" panose="020B0502020202020204" pitchFamily="34" charset="0"/>
              </a:rPr>
              <a:t>Наставничество в дополнительном образовании</a:t>
            </a:r>
            <a:endParaRPr lang="ru-RU" sz="2400" b="1" cap="none" spc="50" dirty="0">
              <a:ln w="9525" cmpd="sng">
                <a:noFill/>
                <a:prstDash val="solid"/>
              </a:ln>
              <a:solidFill>
                <a:srgbClr val="FFC000"/>
              </a:solidFill>
              <a:effectLst>
                <a:glow rad="38100">
                  <a:schemeClr val="accent1">
                    <a:alpha val="40000"/>
                  </a:schemeClr>
                </a:glow>
              </a:effectLst>
              <a:latin typeface="Century Gothic" panose="020B0502020202020204" pitchFamily="34" charset="0"/>
            </a:endParaRPr>
          </a:p>
        </p:txBody>
      </p:sp>
      <p:pic>
        <p:nvPicPr>
          <p:cNvPr id="1032" name="Picture 8" descr="Конкурс творческих работ «Наставник нашего времени» — Сайт педагогического  колледжа №1"/>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3056" b="90000" l="1987" r="59272">
                        <a14:foregroundMark x1="12914" y1="43889" x2="12914" y2="43889"/>
                        <a14:foregroundMark x1="28311" y1="19444" x2="28311" y2="19444"/>
                      </a14:backgroundRemoval>
                    </a14:imgEffect>
                  </a14:imgLayer>
                </a14:imgProps>
              </a:ext>
              <a:ext uri="{28A0092B-C50C-407E-A947-70E740481C1C}">
                <a14:useLocalDpi xmlns:a14="http://schemas.microsoft.com/office/drawing/2010/main" val="0"/>
              </a:ext>
            </a:extLst>
          </a:blip>
          <a:srcRect/>
          <a:stretch>
            <a:fillRect/>
          </a:stretch>
        </p:blipFill>
        <p:spPr bwMode="auto">
          <a:xfrm>
            <a:off x="411855" y="1786920"/>
            <a:ext cx="5753100" cy="342900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5825090" y="1495514"/>
            <a:ext cx="5173347" cy="1938992"/>
          </a:xfrm>
          <a:prstGeom prst="rect">
            <a:avLst/>
          </a:prstGeom>
          <a:noFill/>
        </p:spPr>
        <p:txBody>
          <a:bodyPr wrap="square" rtlCol="0">
            <a:spAutoFit/>
          </a:bodyPr>
          <a:lstStyle/>
          <a:p>
            <a:r>
              <a:rPr lang="ru-RU" sz="2000" dirty="0" smtClean="0">
                <a:solidFill>
                  <a:schemeClr val="bg1"/>
                </a:solidFill>
                <a:latin typeface="Century Gothic" panose="020B0502020202020204" pitchFamily="34" charset="0"/>
              </a:rPr>
              <a:t>Деятельность наставника на основном работы с наставляемым. Алгоритм, технологии и инструменты индивидуального наставничества. Формы работы с наставляемыми. Трудности и пути их преодоления </a:t>
            </a:r>
            <a:r>
              <a:rPr lang="en-US" sz="2000" dirty="0" smtClean="0">
                <a:solidFill>
                  <a:schemeClr val="bg1"/>
                </a:solidFill>
                <a:latin typeface="Century Gothic" panose="020B0502020202020204" pitchFamily="34" charset="0"/>
              </a:rPr>
              <a:t> </a:t>
            </a:r>
            <a:endParaRPr lang="ru-RU" sz="2000" dirty="0">
              <a:solidFill>
                <a:schemeClr val="bg1"/>
              </a:solidFill>
              <a:latin typeface="Century Gothic" panose="020B0502020202020204" pitchFamily="34" charset="0"/>
            </a:endParaRPr>
          </a:p>
        </p:txBody>
      </p:sp>
      <p:sp>
        <p:nvSpPr>
          <p:cNvPr id="18" name="TextBox 17"/>
          <p:cNvSpPr txBox="1"/>
          <p:nvPr/>
        </p:nvSpPr>
        <p:spPr>
          <a:xfrm>
            <a:off x="5871551" y="4475629"/>
            <a:ext cx="6320449" cy="1323439"/>
          </a:xfrm>
          <a:prstGeom prst="rect">
            <a:avLst/>
          </a:prstGeom>
          <a:noFill/>
        </p:spPr>
        <p:txBody>
          <a:bodyPr wrap="square" rtlCol="0">
            <a:spAutoFit/>
          </a:bodyPr>
          <a:lstStyle/>
          <a:p>
            <a:r>
              <a:rPr lang="ru-RU" sz="2000" dirty="0" smtClean="0">
                <a:solidFill>
                  <a:schemeClr val="bg1"/>
                </a:solidFill>
                <a:latin typeface="Century Gothic" panose="020B0502020202020204" pitchFamily="34" charset="0"/>
              </a:rPr>
              <a:t>Е.Ю. </a:t>
            </a:r>
            <a:r>
              <a:rPr lang="ru-RU" sz="2000" dirty="0" err="1" smtClean="0">
                <a:solidFill>
                  <a:schemeClr val="bg1"/>
                </a:solidFill>
                <a:latin typeface="Century Gothic" panose="020B0502020202020204" pitchFamily="34" charset="0"/>
              </a:rPr>
              <a:t>Желнова</a:t>
            </a:r>
            <a:r>
              <a:rPr lang="ru-RU" sz="2000" dirty="0" smtClean="0">
                <a:solidFill>
                  <a:schemeClr val="bg1"/>
                </a:solidFill>
                <a:latin typeface="Century Gothic" panose="020B0502020202020204" pitchFamily="34" charset="0"/>
              </a:rPr>
              <a:t>, директор МБУ ДО «ЦРТ»</a:t>
            </a:r>
          </a:p>
          <a:p>
            <a:r>
              <a:rPr lang="ru-RU" sz="2000" dirty="0" smtClean="0">
                <a:solidFill>
                  <a:schemeClr val="bg1"/>
                </a:solidFill>
                <a:latin typeface="Century Gothic" panose="020B0502020202020204" pitchFamily="34" charset="0"/>
              </a:rPr>
              <a:t>Л.Ю. </a:t>
            </a:r>
            <a:r>
              <a:rPr lang="ru-RU" sz="2000" dirty="0" err="1" smtClean="0">
                <a:solidFill>
                  <a:schemeClr val="bg1"/>
                </a:solidFill>
                <a:latin typeface="Century Gothic" panose="020B0502020202020204" pitchFamily="34" charset="0"/>
              </a:rPr>
              <a:t>Перлова</a:t>
            </a:r>
            <a:r>
              <a:rPr lang="ru-RU" sz="2000" dirty="0" smtClean="0">
                <a:solidFill>
                  <a:schemeClr val="bg1"/>
                </a:solidFill>
                <a:latin typeface="Century Gothic" panose="020B0502020202020204" pitchFamily="34" charset="0"/>
              </a:rPr>
              <a:t>, зам. директора МБУ ДО «ЦРТ»</a:t>
            </a:r>
          </a:p>
          <a:p>
            <a:endParaRPr lang="ru-RU" sz="2000" dirty="0" smtClean="0">
              <a:solidFill>
                <a:schemeClr val="bg1"/>
              </a:solidFill>
              <a:latin typeface="Century Gothic" panose="020B0502020202020204" pitchFamily="34" charset="0"/>
            </a:endParaRPr>
          </a:p>
          <a:p>
            <a:endParaRPr lang="ru-RU" sz="2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03436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9886406" cy="627652"/>
          </a:xfrm>
        </p:spPr>
        <p:txBody>
          <a:bodyPr>
            <a:normAutofit fontScale="90000"/>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Инструменты индивидуального наставничества и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ситуации по их применению</a:t>
            </a:r>
            <a:br>
              <a:rPr lang="ru-RU" sz="2800" dirty="0" smtClean="0">
                <a:latin typeface="Times New Roman" pitchFamily="18" charset="0"/>
                <a:cs typeface="Times New Roman" pitchFamily="18" charset="0"/>
              </a:rPr>
            </a:br>
            <a:endParaRPr lang="ru-RU" sz="2800" dirty="0"/>
          </a:p>
        </p:txBody>
      </p:sp>
      <p:graphicFrame>
        <p:nvGraphicFramePr>
          <p:cNvPr id="4" name="Содержимое 3"/>
          <p:cNvGraphicFramePr>
            <a:graphicFrameLocks noGrp="1"/>
          </p:cNvGraphicFramePr>
          <p:nvPr>
            <p:ph idx="1"/>
          </p:nvPr>
        </p:nvGraphicFramePr>
        <p:xfrm>
          <a:off x="1071155" y="1123405"/>
          <a:ext cx="10461203" cy="5303614"/>
        </p:xfrm>
        <a:graphic>
          <a:graphicData uri="http://schemas.openxmlformats.org/drawingml/2006/table">
            <a:tbl>
              <a:tblPr firstRow="1" bandRow="1">
                <a:tableStyleId>{5C22544A-7EE6-4342-B048-85BDC9FD1C3A}</a:tableStyleId>
              </a:tblPr>
              <a:tblGrid>
                <a:gridCol w="1847142"/>
                <a:gridCol w="2068585"/>
                <a:gridCol w="2699017"/>
                <a:gridCol w="1765638"/>
                <a:gridCol w="2080821"/>
              </a:tblGrid>
              <a:tr h="607696">
                <a:tc>
                  <a:txBody>
                    <a:bodyPr/>
                    <a:lstStyle/>
                    <a:p>
                      <a:r>
                        <a:rPr lang="ru-RU" sz="1800" b="0" kern="1200" dirty="0" smtClean="0">
                          <a:solidFill>
                            <a:schemeClr val="tx1"/>
                          </a:solidFill>
                          <a:latin typeface="Times New Roman" pitchFamily="18" charset="0"/>
                          <a:ea typeface="+mn-ea"/>
                          <a:cs typeface="Times New Roman" pitchFamily="18" charset="0"/>
                        </a:rPr>
                        <a:t>Название инструмента</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0" kern="1200" dirty="0" smtClean="0">
                          <a:solidFill>
                            <a:schemeClr val="tx1"/>
                          </a:solidFill>
                          <a:latin typeface="Times New Roman" pitchFamily="18" charset="0"/>
                          <a:ea typeface="+mn-ea"/>
                          <a:cs typeface="Times New Roman" pitchFamily="18" charset="0"/>
                        </a:rPr>
                        <a:t>Описание</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Ситуации применения </a:t>
                      </a:r>
                      <a:endParaRPr lang="ru-RU" b="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Достоинства </a:t>
                      </a:r>
                      <a:endParaRPr lang="ru-RU" b="0" dirty="0" smtClean="0">
                        <a:solidFill>
                          <a:schemeClr val="tx1"/>
                        </a:solidFill>
                        <a:latin typeface="Times New Roman" pitchFamily="18" charset="0"/>
                        <a:cs typeface="Times New Roman" pitchFamily="18" charset="0"/>
                      </a:endParaRPr>
                    </a:p>
                    <a:p>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b="0" dirty="0" smtClean="0">
                          <a:solidFill>
                            <a:schemeClr val="tx1"/>
                          </a:solidFill>
                          <a:latin typeface="Times New Roman" pitchFamily="18" charset="0"/>
                          <a:cs typeface="Times New Roman" pitchFamily="18" charset="0"/>
                        </a:rPr>
                        <a:t>Недостатки</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649">
                <a:tc>
                  <a:txBody>
                    <a:bodyPr/>
                    <a:lstStyle/>
                    <a:p>
                      <a:endParaRPr lang="ru-RU" sz="24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Обучение</a:t>
                      </a:r>
                      <a:r>
                        <a:rPr lang="ru-RU" sz="2000" baseline="0" dirty="0" smtClean="0">
                          <a:solidFill>
                            <a:schemeClr val="tx1"/>
                          </a:solidFill>
                          <a:latin typeface="Times New Roman" pitchFamily="18" charset="0"/>
                          <a:cs typeface="Times New Roman" pitchFamily="18" charset="0"/>
                        </a:rPr>
                        <a:t> действием</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Подопечный включается в реальный проект, обучается </a:t>
                      </a:r>
                      <a:r>
                        <a:rPr lang="ru-RU" sz="1600" baseline="0" dirty="0" smtClean="0">
                          <a:solidFill>
                            <a:schemeClr val="tx1"/>
                          </a:solidFill>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и одновременно добивается результатов в ходе его выполнения.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baseline="0" dirty="0" smtClean="0">
                          <a:solidFill>
                            <a:schemeClr val="tx1"/>
                          </a:solidFill>
                          <a:latin typeface="Times New Roman" pitchFamily="18" charset="0"/>
                          <a:cs typeface="Times New Roman" pitchFamily="18" charset="0"/>
                        </a:rPr>
                        <a:t>Применяется , если необходимо решить новые задачи в образовательной организации.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Быстрое эффективное приобретение  реального опыта и видение результата.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Нуждается в детальной  проработке со стороны  наставника: проект для подопечного должен быть «реальным», нужным.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21374">
                <a:tc>
                  <a:txBody>
                    <a:bodyPr/>
                    <a:lstStyle/>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Обратная связь</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Это информация о поведении наставляемого в прошлом, которую сообщают ему в настоящем, рассчитывая, что она повлияет на его поведение в будущем.</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baseline="0" dirty="0" smtClean="0">
                          <a:solidFill>
                            <a:schemeClr val="tx1"/>
                          </a:solidFill>
                          <a:latin typeface="Times New Roman" pitchFamily="18" charset="0"/>
                          <a:cs typeface="Times New Roman" pitchFamily="18" charset="0"/>
                        </a:rPr>
                        <a:t>Инструмент помогает:</a:t>
                      </a:r>
                    </a:p>
                    <a:p>
                      <a:pPr marL="342900" indent="-342900">
                        <a:buAutoNum type="arabicPeriod"/>
                      </a:pPr>
                      <a:r>
                        <a:rPr lang="ru-RU" sz="1600" baseline="0" dirty="0" smtClean="0">
                          <a:solidFill>
                            <a:schemeClr val="tx1"/>
                          </a:solidFill>
                          <a:latin typeface="Times New Roman" pitchFamily="18" charset="0"/>
                          <a:cs typeface="Times New Roman" pitchFamily="18" charset="0"/>
                        </a:rPr>
                        <a:t>Исправить ошибки подопечных , то того как они стали привычками.</a:t>
                      </a:r>
                    </a:p>
                    <a:p>
                      <a:pPr marL="342900" indent="-342900">
                        <a:buAutoNum type="arabicPeriod"/>
                      </a:pPr>
                      <a:r>
                        <a:rPr lang="ru-RU" sz="1600" baseline="0" dirty="0" smtClean="0">
                          <a:solidFill>
                            <a:schemeClr val="tx1"/>
                          </a:solidFill>
                          <a:latin typeface="Times New Roman" pitchFamily="18" charset="0"/>
                          <a:cs typeface="Times New Roman" pitchFamily="18" charset="0"/>
                        </a:rPr>
                        <a:t>Закрепляет желательное поведение.</a:t>
                      </a:r>
                    </a:p>
                    <a:p>
                      <a:pPr marL="342900" indent="-342900">
                        <a:buAutoNum type="arabicPeriod"/>
                      </a:pPr>
                      <a:r>
                        <a:rPr lang="ru-RU" sz="1600" baseline="0" dirty="0" smtClean="0">
                          <a:solidFill>
                            <a:schemeClr val="tx1"/>
                          </a:solidFill>
                          <a:latin typeface="Times New Roman" pitchFamily="18" charset="0"/>
                          <a:cs typeface="Times New Roman" pitchFamily="18" charset="0"/>
                        </a:rPr>
                        <a:t>Стимулирует профессиональное развитие и достижение поставленных целей.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Обратная связь это возможность видеть себя, планировать собственное развитие и отслеживать достигнутый процесс.</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Требует специальной подготовки  и навыков от наставника.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312021" cy="1026947"/>
          </a:xfrm>
        </p:spPr>
        <p:txBody>
          <a:bodyPr>
            <a:normAutofit/>
          </a:bodyPr>
          <a:lstStyle/>
          <a:p>
            <a:r>
              <a:rPr lang="ru-RU" sz="2400" dirty="0" smtClean="0">
                <a:latin typeface="Times New Roman" pitchFamily="18" charset="0"/>
                <a:cs typeface="Times New Roman" pitchFamily="18" charset="0"/>
              </a:rPr>
              <a:t>Если подопечный наставника отлично справился с поручением, нужно выдать  положительную обратную связь. Рассмотрим на примере.</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endParaRPr lang="ru-RU" sz="2400" dirty="0" smtClean="0"/>
          </a:p>
          <a:p>
            <a:endParaRPr lang="ru-RU" sz="2400" dirty="0"/>
          </a:p>
        </p:txBody>
      </p:sp>
      <p:graphicFrame>
        <p:nvGraphicFramePr>
          <p:cNvPr id="12" name="Таблица 11"/>
          <p:cNvGraphicFramePr>
            <a:graphicFrameLocks noGrp="1"/>
          </p:cNvGraphicFramePr>
          <p:nvPr/>
        </p:nvGraphicFramePr>
        <p:xfrm>
          <a:off x="955342" y="1528548"/>
          <a:ext cx="9095476" cy="4367284"/>
        </p:xfrm>
        <a:graphic>
          <a:graphicData uri="http://schemas.openxmlformats.org/drawingml/2006/table">
            <a:tbl>
              <a:tblPr firstRow="1" bandRow="1">
                <a:tableStyleId>{5C22544A-7EE6-4342-B048-85BDC9FD1C3A}</a:tableStyleId>
              </a:tblPr>
              <a:tblGrid>
                <a:gridCol w="4547738"/>
                <a:gridCol w="4547738"/>
              </a:tblGrid>
              <a:tr h="1091821">
                <a:tc>
                  <a:txBody>
                    <a:bodyPr/>
                    <a:lstStyle/>
                    <a:p>
                      <a:r>
                        <a:rPr lang="en-US" b="0" dirty="0" smtClean="0">
                          <a:solidFill>
                            <a:schemeClr val="tx1"/>
                          </a:solidFill>
                          <a:latin typeface="Times New Roman" pitchFamily="18" charset="0"/>
                          <a:cs typeface="Times New Roman" pitchFamily="18" charset="0"/>
                        </a:rPr>
                        <a:t>Behaviors-</a:t>
                      </a:r>
                      <a:r>
                        <a:rPr lang="ru-RU" b="0" dirty="0" smtClean="0">
                          <a:solidFill>
                            <a:schemeClr val="tx1"/>
                          </a:solidFill>
                          <a:latin typeface="Times New Roman" pitchFamily="18" charset="0"/>
                          <a:cs typeface="Times New Roman" pitchFamily="18" charset="0"/>
                        </a:rPr>
                        <a:t> Факт</a:t>
                      </a:r>
                    </a:p>
                    <a:p>
                      <a:r>
                        <a:rPr lang="ru-RU" b="0" dirty="0" smtClean="0">
                          <a:solidFill>
                            <a:schemeClr val="tx1"/>
                          </a:solidFill>
                          <a:latin typeface="Times New Roman" pitchFamily="18" charset="0"/>
                          <a:cs typeface="Times New Roman" pitchFamily="18" charset="0"/>
                        </a:rPr>
                        <a:t>Сообщите факты, а не интерпретацию и приписываемые причины</a:t>
                      </a:r>
                      <a:endParaRPr lang="ru-RU" b="0" dirty="0">
                        <a:solidFill>
                          <a:schemeClr val="tx1"/>
                        </a:solidFill>
                        <a:latin typeface="Times New Roman" pitchFamily="18" charset="0"/>
                        <a:cs typeface="Times New Roman" pitchFamily="18" charset="0"/>
                      </a:endParaRPr>
                    </a:p>
                  </a:txBody>
                  <a:tcPr/>
                </a:tc>
                <a:tc>
                  <a:txBody>
                    <a:bodyPr/>
                    <a:lstStyle/>
                    <a:p>
                      <a:r>
                        <a:rPr lang="ru-RU" b="0" dirty="0" smtClean="0">
                          <a:solidFill>
                            <a:schemeClr val="tx1"/>
                          </a:solidFill>
                          <a:latin typeface="Times New Roman" pitchFamily="18" charset="0"/>
                          <a:cs typeface="Times New Roman" pitchFamily="18" charset="0"/>
                        </a:rPr>
                        <a:t>Ты сдал работу вовремя</a:t>
                      </a:r>
                      <a:endParaRPr lang="ru-RU" b="0" dirty="0">
                        <a:solidFill>
                          <a:schemeClr val="tx1"/>
                        </a:solidFill>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Outcome - </a:t>
                      </a:r>
                      <a:r>
                        <a:rPr lang="ru-RU" dirty="0" smtClean="0">
                          <a:latin typeface="Times New Roman" pitchFamily="18" charset="0"/>
                          <a:cs typeface="Times New Roman" pitchFamily="18" charset="0"/>
                        </a:rPr>
                        <a:t>Итог</a:t>
                      </a:r>
                    </a:p>
                    <a:p>
                      <a:r>
                        <a:rPr lang="ru-RU" dirty="0" smtClean="0">
                          <a:latin typeface="Times New Roman" pitchFamily="18" charset="0"/>
                          <a:cs typeface="Times New Roman" pitchFamily="18" charset="0"/>
                        </a:rPr>
                        <a:t>Опишите возможные последствия и результаты</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Твоя работа принята другими педагогами  и сейчас в обработке</a:t>
                      </a:r>
                      <a:endParaRPr lang="ru-RU" dirty="0">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Feeling</a:t>
                      </a:r>
                      <a:r>
                        <a:rPr lang="en-US" baseline="0" dirty="0" smtClean="0">
                          <a:latin typeface="Times New Roman" pitchFamily="18" charset="0"/>
                          <a:cs typeface="Times New Roman" pitchFamily="18" charset="0"/>
                        </a:rPr>
                        <a:t> -</a:t>
                      </a:r>
                      <a:r>
                        <a:rPr lang="ru-RU" baseline="0" dirty="0" smtClean="0">
                          <a:latin typeface="Times New Roman" pitchFamily="18" charset="0"/>
                          <a:cs typeface="Times New Roman" pitchFamily="18" charset="0"/>
                        </a:rPr>
                        <a:t> Ощущения</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Опишите собственные чувства, эмоции, страхи и внутренние барьеры</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Я горжусь тобой, мне приятно, что у тебя получается</a:t>
                      </a:r>
                      <a:endParaRPr lang="ru-RU" dirty="0">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 Future –</a:t>
                      </a:r>
                      <a:r>
                        <a:rPr lang="ru-RU" dirty="0" smtClean="0">
                          <a:latin typeface="Times New Roman" pitchFamily="18" charset="0"/>
                          <a:cs typeface="Times New Roman" pitchFamily="18" charset="0"/>
                        </a:rPr>
                        <a:t>Вопрос</a:t>
                      </a:r>
                      <a:r>
                        <a:rPr lang="ru-RU" baseline="0" dirty="0" smtClean="0">
                          <a:latin typeface="Times New Roman" pitchFamily="18" charset="0"/>
                          <a:cs typeface="Times New Roman" pitchFamily="18" charset="0"/>
                        </a:rPr>
                        <a:t> о планах</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Планирование будущего в формате вопроса</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Какие условия, которые ты потом можешь использовать, помогли тебе справиться с заданием</a:t>
                      </a:r>
                      <a:endParaRPr lang="ru-RU" dirty="0">
                        <a:latin typeface="Times New Roman" pitchFamily="18" charset="0"/>
                        <a:cs typeface="Times New Roman" pitchFamily="18" charset="0"/>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312021" cy="1026947"/>
          </a:xfrm>
        </p:spPr>
        <p:txBody>
          <a:bodyPr>
            <a:normAutofit fontScale="90000"/>
          </a:bodyPr>
          <a:lstStyle/>
          <a:p>
            <a:r>
              <a:rPr lang="ru-RU" sz="2400" dirty="0" smtClean="0">
                <a:latin typeface="Times New Roman" pitchFamily="18" charset="0"/>
                <a:cs typeface="Times New Roman" pitchFamily="18" charset="0"/>
              </a:rPr>
              <a:t> Задание.  Наставник дал задание. Наставляемый выполнил его не   вовремя. Предлагаем вам сформулировать  тезисы обратной  связи  с использованием техники </a:t>
            </a:r>
            <a:r>
              <a:rPr lang="en-US" sz="2400" dirty="0" smtClean="0">
                <a:latin typeface="Times New Roman" pitchFamily="18" charset="0"/>
                <a:cs typeface="Times New Roman" pitchFamily="18" charset="0"/>
              </a:rPr>
              <a:t>BOFF</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endParaRPr lang="ru-RU" sz="2400" dirty="0" smtClean="0"/>
          </a:p>
          <a:p>
            <a:endParaRPr lang="ru-RU" sz="2400" dirty="0"/>
          </a:p>
        </p:txBody>
      </p:sp>
      <p:graphicFrame>
        <p:nvGraphicFramePr>
          <p:cNvPr id="12" name="Таблица 11"/>
          <p:cNvGraphicFramePr>
            <a:graphicFrameLocks noGrp="1"/>
          </p:cNvGraphicFramePr>
          <p:nvPr/>
        </p:nvGraphicFramePr>
        <p:xfrm>
          <a:off x="955342" y="1528548"/>
          <a:ext cx="9095476" cy="4367284"/>
        </p:xfrm>
        <a:graphic>
          <a:graphicData uri="http://schemas.openxmlformats.org/drawingml/2006/table">
            <a:tbl>
              <a:tblPr firstRow="1" bandRow="1">
                <a:tableStyleId>{5C22544A-7EE6-4342-B048-85BDC9FD1C3A}</a:tableStyleId>
              </a:tblPr>
              <a:tblGrid>
                <a:gridCol w="4547738"/>
                <a:gridCol w="4547738"/>
              </a:tblGrid>
              <a:tr h="1091821">
                <a:tc>
                  <a:txBody>
                    <a:bodyPr/>
                    <a:lstStyle/>
                    <a:p>
                      <a:r>
                        <a:rPr lang="en-US" b="0" dirty="0" smtClean="0">
                          <a:solidFill>
                            <a:schemeClr val="tx1"/>
                          </a:solidFill>
                          <a:latin typeface="Times New Roman" pitchFamily="18" charset="0"/>
                          <a:cs typeface="Times New Roman" pitchFamily="18" charset="0"/>
                        </a:rPr>
                        <a:t>Behaviors-</a:t>
                      </a:r>
                      <a:r>
                        <a:rPr lang="ru-RU" b="0" dirty="0" smtClean="0">
                          <a:solidFill>
                            <a:schemeClr val="tx1"/>
                          </a:solidFill>
                          <a:latin typeface="Times New Roman" pitchFamily="18" charset="0"/>
                          <a:cs typeface="Times New Roman" pitchFamily="18" charset="0"/>
                        </a:rPr>
                        <a:t> Факт</a:t>
                      </a:r>
                    </a:p>
                    <a:p>
                      <a:r>
                        <a:rPr lang="ru-RU" b="0" dirty="0" smtClean="0">
                          <a:solidFill>
                            <a:schemeClr val="tx1"/>
                          </a:solidFill>
                          <a:latin typeface="Times New Roman" pitchFamily="18" charset="0"/>
                          <a:cs typeface="Times New Roman" pitchFamily="18" charset="0"/>
                        </a:rPr>
                        <a:t>Сообщите факты, а не интерпретацию и приписываемые причины</a:t>
                      </a:r>
                      <a:endParaRPr lang="ru-RU" b="0" dirty="0">
                        <a:solidFill>
                          <a:schemeClr val="tx1"/>
                        </a:solidFill>
                        <a:latin typeface="Times New Roman" pitchFamily="18" charset="0"/>
                        <a:cs typeface="Times New Roman" pitchFamily="18" charset="0"/>
                      </a:endParaRPr>
                    </a:p>
                  </a:txBody>
                  <a:tcPr/>
                </a:tc>
                <a:tc>
                  <a:txBody>
                    <a:bodyPr/>
                    <a:lstStyle/>
                    <a:p>
                      <a:endParaRPr lang="ru-RU" b="0" dirty="0">
                        <a:solidFill>
                          <a:schemeClr val="tx1"/>
                        </a:solidFill>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Outcome - </a:t>
                      </a:r>
                      <a:r>
                        <a:rPr lang="ru-RU" dirty="0" smtClean="0">
                          <a:latin typeface="Times New Roman" pitchFamily="18" charset="0"/>
                          <a:cs typeface="Times New Roman" pitchFamily="18" charset="0"/>
                        </a:rPr>
                        <a:t>Итог</a:t>
                      </a:r>
                    </a:p>
                    <a:p>
                      <a:r>
                        <a:rPr lang="ru-RU" dirty="0" smtClean="0">
                          <a:latin typeface="Times New Roman" pitchFamily="18" charset="0"/>
                          <a:cs typeface="Times New Roman" pitchFamily="18" charset="0"/>
                        </a:rPr>
                        <a:t>Опишите возможные последствия и результаты</a:t>
                      </a:r>
                      <a:endParaRPr lang="ru-RU" dirty="0">
                        <a:latin typeface="Times New Roman" pitchFamily="18" charset="0"/>
                        <a:cs typeface="Times New Roman" pitchFamily="18" charset="0"/>
                      </a:endParaRPr>
                    </a:p>
                  </a:txBody>
                  <a:tcPr/>
                </a:tc>
                <a:tc>
                  <a:txBody>
                    <a:bodyPr/>
                    <a:lstStyle/>
                    <a:p>
                      <a:endParaRPr lang="ru-RU" dirty="0">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Feeling</a:t>
                      </a:r>
                      <a:r>
                        <a:rPr lang="en-US" baseline="0" dirty="0" smtClean="0">
                          <a:latin typeface="Times New Roman" pitchFamily="18" charset="0"/>
                          <a:cs typeface="Times New Roman" pitchFamily="18" charset="0"/>
                        </a:rPr>
                        <a:t> -</a:t>
                      </a:r>
                      <a:r>
                        <a:rPr lang="ru-RU" baseline="0" dirty="0" smtClean="0">
                          <a:latin typeface="Times New Roman" pitchFamily="18" charset="0"/>
                          <a:cs typeface="Times New Roman" pitchFamily="18" charset="0"/>
                        </a:rPr>
                        <a:t> Ощущения</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Опишите собственные чувства, эмоции, страхи и внутренние барьеры</a:t>
                      </a:r>
                      <a:endParaRPr lang="ru-RU" dirty="0">
                        <a:latin typeface="Times New Roman" pitchFamily="18" charset="0"/>
                        <a:cs typeface="Times New Roman" pitchFamily="18" charset="0"/>
                      </a:endParaRPr>
                    </a:p>
                  </a:txBody>
                  <a:tcPr/>
                </a:tc>
                <a:tc>
                  <a:txBody>
                    <a:bodyPr/>
                    <a:lstStyle/>
                    <a:p>
                      <a:endParaRPr lang="ru-RU" dirty="0">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 Future –</a:t>
                      </a:r>
                      <a:r>
                        <a:rPr lang="ru-RU" dirty="0" smtClean="0">
                          <a:latin typeface="Times New Roman" pitchFamily="18" charset="0"/>
                          <a:cs typeface="Times New Roman" pitchFamily="18" charset="0"/>
                        </a:rPr>
                        <a:t>Вопрос</a:t>
                      </a:r>
                      <a:r>
                        <a:rPr lang="ru-RU" baseline="0" dirty="0" smtClean="0">
                          <a:latin typeface="Times New Roman" pitchFamily="18" charset="0"/>
                          <a:cs typeface="Times New Roman" pitchFamily="18" charset="0"/>
                        </a:rPr>
                        <a:t> о планах</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Планирование будущего в формате вопроса</a:t>
                      </a:r>
                      <a:endParaRPr lang="ru-RU" dirty="0">
                        <a:latin typeface="Times New Roman" pitchFamily="18" charset="0"/>
                        <a:cs typeface="Times New Roman" pitchFamily="18" charset="0"/>
                      </a:endParaRPr>
                    </a:p>
                  </a:txBody>
                  <a:tcPr/>
                </a:tc>
                <a:tc>
                  <a:txBody>
                    <a:bodyPr/>
                    <a:lstStyle/>
                    <a:p>
                      <a:endParaRPr lang="ru-RU" dirty="0">
                        <a:latin typeface="Times New Roman" pitchFamily="18" charset="0"/>
                        <a:cs typeface="Times New Roman" pitchFamily="18" charset="0"/>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312021" cy="1026947"/>
          </a:xfrm>
        </p:spPr>
        <p:txBody>
          <a:bodyPr>
            <a:normAutofit fontScale="90000"/>
          </a:bodyPr>
          <a:lstStyle/>
          <a:p>
            <a:r>
              <a:rPr lang="ru-RU" sz="2400" dirty="0" smtClean="0">
                <a:latin typeface="Times New Roman" pitchFamily="18" charset="0"/>
                <a:cs typeface="Times New Roman" pitchFamily="18" charset="0"/>
              </a:rPr>
              <a:t> Задание. Наставник дал задание. Наставляемый выполнил его не   вовремя. Предлагаем вам сформулировать  тезисы обратной  связи  с использованием техники </a:t>
            </a:r>
            <a:r>
              <a:rPr lang="en-US" sz="2400" dirty="0" smtClean="0">
                <a:latin typeface="Times New Roman" pitchFamily="18" charset="0"/>
                <a:cs typeface="Times New Roman" pitchFamily="18" charset="0"/>
              </a:rPr>
              <a:t>BOFF</a:t>
            </a:r>
            <a:r>
              <a:rPr lang="ru-RU" sz="2400" dirty="0" smtClean="0">
                <a:latin typeface="Times New Roman" pitchFamily="18" charset="0"/>
                <a:cs typeface="Times New Roman" pitchFamily="18" charset="0"/>
              </a:rPr>
              <a:t> </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endParaRPr lang="ru-RU" sz="2400" dirty="0" smtClean="0"/>
          </a:p>
          <a:p>
            <a:endParaRPr lang="ru-RU" sz="2400" dirty="0"/>
          </a:p>
        </p:txBody>
      </p:sp>
      <p:graphicFrame>
        <p:nvGraphicFramePr>
          <p:cNvPr id="12" name="Таблица 11"/>
          <p:cNvGraphicFramePr>
            <a:graphicFrameLocks noGrp="1"/>
          </p:cNvGraphicFramePr>
          <p:nvPr/>
        </p:nvGraphicFramePr>
        <p:xfrm>
          <a:off x="955342" y="1528548"/>
          <a:ext cx="9095476" cy="4367284"/>
        </p:xfrm>
        <a:graphic>
          <a:graphicData uri="http://schemas.openxmlformats.org/drawingml/2006/table">
            <a:tbl>
              <a:tblPr firstRow="1" bandRow="1">
                <a:tableStyleId>{5C22544A-7EE6-4342-B048-85BDC9FD1C3A}</a:tableStyleId>
              </a:tblPr>
              <a:tblGrid>
                <a:gridCol w="4547738"/>
                <a:gridCol w="4547738"/>
              </a:tblGrid>
              <a:tr h="1091821">
                <a:tc>
                  <a:txBody>
                    <a:bodyPr/>
                    <a:lstStyle/>
                    <a:p>
                      <a:r>
                        <a:rPr lang="en-US" b="0" dirty="0" smtClean="0">
                          <a:solidFill>
                            <a:schemeClr val="tx1"/>
                          </a:solidFill>
                          <a:latin typeface="Times New Roman" pitchFamily="18" charset="0"/>
                          <a:cs typeface="Times New Roman" pitchFamily="18" charset="0"/>
                        </a:rPr>
                        <a:t>Behaviors-</a:t>
                      </a:r>
                      <a:r>
                        <a:rPr lang="ru-RU" b="0" dirty="0" smtClean="0">
                          <a:solidFill>
                            <a:schemeClr val="tx1"/>
                          </a:solidFill>
                          <a:latin typeface="Times New Roman" pitchFamily="18" charset="0"/>
                          <a:cs typeface="Times New Roman" pitchFamily="18" charset="0"/>
                        </a:rPr>
                        <a:t> Факт</a:t>
                      </a:r>
                    </a:p>
                    <a:p>
                      <a:r>
                        <a:rPr lang="ru-RU" b="0" dirty="0" smtClean="0">
                          <a:solidFill>
                            <a:schemeClr val="tx1"/>
                          </a:solidFill>
                          <a:latin typeface="Times New Roman" pitchFamily="18" charset="0"/>
                          <a:cs typeface="Times New Roman" pitchFamily="18" charset="0"/>
                        </a:rPr>
                        <a:t>Сообщите факты, а не интерпретацию и приписываемые причины</a:t>
                      </a:r>
                      <a:endParaRPr lang="ru-RU" b="0" dirty="0">
                        <a:solidFill>
                          <a:schemeClr val="tx1"/>
                        </a:solidFill>
                        <a:latin typeface="Times New Roman" pitchFamily="18" charset="0"/>
                        <a:cs typeface="Times New Roman" pitchFamily="18" charset="0"/>
                      </a:endParaRPr>
                    </a:p>
                  </a:txBody>
                  <a:tcPr/>
                </a:tc>
                <a:tc>
                  <a:txBody>
                    <a:bodyPr/>
                    <a:lstStyle/>
                    <a:p>
                      <a:r>
                        <a:rPr lang="ru-RU" b="0" dirty="0" smtClean="0">
                          <a:solidFill>
                            <a:schemeClr val="tx1"/>
                          </a:solidFill>
                          <a:latin typeface="Times New Roman" pitchFamily="18" charset="0"/>
                          <a:cs typeface="Times New Roman" pitchFamily="18" charset="0"/>
                        </a:rPr>
                        <a:t>Я вижу, что ты не смог вовремя выполнить задание</a:t>
                      </a:r>
                      <a:endParaRPr lang="ru-RU" b="0" dirty="0">
                        <a:solidFill>
                          <a:schemeClr val="tx1"/>
                        </a:solidFill>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Outcome - </a:t>
                      </a:r>
                      <a:r>
                        <a:rPr lang="ru-RU" dirty="0" smtClean="0">
                          <a:latin typeface="Times New Roman" pitchFamily="18" charset="0"/>
                          <a:cs typeface="Times New Roman" pitchFamily="18" charset="0"/>
                        </a:rPr>
                        <a:t>Итог</a:t>
                      </a:r>
                    </a:p>
                    <a:p>
                      <a:r>
                        <a:rPr lang="ru-RU" dirty="0" smtClean="0">
                          <a:latin typeface="Times New Roman" pitchFamily="18" charset="0"/>
                          <a:cs typeface="Times New Roman" pitchFamily="18" charset="0"/>
                        </a:rPr>
                        <a:t>Опишите возможные последствия и результаты</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Нарушение сроков  выполнения задания повлечёт ошибки в нашей работе.</a:t>
                      </a:r>
                      <a:endParaRPr lang="ru-RU" dirty="0">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Feeling</a:t>
                      </a:r>
                      <a:r>
                        <a:rPr lang="en-US" baseline="0" dirty="0" smtClean="0">
                          <a:latin typeface="Times New Roman" pitchFamily="18" charset="0"/>
                          <a:cs typeface="Times New Roman" pitchFamily="18" charset="0"/>
                        </a:rPr>
                        <a:t> -</a:t>
                      </a:r>
                      <a:r>
                        <a:rPr lang="ru-RU" baseline="0" dirty="0" smtClean="0">
                          <a:latin typeface="Times New Roman" pitchFamily="18" charset="0"/>
                          <a:cs typeface="Times New Roman" pitchFamily="18" charset="0"/>
                        </a:rPr>
                        <a:t> Ощущения</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Опишите собственные чувства, эмоции, страхи и внутренние барьеры</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Я расстроился, когда узнал, что тебе не удалось во время сдать работу.</a:t>
                      </a:r>
                      <a:endParaRPr lang="ru-RU" dirty="0">
                        <a:latin typeface="Times New Roman" pitchFamily="18" charset="0"/>
                        <a:cs typeface="Times New Roman" pitchFamily="18" charset="0"/>
                      </a:endParaRPr>
                    </a:p>
                  </a:txBody>
                  <a:tcPr/>
                </a:tc>
              </a:tr>
              <a:tr h="1091821">
                <a:tc>
                  <a:txBody>
                    <a:bodyPr/>
                    <a:lstStyle/>
                    <a:p>
                      <a:r>
                        <a:rPr lang="en-US" dirty="0" smtClean="0">
                          <a:latin typeface="Times New Roman" pitchFamily="18" charset="0"/>
                          <a:cs typeface="Times New Roman" pitchFamily="18" charset="0"/>
                        </a:rPr>
                        <a:t> Future –</a:t>
                      </a:r>
                      <a:r>
                        <a:rPr lang="ru-RU" dirty="0" smtClean="0">
                          <a:latin typeface="Times New Roman" pitchFamily="18" charset="0"/>
                          <a:cs typeface="Times New Roman" pitchFamily="18" charset="0"/>
                        </a:rPr>
                        <a:t>Вопрос</a:t>
                      </a:r>
                      <a:r>
                        <a:rPr lang="ru-RU" baseline="0" dirty="0" smtClean="0">
                          <a:latin typeface="Times New Roman" pitchFamily="18" charset="0"/>
                          <a:cs typeface="Times New Roman" pitchFamily="18" charset="0"/>
                        </a:rPr>
                        <a:t> о планах</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Планирование будущего в формате вопроса</a:t>
                      </a:r>
                      <a:endParaRPr lang="ru-RU" dirty="0">
                        <a:latin typeface="Times New Roman" pitchFamily="18" charset="0"/>
                        <a:cs typeface="Times New Roman" pitchFamily="18" charset="0"/>
                      </a:endParaRPr>
                    </a:p>
                  </a:txBody>
                  <a:tcPr/>
                </a:tc>
                <a:tc>
                  <a:txBody>
                    <a:bodyPr/>
                    <a:lstStyle/>
                    <a:p>
                      <a:r>
                        <a:rPr lang="ru-RU" dirty="0" smtClean="0">
                          <a:latin typeface="Times New Roman" pitchFamily="18" charset="0"/>
                          <a:cs typeface="Times New Roman" pitchFamily="18" charset="0"/>
                        </a:rPr>
                        <a:t>Какие условия помогли бы  тебе,</a:t>
                      </a:r>
                      <a:r>
                        <a:rPr lang="ru-RU" baseline="0" dirty="0" smtClean="0">
                          <a:latin typeface="Times New Roman" pitchFamily="18" charset="0"/>
                          <a:cs typeface="Times New Roman" pitchFamily="18" charset="0"/>
                        </a:rPr>
                        <a:t> справиться с задачей и не допустить ошибки в будущем</a:t>
                      </a:r>
                      <a:endParaRPr lang="ru-RU" dirty="0">
                        <a:latin typeface="Times New Roman" pitchFamily="18" charset="0"/>
                        <a:cs typeface="Times New Roman" pitchFamily="18" charset="0"/>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dirty="0" smtClean="0">
                <a:latin typeface="Times New Roman" pitchFamily="18" charset="0"/>
                <a:cs typeface="Times New Roman" pitchFamily="18" charset="0"/>
              </a:rPr>
              <a:t>Принципы обратной связи</a:t>
            </a:r>
            <a:r>
              <a:rPr lang="ru-RU" dirty="0" smtClean="0"/>
              <a:t/>
            </a:r>
            <a:br>
              <a:rPr lang="ru-RU" dirty="0" smtClean="0"/>
            </a:br>
            <a:endParaRPr lang="ru-RU" dirty="0"/>
          </a:p>
        </p:txBody>
      </p:sp>
      <p:sp>
        <p:nvSpPr>
          <p:cNvPr id="3" name="Содержимое 2"/>
          <p:cNvSpPr>
            <a:spLocks noGrp="1"/>
          </p:cNvSpPr>
          <p:nvPr>
            <p:ph idx="1"/>
          </p:nvPr>
        </p:nvSpPr>
        <p:spPr/>
        <p:txBody>
          <a:bodyPr/>
          <a:lstStyle/>
          <a:p>
            <a:pPr>
              <a:buNone/>
            </a:pPr>
            <a:endParaRPr lang="ru-RU" dirty="0" smtClean="0"/>
          </a:p>
          <a:p>
            <a:r>
              <a:rPr lang="ru-RU" dirty="0" smtClean="0">
                <a:latin typeface="Times New Roman" pitchFamily="18" charset="0"/>
                <a:cs typeface="Times New Roman" pitchFamily="18" charset="0"/>
              </a:rPr>
              <a:t> Сбалансированность, позитивная направленность </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Конкретность </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Направленность на поведение, безоценочность</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Своевременность </a:t>
            </a:r>
            <a:endParaRPr lang="en-US"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Активность </a:t>
            </a:r>
            <a:endParaRPr lang="ru-RU"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082349" cy="653778"/>
          </a:xfrm>
        </p:spPr>
        <p:txBody>
          <a:bodyPr>
            <a:normAutofit fontScale="90000"/>
          </a:bodyPr>
          <a:lstStyle/>
          <a:p>
            <a:r>
              <a:rPr lang="ru-RU" dirty="0" smtClean="0">
                <a:latin typeface="Times New Roman" pitchFamily="18" charset="0"/>
                <a:cs typeface="Times New Roman" pitchFamily="18" charset="0"/>
              </a:rPr>
              <a:t>Формы работы с наставляемыми.</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785948" y="1499055"/>
            <a:ext cx="10515600" cy="4351338"/>
          </a:xfrm>
        </p:spPr>
        <p:txBody>
          <a:bodyPr>
            <a:normAutofit lnSpcReduction="10000"/>
          </a:bodyPr>
          <a:lstStyle/>
          <a:p>
            <a:r>
              <a:rPr lang="ru-RU" dirty="0" smtClean="0">
                <a:latin typeface="Times New Roman" pitchFamily="18" charset="0"/>
                <a:cs typeface="Times New Roman" pitchFamily="18" charset="0"/>
              </a:rPr>
              <a:t>Индивидуальные консультации</a:t>
            </a:r>
          </a:p>
          <a:p>
            <a:r>
              <a:rPr lang="ru-RU" dirty="0" smtClean="0">
                <a:latin typeface="Times New Roman" pitchFamily="18" charset="0"/>
                <a:cs typeface="Times New Roman" pitchFamily="18" charset="0"/>
              </a:rPr>
              <a:t>Наблюдение, опрос</a:t>
            </a:r>
          </a:p>
          <a:p>
            <a:r>
              <a:rPr lang="ru-RU" dirty="0" smtClean="0">
                <a:latin typeface="Times New Roman" pitchFamily="18" charset="0"/>
                <a:cs typeface="Times New Roman" pitchFamily="18" charset="0"/>
              </a:rPr>
              <a:t>Практикум</a:t>
            </a:r>
          </a:p>
          <a:p>
            <a:r>
              <a:rPr lang="ru-RU" dirty="0" smtClean="0">
                <a:latin typeface="Times New Roman" pitchFamily="18" charset="0"/>
                <a:cs typeface="Times New Roman" pitchFamily="18" charset="0"/>
              </a:rPr>
              <a:t>Индивидуальная беседа</a:t>
            </a:r>
          </a:p>
          <a:p>
            <a:r>
              <a:rPr lang="ru-RU" dirty="0" smtClean="0">
                <a:latin typeface="Times New Roman" pitchFamily="18" charset="0"/>
                <a:cs typeface="Times New Roman" pitchFamily="18" charset="0"/>
              </a:rPr>
              <a:t>Взаимопосещение (открытые уроки/занятия)</a:t>
            </a:r>
          </a:p>
          <a:p>
            <a:r>
              <a:rPr lang="ru-RU" dirty="0" smtClean="0">
                <a:latin typeface="Times New Roman" pitchFamily="18" charset="0"/>
                <a:cs typeface="Times New Roman" pitchFamily="18" charset="0"/>
              </a:rPr>
              <a:t>Тестирование, анкетирование</a:t>
            </a:r>
          </a:p>
          <a:p>
            <a:r>
              <a:rPr lang="ru-RU" dirty="0" smtClean="0">
                <a:latin typeface="Times New Roman" pitchFamily="18" charset="0"/>
                <a:cs typeface="Times New Roman" pitchFamily="18" charset="0"/>
              </a:rPr>
              <a:t>Самообучение в информационном пространстве сети  Интернет</a:t>
            </a:r>
          </a:p>
          <a:p>
            <a:r>
              <a:rPr lang="ru-RU" dirty="0" smtClean="0">
                <a:latin typeface="Times New Roman" pitchFamily="18" charset="0"/>
                <a:cs typeface="Times New Roman" pitchFamily="18" charset="0"/>
              </a:rPr>
              <a:t>Сбор статистической информации</a:t>
            </a:r>
          </a:p>
          <a:p>
            <a:r>
              <a:rPr lang="ru-RU" dirty="0" smtClean="0">
                <a:latin typeface="Times New Roman" pitchFamily="18" charset="0"/>
                <a:cs typeface="Times New Roman" pitchFamily="18" charset="0"/>
              </a:rPr>
              <a:t>Самоанализ</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cs typeface="Times New Roman" pitchFamily="18" charset="0"/>
              </a:rPr>
              <a:t>Педагогические ситуации</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838200" y="1214651"/>
            <a:ext cx="10515600" cy="4962312"/>
          </a:xfrm>
        </p:spPr>
        <p:txBody>
          <a:bodyPr>
            <a:normAutofit fontScale="25000" lnSpcReduction="20000"/>
          </a:bodyPr>
          <a:lstStyle/>
          <a:p>
            <a:endParaRPr lang="ru-RU" dirty="0" smtClean="0"/>
          </a:p>
          <a:p>
            <a:pPr marL="0" indent="0">
              <a:lnSpc>
                <a:spcPct val="120000"/>
              </a:lnSpc>
              <a:spcBef>
                <a:spcPts val="0"/>
              </a:spcBef>
              <a:buNone/>
            </a:pPr>
            <a:r>
              <a:rPr lang="ru-RU" sz="7200" dirty="0" smtClean="0">
                <a:latin typeface="Times New Roman" pitchFamily="18" charset="0"/>
                <a:cs typeface="Times New Roman" pitchFamily="18" charset="0"/>
              </a:rPr>
              <a:t>1.Нина Фёдоровна работает в ОО длительное время,  а результаты  оставляют желать лучшего. В данный момент перешла на другую педагогическую должность. Ольга Дмитриевна молодой  успешный педагог, применяющий инновационные формы работы. Администрация приняла решение назначить Ольгу Дмитриевну наставником Нины Фёдоровны.    Нина Фёдоровна выразила своё недовольство. Как   должна поступить Ольга  Дмитриевна в этой ситуации?</a:t>
            </a:r>
          </a:p>
          <a:p>
            <a:pPr marL="0" indent="0">
              <a:lnSpc>
                <a:spcPct val="120000"/>
              </a:lnSpc>
              <a:spcBef>
                <a:spcPts val="0"/>
              </a:spcBef>
              <a:buNone/>
            </a:pPr>
            <a:r>
              <a:rPr lang="ru-RU" sz="7200" dirty="0" smtClean="0">
                <a:latin typeface="Times New Roman" pitchFamily="18" charset="0"/>
                <a:cs typeface="Times New Roman" pitchFamily="18" charset="0"/>
              </a:rPr>
              <a:t> </a:t>
            </a:r>
          </a:p>
          <a:p>
            <a:pPr marL="0" indent="0">
              <a:lnSpc>
                <a:spcPct val="120000"/>
              </a:lnSpc>
              <a:spcBef>
                <a:spcPts val="0"/>
              </a:spcBef>
              <a:buNone/>
            </a:pPr>
            <a:r>
              <a:rPr lang="ru-RU" sz="7200" dirty="0" smtClean="0">
                <a:latin typeface="Times New Roman" pitchFamily="18" charset="0"/>
                <a:cs typeface="Times New Roman" pitchFamily="18" charset="0"/>
              </a:rPr>
              <a:t>2. Наставляемая Вероника Ивановна: «Да, сколько можно. Третий раз переделываю календарный учебный график, а вы все недовольны». </a:t>
            </a:r>
          </a:p>
          <a:p>
            <a:pPr marL="0" indent="0">
              <a:lnSpc>
                <a:spcPct val="120000"/>
              </a:lnSpc>
              <a:spcBef>
                <a:spcPts val="0"/>
              </a:spcBef>
              <a:buNone/>
            </a:pPr>
            <a:r>
              <a:rPr lang="ru-RU" sz="7200" dirty="0" smtClean="0">
                <a:latin typeface="Times New Roman" pitchFamily="18" charset="0"/>
                <a:cs typeface="Times New Roman" pitchFamily="18" charset="0"/>
              </a:rPr>
              <a:t>Как по- вашему должен поступить наставник в этой ситуации.</a:t>
            </a:r>
          </a:p>
          <a:p>
            <a:pPr marL="0" indent="0">
              <a:lnSpc>
                <a:spcPct val="120000"/>
              </a:lnSpc>
              <a:spcBef>
                <a:spcPts val="0"/>
              </a:spcBef>
              <a:buNone/>
            </a:pPr>
            <a:r>
              <a:rPr lang="ru-RU" sz="7200" dirty="0" smtClean="0">
                <a:latin typeface="Times New Roman" pitchFamily="18" charset="0"/>
                <a:cs typeface="Times New Roman" pitchFamily="18" charset="0"/>
              </a:rPr>
              <a:t> </a:t>
            </a:r>
          </a:p>
          <a:p>
            <a:pPr marL="0" indent="0">
              <a:lnSpc>
                <a:spcPct val="120000"/>
              </a:lnSpc>
              <a:spcBef>
                <a:spcPts val="0"/>
              </a:spcBef>
              <a:buNone/>
            </a:pPr>
            <a:r>
              <a:rPr lang="ru-RU" sz="7200" dirty="0" smtClean="0">
                <a:latin typeface="Times New Roman" pitchFamily="18" charset="0"/>
                <a:cs typeface="Times New Roman" pitchFamily="18" charset="0"/>
              </a:rPr>
              <a:t>3.У наставника Зинаиды Егоровны трое подопечных. Зинаида  Егоровна одинаково относится ко всем, предъявляя единые требования. К чему может привести единый подход ко всем троим?</a:t>
            </a:r>
          </a:p>
          <a:p>
            <a:pPr marL="0" indent="0">
              <a:lnSpc>
                <a:spcPct val="120000"/>
              </a:lnSpc>
              <a:spcBef>
                <a:spcPts val="0"/>
              </a:spcBef>
              <a:buNone/>
            </a:pPr>
            <a:r>
              <a:rPr lang="ru-RU" sz="7200" dirty="0" smtClean="0">
                <a:latin typeface="Times New Roman" pitchFamily="18" charset="0"/>
                <a:cs typeface="Times New Roman" pitchFamily="18" charset="0"/>
              </a:rPr>
              <a:t> </a:t>
            </a:r>
          </a:p>
          <a:p>
            <a:pPr marL="0" indent="0">
              <a:lnSpc>
                <a:spcPct val="120000"/>
              </a:lnSpc>
              <a:spcBef>
                <a:spcPts val="0"/>
              </a:spcBef>
              <a:buNone/>
            </a:pPr>
            <a:r>
              <a:rPr lang="ru-RU" sz="7200" dirty="0" smtClean="0">
                <a:latin typeface="Times New Roman" pitchFamily="18" charset="0"/>
                <a:cs typeface="Times New Roman" pitchFamily="18" charset="0"/>
              </a:rPr>
              <a:t>4. Николая Фёдоровича назначили наставником Алексея Николаевича. Николай Фёдорович опытный, грамотный педагог физической культуры, но боится оказаться некомпетентным в вопросах с документацией.  Как должен действовать Николай Фёдорович?</a:t>
            </a:r>
          </a:p>
          <a:p>
            <a:pPr marL="0" indent="0">
              <a:lnSpc>
                <a:spcPct val="120000"/>
              </a:lnSpc>
              <a:spcBef>
                <a:spcPts val="0"/>
              </a:spcBef>
              <a:buNone/>
            </a:pPr>
            <a:r>
              <a:rPr lang="ru-RU" sz="7200" dirty="0" smtClean="0">
                <a:latin typeface="Times New Roman" pitchFamily="18" charset="0"/>
                <a:cs typeface="Times New Roman" pitchFamily="18" charset="0"/>
              </a:rPr>
              <a:t> </a:t>
            </a:r>
          </a:p>
          <a:p>
            <a:r>
              <a:rPr lang="ru-RU" dirty="0" smtClean="0"/>
              <a:t/>
            </a:r>
            <a:br>
              <a:rPr lang="ru-RU" dirty="0" smtClean="0"/>
            </a:b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5496" y="324181"/>
            <a:ext cx="9943531" cy="767639"/>
          </a:xfrm>
        </p:spPr>
        <p:txBody>
          <a:bodyPr>
            <a:normAutofit/>
          </a:bodyPr>
          <a:lstStyle/>
          <a:p>
            <a:r>
              <a:rPr lang="ru-RU" sz="2800" dirty="0" smtClean="0">
                <a:latin typeface="Times New Roman" pitchFamily="18" charset="0"/>
                <a:cs typeface="Times New Roman" pitchFamily="18" charset="0"/>
              </a:rPr>
              <a:t>Решение ситуаций</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a:xfrm>
            <a:off x="838200" y="1146412"/>
            <a:ext cx="10515600" cy="5030551"/>
          </a:xfrm>
        </p:spPr>
        <p:txBody>
          <a:bodyPr>
            <a:normAutofit fontScale="92500" lnSpcReduction="10000"/>
          </a:bodyPr>
          <a:lstStyle/>
          <a:p>
            <a:r>
              <a:rPr lang="ru-RU" sz="2000" dirty="0" smtClean="0">
                <a:latin typeface="Times New Roman" pitchFamily="18" charset="0"/>
                <a:cs typeface="Times New Roman" pitchFamily="18" charset="0"/>
              </a:rPr>
              <a:t>1. Ольга Дмитриевна должна  выделить конкретные проблемы, постановить конкретные  цели и задачи  для Нины Фёдоровны. Она должна объяснить Нине Фёдоровне, зачем она  просит  выполнить конкретные задачи и какому положительному результату они могут привести и  чему  Нина Фёдоровна может научиться. Ольга Дмитриевна  должна запланировать встречи , как минимум два раза в месяц. </a:t>
            </a:r>
          </a:p>
          <a:p>
            <a:r>
              <a:rPr lang="ru-RU" sz="2000" dirty="0" smtClean="0">
                <a:latin typeface="Times New Roman" pitchFamily="18" charset="0"/>
                <a:cs typeface="Times New Roman" pitchFamily="18" charset="0"/>
              </a:rPr>
              <a:t>2. Наставник  демонстрирует обратную связь. Например с использованием  техники </a:t>
            </a:r>
            <a:r>
              <a:rPr lang="en-US" sz="2000" dirty="0" smtClean="0">
                <a:latin typeface="Times New Roman" pitchFamily="18" charset="0"/>
                <a:cs typeface="Times New Roman" pitchFamily="18" charset="0"/>
              </a:rPr>
              <a:t>BOFF</a:t>
            </a:r>
            <a:r>
              <a:rPr lang="ru-RU" sz="2000" dirty="0" smtClean="0">
                <a:latin typeface="Times New Roman" pitchFamily="18" charset="0"/>
                <a:cs typeface="Times New Roman" pitchFamily="18" charset="0"/>
              </a:rPr>
              <a:t>. Констатируем факт, (я вижу, что  КУГ вами составлен); предупреждаем о возможных последствиях (если КУГ составлен с ошибками, это приведёт к неправильному заполнению документации; выражаем свои чувства ( Я расстроилась, что не получилось сделать вовремя);  планирование будущего (Какие условия помогли бы  вам справиться с задачей и не допустить ошибки в будущем)</a:t>
            </a:r>
          </a:p>
          <a:p>
            <a:r>
              <a:rPr lang="ru-RU" sz="2000" dirty="0" smtClean="0">
                <a:latin typeface="Times New Roman" pitchFamily="18" charset="0"/>
                <a:cs typeface="Times New Roman" pitchFamily="18" charset="0"/>
              </a:rPr>
              <a:t>3.Зинаида Егоровна работает с тремя подопечными. Это число в зависимости от рабочей нагрузки на одного наставника считается оптимальным. Ей необходимо учесть, что если с одним педагогом был эффективный конкретный приём, то это не значит, что он должен быть эффективен с другим подопечным. Необходимо применять инструменты наставничества исходя из личности подопечного.</a:t>
            </a:r>
          </a:p>
          <a:p>
            <a:r>
              <a:rPr lang="ru-RU" sz="2000" dirty="0" smtClean="0">
                <a:latin typeface="Times New Roman" pitchFamily="18" charset="0"/>
                <a:cs typeface="Times New Roman" pitchFamily="18" charset="0"/>
              </a:rPr>
              <a:t>4. Если Николая Фёдоровича  назначили наставником, значит, уверены в нём. Он  не должен относиться к себе слишком критично. Должен определить в чём он  наиболее  уверен  с того и  начать обучение.</a:t>
            </a:r>
          </a:p>
          <a:p>
            <a:endParaRPr lang="ru-RU" sz="1800" dirty="0" smtClean="0">
              <a:latin typeface="Times New Roman" pitchFamily="18" charset="0"/>
              <a:cs typeface="Times New Roman" pitchFamily="18" charset="0"/>
            </a:endParaRPr>
          </a:p>
          <a:p>
            <a:endParaRPr lang="ru-RU" sz="18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082349" cy="653778"/>
          </a:xfrm>
        </p:spPr>
        <p:txBody>
          <a:bodyPr>
            <a:normAutofit fontScale="90000"/>
          </a:bodyPr>
          <a:lstStyle/>
          <a:p>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791569" y="218364"/>
          <a:ext cx="10509843" cy="4875994"/>
        </p:xfrm>
        <a:graphic>
          <a:graphicData uri="http://schemas.openxmlformats.org/drawingml/2006/table">
            <a:tbl>
              <a:tblPr firstRow="1" bandRow="1">
                <a:tableStyleId>{5C22544A-7EE6-4342-B048-85BDC9FD1C3A}</a:tableStyleId>
              </a:tblPr>
              <a:tblGrid>
                <a:gridCol w="2674962"/>
                <a:gridCol w="4331600"/>
                <a:gridCol w="3503281"/>
              </a:tblGrid>
              <a:tr h="439107">
                <a:tc>
                  <a:txBody>
                    <a:bodyPr/>
                    <a:lstStyle/>
                    <a:p>
                      <a:pPr algn="ctr"/>
                      <a:r>
                        <a:rPr lang="ru-RU" sz="1600" dirty="0" smtClean="0">
                          <a:solidFill>
                            <a:schemeClr val="tx1"/>
                          </a:solidFill>
                          <a:latin typeface="Times New Roman" pitchFamily="18" charset="0"/>
                          <a:cs typeface="Times New Roman" pitchFamily="18" charset="0"/>
                        </a:rPr>
                        <a:t>Алгоритм наставничества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dirty="0" smtClean="0">
                          <a:solidFill>
                            <a:schemeClr val="tx1"/>
                          </a:solidFill>
                          <a:latin typeface="Times New Roman" pitchFamily="18" charset="0"/>
                          <a:cs typeface="Times New Roman" pitchFamily="18" charset="0"/>
                        </a:rPr>
                        <a:t>Трудности</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dirty="0" smtClean="0">
                          <a:solidFill>
                            <a:schemeClr val="tx1"/>
                          </a:solidFill>
                          <a:latin typeface="Times New Roman" pitchFamily="18" charset="0"/>
                          <a:cs typeface="Times New Roman" pitchFamily="18" charset="0"/>
                        </a:rPr>
                        <a:t>Пути преодоления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70607">
                <a:tc>
                  <a:txBody>
                    <a:bodyPr/>
                    <a:lstStyle/>
                    <a:p>
                      <a:r>
                        <a:rPr lang="ru-RU" sz="1800" b="0" dirty="0" smtClean="0">
                          <a:solidFill>
                            <a:schemeClr val="tx1"/>
                          </a:solidFill>
                          <a:latin typeface="Times New Roman" pitchFamily="18" charset="0"/>
                          <a:cs typeface="Times New Roman" pitchFamily="18" charset="0"/>
                        </a:rPr>
                        <a:t>Реализация</a:t>
                      </a:r>
                      <a:r>
                        <a:rPr lang="ru-RU" sz="1800" b="0" baseline="0" dirty="0" smtClean="0">
                          <a:solidFill>
                            <a:schemeClr val="tx1"/>
                          </a:solidFill>
                          <a:latin typeface="Times New Roman" pitchFamily="18" charset="0"/>
                          <a:cs typeface="Times New Roman" pitchFamily="18" charset="0"/>
                        </a:rPr>
                        <a:t> </a:t>
                      </a:r>
                      <a:r>
                        <a:rPr lang="ru-RU" sz="1800" b="0" dirty="0" smtClean="0">
                          <a:solidFill>
                            <a:schemeClr val="tx1"/>
                          </a:solidFill>
                          <a:latin typeface="Times New Roman" pitchFamily="18" charset="0"/>
                          <a:cs typeface="Times New Roman" pitchFamily="18" charset="0"/>
                        </a:rPr>
                        <a:t> программы адаптации</a:t>
                      </a:r>
                      <a:endParaRPr lang="ru-RU"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sz="1400" b="0" i="0" kern="1200" dirty="0" smtClean="0">
                        <a:solidFill>
                          <a:schemeClr val="dk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83140">
                <a:tc>
                  <a:txBody>
                    <a:bodyPr/>
                    <a:lstStyle/>
                    <a:p>
                      <a:r>
                        <a:rPr lang="ru-RU" sz="1800" dirty="0" smtClean="0">
                          <a:latin typeface="Times New Roman" pitchFamily="18" charset="0"/>
                          <a:cs typeface="Times New Roman" pitchFamily="18" charset="0"/>
                        </a:rPr>
                        <a:t>Корректировка профессиональных умений молодого педагога</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83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Выстраивание</a:t>
                      </a:r>
                      <a:r>
                        <a:rPr lang="ru-RU" sz="1800" baseline="0" dirty="0" smtClean="0">
                          <a:latin typeface="Times New Roman" pitchFamily="18" charset="0"/>
                          <a:cs typeface="Times New Roman" pitchFamily="18" charset="0"/>
                        </a:rPr>
                        <a:t> наставляемым </a:t>
                      </a:r>
                      <a:r>
                        <a:rPr lang="ru-RU" sz="1800" dirty="0" smtClean="0">
                          <a:latin typeface="Times New Roman" pitchFamily="18" charset="0"/>
                          <a:cs typeface="Times New Roman" pitchFamily="18" charset="0"/>
                        </a:rPr>
                        <a:t> собственной программы самосовершенствования.</a:t>
                      </a:r>
                    </a:p>
                    <a:p>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082349" cy="653778"/>
          </a:xfrm>
        </p:spPr>
        <p:txBody>
          <a:bodyPr>
            <a:normAutofit fontScale="90000"/>
          </a:bodyPr>
          <a:lstStyle/>
          <a:p>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791569" y="218364"/>
          <a:ext cx="10509843" cy="6330287"/>
        </p:xfrm>
        <a:graphic>
          <a:graphicData uri="http://schemas.openxmlformats.org/drawingml/2006/table">
            <a:tbl>
              <a:tblPr firstRow="1" bandRow="1">
                <a:tableStyleId>{5C22544A-7EE6-4342-B048-85BDC9FD1C3A}</a:tableStyleId>
              </a:tblPr>
              <a:tblGrid>
                <a:gridCol w="2197291"/>
                <a:gridCol w="3562065"/>
                <a:gridCol w="4750487"/>
              </a:tblGrid>
              <a:tr h="439107">
                <a:tc>
                  <a:txBody>
                    <a:bodyPr/>
                    <a:lstStyle/>
                    <a:p>
                      <a:pPr algn="ctr"/>
                      <a:r>
                        <a:rPr lang="ru-RU" sz="1600" dirty="0" smtClean="0">
                          <a:solidFill>
                            <a:schemeClr val="tx1"/>
                          </a:solidFill>
                          <a:latin typeface="Times New Roman" pitchFamily="18" charset="0"/>
                          <a:cs typeface="Times New Roman" pitchFamily="18" charset="0"/>
                        </a:rPr>
                        <a:t>Алгоритм наставничества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dirty="0" smtClean="0">
                          <a:solidFill>
                            <a:schemeClr val="tx1"/>
                          </a:solidFill>
                          <a:latin typeface="Times New Roman" pitchFamily="18" charset="0"/>
                          <a:cs typeface="Times New Roman" pitchFamily="18" charset="0"/>
                        </a:rPr>
                        <a:t>Трудности</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dirty="0" smtClean="0">
                          <a:solidFill>
                            <a:schemeClr val="tx1"/>
                          </a:solidFill>
                          <a:latin typeface="Times New Roman" pitchFamily="18" charset="0"/>
                          <a:cs typeface="Times New Roman" pitchFamily="18" charset="0"/>
                        </a:rPr>
                        <a:t>Пути преодоления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70607">
                <a:tc>
                  <a:txBody>
                    <a:bodyPr/>
                    <a:lstStyle/>
                    <a:p>
                      <a:r>
                        <a:rPr lang="ru-RU" sz="1800" b="0" dirty="0" smtClean="0">
                          <a:solidFill>
                            <a:schemeClr val="tx1"/>
                          </a:solidFill>
                          <a:latin typeface="Times New Roman" pitchFamily="18" charset="0"/>
                          <a:cs typeface="Times New Roman" pitchFamily="18" charset="0"/>
                        </a:rPr>
                        <a:t>Реализация</a:t>
                      </a:r>
                      <a:r>
                        <a:rPr lang="ru-RU" sz="1800" b="0" baseline="0" dirty="0" smtClean="0">
                          <a:solidFill>
                            <a:schemeClr val="tx1"/>
                          </a:solidFill>
                          <a:latin typeface="Times New Roman" pitchFamily="18" charset="0"/>
                          <a:cs typeface="Times New Roman" pitchFamily="18" charset="0"/>
                        </a:rPr>
                        <a:t> </a:t>
                      </a:r>
                      <a:r>
                        <a:rPr lang="ru-RU" sz="1800" b="0" dirty="0" smtClean="0">
                          <a:solidFill>
                            <a:schemeClr val="tx1"/>
                          </a:solidFill>
                          <a:latin typeface="Times New Roman" pitchFamily="18" charset="0"/>
                          <a:cs typeface="Times New Roman" pitchFamily="18" charset="0"/>
                        </a:rPr>
                        <a:t> программы адаптации</a:t>
                      </a:r>
                      <a:endParaRPr lang="ru-RU"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1.Наставничество требует дополнительных затрат времени и сил.</a:t>
                      </a:r>
                    </a:p>
                    <a:p>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0" i="0" kern="1200" dirty="0" smtClean="0">
                          <a:solidFill>
                            <a:schemeClr val="dk1"/>
                          </a:solidFill>
                          <a:latin typeface="Times New Roman" pitchFamily="18" charset="0"/>
                          <a:ea typeface="+mn-ea"/>
                          <a:cs typeface="Times New Roman" pitchFamily="18" charset="0"/>
                        </a:rPr>
                        <a:t>Тайм-менеджмент</a:t>
                      </a:r>
                      <a:r>
                        <a:rPr lang="ru-RU" sz="1800" b="0" i="0" kern="1200" baseline="0" dirty="0" smtClean="0">
                          <a:solidFill>
                            <a:schemeClr val="dk1"/>
                          </a:solidFill>
                          <a:latin typeface="Times New Roman" pitchFamily="18" charset="0"/>
                          <a:ea typeface="+mn-ea"/>
                          <a:cs typeface="Times New Roman" pitchFamily="18" charset="0"/>
                        </a:rPr>
                        <a:t> (</a:t>
                      </a:r>
                      <a:r>
                        <a:rPr lang="ru-RU" sz="1800" b="0" i="0" kern="1200" dirty="0" smtClean="0">
                          <a:solidFill>
                            <a:schemeClr val="dk1"/>
                          </a:solidFill>
                          <a:latin typeface="Times New Roman" pitchFamily="18" charset="0"/>
                          <a:ea typeface="+mn-ea"/>
                          <a:cs typeface="Times New Roman" pitchFamily="18" charset="0"/>
                        </a:rPr>
                        <a:t>учёт, распределение и оперативное планирование собственных ресурсов времени)</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83140">
                <a:tc>
                  <a:txBody>
                    <a:bodyPr/>
                    <a:lstStyle/>
                    <a:p>
                      <a:r>
                        <a:rPr lang="ru-RU" sz="1800" dirty="0" smtClean="0">
                          <a:latin typeface="Times New Roman" pitchFamily="18" charset="0"/>
                          <a:cs typeface="Times New Roman" pitchFamily="18" charset="0"/>
                        </a:rPr>
                        <a:t>Корректировка профессиональных умений молодого педагога</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i="0" dirty="0" smtClean="0">
                          <a:latin typeface="Times New Roman" pitchFamily="18" charset="0"/>
                          <a:cs typeface="Times New Roman" pitchFamily="18" charset="0"/>
                        </a:rPr>
                        <a:t>1.Формальный подход к наставничеству в масштабах организации </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i="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i="0" dirty="0" smtClean="0">
                          <a:latin typeface="Times New Roman" pitchFamily="18" charset="0"/>
                          <a:cs typeface="Times New Roman" pitchFamily="18" charset="0"/>
                        </a:rPr>
                        <a:t>2.</a:t>
                      </a:r>
                      <a:r>
                        <a:rPr lang="ru-RU" sz="1800" i="0" kern="1200" dirty="0" smtClean="0">
                          <a:solidFill>
                            <a:schemeClr val="dk1"/>
                          </a:solidFill>
                          <a:latin typeface="Times New Roman" pitchFamily="18" charset="0"/>
                          <a:ea typeface="+mn-ea"/>
                          <a:cs typeface="Times New Roman" pitchFamily="18" charset="0"/>
                        </a:rPr>
                        <a:t>Единый подход ко всем подопечным.</a:t>
                      </a:r>
                      <a:endParaRPr lang="ru-RU" sz="1800" i="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800" i="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800" i="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800" i="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800" i="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800" i="0" kern="1200" dirty="0" smtClean="0">
                          <a:solidFill>
                            <a:schemeClr val="dk1"/>
                          </a:solidFill>
                          <a:latin typeface="Times New Roman" pitchFamily="18" charset="0"/>
                          <a:ea typeface="+mn-ea"/>
                          <a:cs typeface="Times New Roman" pitchFamily="18" charset="0"/>
                        </a:rPr>
                        <a:t>3.Страх наставника оказаться некомпетентным.</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solidFill>
                            <a:schemeClr val="tx1"/>
                          </a:solidFill>
                          <a:latin typeface="Times New Roman" pitchFamily="18" charset="0"/>
                          <a:cs typeface="Times New Roman" pitchFamily="18" charset="0"/>
                        </a:rPr>
                        <a:t>1.Создание системы</a:t>
                      </a:r>
                      <a:r>
                        <a:rPr lang="ru-RU" sz="1800" baseline="0" dirty="0" smtClean="0">
                          <a:solidFill>
                            <a:schemeClr val="tx1"/>
                          </a:solidFill>
                          <a:latin typeface="Times New Roman" pitchFamily="18" charset="0"/>
                          <a:cs typeface="Times New Roman" pitchFamily="18" charset="0"/>
                        </a:rPr>
                        <a:t> мотива</a:t>
                      </a:r>
                      <a:r>
                        <a:rPr lang="ru-RU" sz="1800" dirty="0" smtClean="0">
                          <a:solidFill>
                            <a:schemeClr val="tx1"/>
                          </a:solidFill>
                          <a:latin typeface="Times New Roman" pitchFamily="18" charset="0"/>
                          <a:cs typeface="Times New Roman" pitchFamily="18" charset="0"/>
                        </a:rPr>
                        <a:t>ции взаимовыгодного  сотрудничества в паре</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kern="1200" dirty="0" smtClean="0">
                        <a:solidFill>
                          <a:schemeClr val="dk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latin typeface="Times New Roman" pitchFamily="18" charset="0"/>
                          <a:ea typeface="+mn-ea"/>
                          <a:cs typeface="Times New Roman" pitchFamily="18" charset="0"/>
                        </a:rPr>
                        <a:t>2.Если с одним специалистом был эффективный конкретный приём, то это не значит, что он должен быть эффективен с другим подопечным. Необходимо применять инструменты наставничества исходя из личности подопечного.</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800" kern="1200" smtClean="0">
                        <a:solidFill>
                          <a:schemeClr val="tx1"/>
                        </a:solidFill>
                        <a:latin typeface="Times New Roman" pitchFamily="18" charset="0"/>
                        <a:ea typeface="+mn-ea"/>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smtClean="0">
                          <a:solidFill>
                            <a:schemeClr val="tx1"/>
                          </a:solidFill>
                          <a:latin typeface="Times New Roman" pitchFamily="18" charset="0"/>
                          <a:ea typeface="+mn-ea"/>
                          <a:cs typeface="Times New Roman" pitchFamily="18" charset="0"/>
                        </a:rPr>
                        <a:t>3.</a:t>
                      </a:r>
                      <a:r>
                        <a:rPr lang="ru-RU" sz="1800" kern="1200" smtClean="0">
                          <a:solidFill>
                            <a:schemeClr val="dk1"/>
                          </a:solidFill>
                          <a:latin typeface="Times New Roman" pitchFamily="18" charset="0"/>
                          <a:ea typeface="+mn-ea"/>
                          <a:cs typeface="Times New Roman" pitchFamily="18" charset="0"/>
                        </a:rPr>
                        <a:t>Если </a:t>
                      </a:r>
                      <a:r>
                        <a:rPr lang="ru-RU" sz="1800" kern="1200" dirty="0" smtClean="0">
                          <a:solidFill>
                            <a:schemeClr val="dk1"/>
                          </a:solidFill>
                          <a:latin typeface="Times New Roman" pitchFamily="18" charset="0"/>
                          <a:ea typeface="+mn-ea"/>
                          <a:cs typeface="Times New Roman" pitchFamily="18" charset="0"/>
                        </a:rPr>
                        <a:t>вас назначили наставником, значит, уверены в вас, не относитесь к себе слишком критично. Подумайте в какой сфере деятельности вы уверены точно и начните обучение с неё.</a:t>
                      </a:r>
                    </a:p>
                    <a:p>
                      <a:r>
                        <a:rPr lang="ru-RU" sz="1800" dirty="0" smtClean="0">
                          <a:solidFill>
                            <a:schemeClr val="tx1"/>
                          </a:solidFill>
                          <a:latin typeface="Times New Roman" pitchFamily="18" charset="0"/>
                          <a:cs typeface="Times New Roman" pitchFamily="18" charset="0"/>
                        </a:rPr>
                        <a:t> </a:t>
                      </a:r>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a:p>
        </p:txBody>
      </p:sp>
      <p:sp>
        <p:nvSpPr>
          <p:cNvPr id="3" name="Подзаголовок 2"/>
          <p:cNvSpPr>
            <a:spLocks noGrp="1"/>
          </p:cNvSpPr>
          <p:nvPr>
            <p:ph type="subTitle" idx="1"/>
          </p:nvPr>
        </p:nvSpPr>
        <p:spPr/>
        <p:txBody>
          <a:bodyPr/>
          <a:lstStyle/>
          <a:p>
            <a:endParaRPr lang="ru-RU"/>
          </a:p>
        </p:txBody>
      </p:sp>
      <p:pic>
        <p:nvPicPr>
          <p:cNvPr id="4" name="Рисунок 3"/>
          <p:cNvPicPr/>
          <p:nvPr/>
        </p:nvPicPr>
        <p:blipFill rotWithShape="1">
          <a:blip r:embed="rId2"/>
          <a:srcRect l="8466" t="14367" r="31245" b="6956"/>
          <a:stretch/>
        </p:blipFill>
        <p:spPr bwMode="auto">
          <a:xfrm>
            <a:off x="0" y="-204717"/>
            <a:ext cx="12192000" cy="69671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65514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082349" cy="653778"/>
          </a:xfrm>
        </p:spPr>
        <p:txBody>
          <a:bodyPr>
            <a:normAutofit fontScale="90000"/>
          </a:bodyPr>
          <a:lstStyle/>
          <a:p>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791569" y="218364"/>
          <a:ext cx="10509843" cy="3548067"/>
        </p:xfrm>
        <a:graphic>
          <a:graphicData uri="http://schemas.openxmlformats.org/drawingml/2006/table">
            <a:tbl>
              <a:tblPr firstRow="1" bandRow="1">
                <a:tableStyleId>{5C22544A-7EE6-4342-B048-85BDC9FD1C3A}</a:tableStyleId>
              </a:tblPr>
              <a:tblGrid>
                <a:gridCol w="2674962"/>
                <a:gridCol w="4331600"/>
                <a:gridCol w="3503281"/>
              </a:tblGrid>
              <a:tr h="439107">
                <a:tc>
                  <a:txBody>
                    <a:bodyPr/>
                    <a:lstStyle/>
                    <a:p>
                      <a:pPr algn="ctr"/>
                      <a:r>
                        <a:rPr lang="ru-RU" sz="1600" dirty="0" smtClean="0">
                          <a:solidFill>
                            <a:schemeClr val="tx1"/>
                          </a:solidFill>
                          <a:latin typeface="Times New Roman" pitchFamily="18" charset="0"/>
                          <a:cs typeface="Times New Roman" pitchFamily="18" charset="0"/>
                        </a:rPr>
                        <a:t>Алгоритм наставничества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dirty="0" smtClean="0">
                          <a:solidFill>
                            <a:schemeClr val="tx1"/>
                          </a:solidFill>
                          <a:latin typeface="Times New Roman" pitchFamily="18" charset="0"/>
                          <a:cs typeface="Times New Roman" pitchFamily="18" charset="0"/>
                        </a:rPr>
                        <a:t>Трудности</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600" dirty="0" smtClean="0">
                          <a:solidFill>
                            <a:schemeClr val="tx1"/>
                          </a:solidFill>
                          <a:latin typeface="Times New Roman" pitchFamily="18" charset="0"/>
                          <a:cs typeface="Times New Roman" pitchFamily="18" charset="0"/>
                        </a:rPr>
                        <a:t>Пути преодоления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323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itchFamily="18" charset="0"/>
                          <a:cs typeface="Times New Roman" pitchFamily="18" charset="0"/>
                        </a:rPr>
                        <a:t>Выстраивание</a:t>
                      </a:r>
                      <a:r>
                        <a:rPr lang="ru-RU" sz="1800" baseline="0" dirty="0" smtClean="0">
                          <a:latin typeface="Times New Roman" pitchFamily="18" charset="0"/>
                          <a:cs typeface="Times New Roman" pitchFamily="18" charset="0"/>
                        </a:rPr>
                        <a:t> наставляемым </a:t>
                      </a:r>
                      <a:r>
                        <a:rPr lang="ru-RU" sz="1800" dirty="0" smtClean="0">
                          <a:latin typeface="Times New Roman" pitchFamily="18" charset="0"/>
                          <a:cs typeface="Times New Roman" pitchFamily="18" charset="0"/>
                        </a:rPr>
                        <a:t> собственной программы самосовершенствования.</a:t>
                      </a:r>
                    </a:p>
                    <a:p>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dirty="0" smtClean="0">
                          <a:latin typeface="Times New Roman" pitchFamily="18" charset="0"/>
                          <a:cs typeface="Times New Roman" pitchFamily="18" charset="0"/>
                        </a:rPr>
                        <a:t>1.Навязывание молодому наставляемому своего мнения</a:t>
                      </a:r>
                    </a:p>
                    <a:p>
                      <a:endParaRPr lang="ru-RU" sz="1800" dirty="0" smtClean="0">
                        <a:latin typeface="Times New Roman" pitchFamily="18" charset="0"/>
                        <a:cs typeface="Times New Roman" pitchFamily="18" charset="0"/>
                      </a:endParaRPr>
                    </a:p>
                    <a:p>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2.Неправильное позиционирование наставника наставляемым</a:t>
                      </a:r>
                    </a:p>
                    <a:p>
                      <a:endParaRPr lang="ru-RU" sz="180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1"/>
                          </a:solidFill>
                          <a:latin typeface="Times New Roman" pitchFamily="18" charset="0"/>
                          <a:cs typeface="Times New Roman" pitchFamily="18" charset="0"/>
                        </a:rPr>
                        <a:t>3</a:t>
                      </a:r>
                      <a:r>
                        <a:rPr lang="ru-RU" sz="1800" dirty="0" smtClean="0">
                          <a:solidFill>
                            <a:schemeClr val="tx1"/>
                          </a:solidFill>
                          <a:latin typeface="Times New Roman" pitchFamily="18" charset="0"/>
                          <a:cs typeface="Times New Roman" pitchFamily="18" charset="0"/>
                        </a:rPr>
                        <a:t>. </a:t>
                      </a:r>
                      <a:r>
                        <a:rPr lang="ru-RU" sz="1800" i="0" kern="1200" dirty="0" smtClean="0">
                          <a:solidFill>
                            <a:schemeClr val="dk1"/>
                          </a:solidFill>
                          <a:latin typeface="Times New Roman" pitchFamily="18" charset="0"/>
                          <a:ea typeface="+mn-ea"/>
                          <a:cs typeface="Times New Roman" pitchFamily="18" charset="0"/>
                        </a:rPr>
                        <a:t>Не уважение со стороны наставляемого, не согласие с задачами, которые ставит наставник.</a:t>
                      </a:r>
                    </a:p>
                    <a:p>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dirty="0" smtClean="0">
                          <a:solidFill>
                            <a:schemeClr val="tx1"/>
                          </a:solidFill>
                          <a:latin typeface="Times New Roman" pitchFamily="18" charset="0"/>
                          <a:cs typeface="Times New Roman" pitchFamily="18" charset="0"/>
                        </a:rPr>
                        <a:t>1.Использование принципа «не навреди»; «диалог на равных» . Наставник вырабатывает в себе  стиль «партнёрское общение»</a:t>
                      </a:r>
                    </a:p>
                    <a:p>
                      <a:r>
                        <a:rPr lang="ru-RU" sz="1800" i="0" kern="1200" dirty="0" smtClean="0">
                          <a:solidFill>
                            <a:schemeClr val="dk1"/>
                          </a:solidFill>
                          <a:latin typeface="Times New Roman" pitchFamily="18" charset="0"/>
                          <a:ea typeface="+mn-ea"/>
                          <a:cs typeface="Times New Roman" pitchFamily="18" charset="0"/>
                        </a:rPr>
                        <a:t>Объяснить подопечному, зачем вы просите выполнить конкретные задачи и к какому положительному результату они могут привести,</a:t>
                      </a:r>
                      <a:r>
                        <a:rPr lang="ru-RU" sz="1800" i="0" kern="1200" baseline="0" dirty="0" smtClean="0">
                          <a:solidFill>
                            <a:schemeClr val="dk1"/>
                          </a:solidFill>
                          <a:latin typeface="Times New Roman" pitchFamily="18" charset="0"/>
                          <a:ea typeface="+mn-ea"/>
                          <a:cs typeface="Times New Roman" pitchFamily="18" charset="0"/>
                        </a:rPr>
                        <a:t> </a:t>
                      </a:r>
                      <a:r>
                        <a:rPr lang="ru-RU" sz="1800" i="0" kern="1200" dirty="0" smtClean="0">
                          <a:solidFill>
                            <a:schemeClr val="dk1"/>
                          </a:solidFill>
                          <a:latin typeface="Times New Roman" pitchFamily="18" charset="0"/>
                          <a:ea typeface="+mn-ea"/>
                          <a:cs typeface="Times New Roman" pitchFamily="18" charset="0"/>
                        </a:rPr>
                        <a:t> чему он сможет научиться.</a:t>
                      </a:r>
                    </a:p>
                    <a:p>
                      <a:endParaRPr lang="ru-RU"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lstStyle/>
          <a:p>
            <a:pPr algn="ctr">
              <a:buNone/>
            </a:pPr>
            <a:endParaRPr lang="ru-RU" dirty="0" smtClean="0"/>
          </a:p>
          <a:p>
            <a:pPr algn="ctr">
              <a:buNone/>
            </a:pPr>
            <a:endParaRPr lang="ru-RU" dirty="0" smtClean="0"/>
          </a:p>
          <a:p>
            <a:pPr algn="ctr">
              <a:buNone/>
            </a:pPr>
            <a:r>
              <a:rPr lang="ru-RU" sz="4800" dirty="0" smtClean="0">
                <a:solidFill>
                  <a:srgbClr val="FF0000"/>
                </a:solidFill>
              </a:rPr>
              <a:t>Спасибо за внимание.</a:t>
            </a:r>
            <a:endParaRPr lang="ru-RU" sz="48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2246" y="365125"/>
            <a:ext cx="9721553" cy="1325563"/>
          </a:xfrm>
        </p:spPr>
        <p:txBody>
          <a:bodyPr/>
          <a:lstStyle/>
          <a:p>
            <a:pPr algn="ctr"/>
            <a:r>
              <a:rPr lang="ru-RU" dirty="0" smtClean="0">
                <a:latin typeface="Times New Roman" pitchFamily="18" charset="0"/>
                <a:cs typeface="Times New Roman" pitchFamily="18" charset="0"/>
              </a:rPr>
              <a:t>Основной этап</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наставник разрабатывает и реализует программу адаптации, </a:t>
            </a:r>
          </a:p>
          <a:p>
            <a:r>
              <a:rPr lang="ru-RU" dirty="0" smtClean="0">
                <a:latin typeface="Times New Roman" pitchFamily="18" charset="0"/>
                <a:cs typeface="Times New Roman" pitchFamily="18" charset="0"/>
              </a:rPr>
              <a:t>осуществляет корректировку профессиональных умений молодого педагога, </a:t>
            </a:r>
          </a:p>
          <a:p>
            <a:r>
              <a:rPr lang="ru-RU" dirty="0" smtClean="0">
                <a:latin typeface="Times New Roman" pitchFamily="18" charset="0"/>
                <a:cs typeface="Times New Roman" pitchFamily="18" charset="0"/>
              </a:rPr>
              <a:t> помогает  ему выстроить собственную программу  совершенствования.</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141631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9076509" cy="457835"/>
          </a:xfrm>
        </p:spPr>
        <p:txBody>
          <a:bodyPr>
            <a:normAutofit fontScale="90000"/>
          </a:bodyPr>
          <a:lstStyle/>
          <a:p>
            <a:r>
              <a:rPr lang="ru-RU" dirty="0" smtClean="0"/>
              <a:t>.</a:t>
            </a:r>
            <a:endParaRPr lang="ru-RU" dirty="0"/>
          </a:p>
        </p:txBody>
      </p:sp>
      <p:graphicFrame>
        <p:nvGraphicFramePr>
          <p:cNvPr id="4" name="Содержимое 3"/>
          <p:cNvGraphicFramePr>
            <a:graphicFrameLocks noGrp="1"/>
          </p:cNvGraphicFramePr>
          <p:nvPr>
            <p:ph idx="1"/>
          </p:nvPr>
        </p:nvGraphicFramePr>
        <p:xfrm>
          <a:off x="877389" y="806722"/>
          <a:ext cx="10591800" cy="5565178"/>
        </p:xfrm>
        <a:graphic>
          <a:graphicData uri="http://schemas.openxmlformats.org/drawingml/2006/table">
            <a:tbl>
              <a:tblPr firstRow="1" bandRow="1">
                <a:tableStyleId>{5C22544A-7EE6-4342-B048-85BDC9FD1C3A}</a:tableStyleId>
              </a:tblPr>
              <a:tblGrid>
                <a:gridCol w="3328851"/>
                <a:gridCol w="7262949"/>
              </a:tblGrid>
              <a:tr h="298637">
                <a:tc>
                  <a:txBody>
                    <a:bodyPr/>
                    <a:lstStyle/>
                    <a:p>
                      <a:r>
                        <a:rPr lang="ru-RU" sz="1800" b="1" dirty="0" smtClean="0">
                          <a:solidFill>
                            <a:schemeClr val="tx1"/>
                          </a:solidFill>
                          <a:latin typeface="Times New Roman" pitchFamily="18" charset="0"/>
                          <a:cs typeface="Times New Roman" pitchFamily="18" charset="0"/>
                        </a:rPr>
                        <a:t>Задачи основного этапа</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1" dirty="0" smtClean="0">
                          <a:solidFill>
                            <a:schemeClr val="tx1"/>
                          </a:solidFill>
                          <a:latin typeface="Times New Roman" pitchFamily="18" charset="0"/>
                          <a:cs typeface="Times New Roman" pitchFamily="18" charset="0"/>
                        </a:rPr>
                        <a:t>Содержание  деятельности(формы работы)</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0458">
                <a:tc>
                  <a:txBody>
                    <a:bodyPr/>
                    <a:lstStyle/>
                    <a:p>
                      <a:endParaRPr lang="ru-RU" sz="1800" b="0" kern="1200" dirty="0" smtClean="0">
                        <a:solidFill>
                          <a:schemeClr val="tx1"/>
                        </a:solidFill>
                        <a:latin typeface="Times New Roman" pitchFamily="18" charset="0"/>
                        <a:ea typeface="+mn-ea"/>
                        <a:cs typeface="Times New Roman" pitchFamily="18" charset="0"/>
                      </a:endParaRPr>
                    </a:p>
                    <a:p>
                      <a:endParaRPr lang="ru-RU" sz="1800" b="0" kern="1200" dirty="0" smtClean="0">
                        <a:solidFill>
                          <a:schemeClr val="tx1"/>
                        </a:solidFill>
                        <a:latin typeface="Times New Roman" pitchFamily="18" charset="0"/>
                        <a:ea typeface="+mn-ea"/>
                        <a:cs typeface="Times New Roman" pitchFamily="18" charset="0"/>
                      </a:endParaRPr>
                    </a:p>
                    <a:p>
                      <a:r>
                        <a:rPr lang="ru-RU" sz="1800" b="0" kern="1200" dirty="0" smtClean="0">
                          <a:solidFill>
                            <a:schemeClr val="tx1"/>
                          </a:solidFill>
                          <a:latin typeface="Times New Roman" pitchFamily="18" charset="0"/>
                          <a:ea typeface="+mn-ea"/>
                          <a:cs typeface="Times New Roman" pitchFamily="18" charset="0"/>
                        </a:rPr>
                        <a:t>Создать условия для профессиональной адаптации молодых педагогов в коллективе</a:t>
                      </a:r>
                      <a:endParaRPr lang="ru-RU"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0" kern="1200" dirty="0" smtClean="0">
                          <a:solidFill>
                            <a:schemeClr val="dk1"/>
                          </a:solidFill>
                          <a:latin typeface="Times New Roman" pitchFamily="18" charset="0"/>
                          <a:ea typeface="+mn-ea"/>
                          <a:cs typeface="Times New Roman" pitchFamily="18" charset="0"/>
                        </a:rPr>
                        <a:t>Включение молодых педагогов в деятельность образовательной организации;</a:t>
                      </a:r>
                    </a:p>
                    <a:p>
                      <a:r>
                        <a:rPr lang="ru-RU" sz="1800" b="0" kern="1200" dirty="0" smtClean="0">
                          <a:solidFill>
                            <a:schemeClr val="dk1"/>
                          </a:solidFill>
                          <a:latin typeface="Times New Roman" pitchFamily="18" charset="0"/>
                          <a:ea typeface="+mn-ea"/>
                          <a:cs typeface="Times New Roman" pitchFamily="18" charset="0"/>
                        </a:rPr>
                        <a:t>Помощь педагогу в заполнении  педагогической документации (Проектирование  общеобразовательной программы , заполнение журнала, мониторингов);</a:t>
                      </a:r>
                    </a:p>
                    <a:p>
                      <a:r>
                        <a:rPr lang="ru-RU" sz="1800" b="0" kern="1200" dirty="0" smtClean="0">
                          <a:solidFill>
                            <a:schemeClr val="tx1"/>
                          </a:solidFill>
                          <a:latin typeface="Times New Roman" pitchFamily="18" charset="0"/>
                          <a:ea typeface="+mn-ea"/>
                          <a:cs typeface="Times New Roman" pitchFamily="18" charset="0"/>
                        </a:rPr>
                        <a:t>Организация взаимодействия молодого педагога и наставника в соответствии с Положением о наставничестве. </a:t>
                      </a:r>
                      <a:endParaRPr lang="ru-RU"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64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latin typeface="Times New Roman" pitchFamily="18" charset="0"/>
                          <a:ea typeface="+mn-ea"/>
                          <a:cs typeface="Times New Roman" pitchFamily="18" charset="0"/>
                        </a:rPr>
                        <a:t>Выявить профессиональные дефициты и затруднения в педагогической практике и принять меры по устранению и минимизации</a:t>
                      </a:r>
                      <a:endParaRPr lang="ru-RU"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kern="1200" dirty="0" smtClean="0">
                          <a:solidFill>
                            <a:schemeClr val="dk1"/>
                          </a:solidFill>
                          <a:latin typeface="Times New Roman" pitchFamily="18" charset="0"/>
                          <a:ea typeface="+mn-ea"/>
                          <a:cs typeface="Times New Roman" pitchFamily="18" charset="0"/>
                        </a:rPr>
                        <a:t>Диагностика профессиональных затруднений молодых педагогов; </a:t>
                      </a:r>
                    </a:p>
                    <a:p>
                      <a:r>
                        <a:rPr lang="ru-RU" sz="1800" kern="1200" dirty="0" smtClean="0">
                          <a:solidFill>
                            <a:schemeClr val="dk1"/>
                          </a:solidFill>
                          <a:latin typeface="Times New Roman" pitchFamily="18" charset="0"/>
                          <a:ea typeface="+mn-ea"/>
                          <a:cs typeface="Times New Roman" pitchFamily="18" charset="0"/>
                        </a:rPr>
                        <a:t>Организация методической работы с молодыми педагогами; </a:t>
                      </a:r>
                    </a:p>
                    <a:p>
                      <a:r>
                        <a:rPr lang="ru-RU" sz="1800" kern="1200" dirty="0" smtClean="0">
                          <a:solidFill>
                            <a:schemeClr val="dk1"/>
                          </a:solidFill>
                          <a:latin typeface="Times New Roman" pitchFamily="18" charset="0"/>
                          <a:ea typeface="+mn-ea"/>
                          <a:cs typeface="Times New Roman" pitchFamily="18" charset="0"/>
                        </a:rPr>
                        <a:t>Организация взаимодействия молодого педагога и наставника в соответствии с Положением о наставничестве в образовательной организации; </a:t>
                      </a:r>
                    </a:p>
                    <a:p>
                      <a:r>
                        <a:rPr lang="ru-RU" sz="1800" i="0" kern="1200" dirty="0" smtClean="0">
                          <a:solidFill>
                            <a:schemeClr val="dk1"/>
                          </a:solidFill>
                          <a:latin typeface="Times New Roman" pitchFamily="18" charset="0"/>
                          <a:ea typeface="+mn-ea"/>
                          <a:cs typeface="Times New Roman" pitchFamily="18" charset="0"/>
                        </a:rPr>
                        <a:t>Участие молодого педагога в деятельности  МО ( Школе молодого педагога); </a:t>
                      </a:r>
                    </a:p>
                    <a:p>
                      <a:r>
                        <a:rPr lang="ru-RU" sz="1800" kern="1200" dirty="0" smtClean="0">
                          <a:solidFill>
                            <a:schemeClr val="dk1"/>
                          </a:solidFill>
                          <a:latin typeface="Times New Roman" pitchFamily="18" charset="0"/>
                          <a:ea typeface="+mn-ea"/>
                          <a:cs typeface="Times New Roman" pitchFamily="18" charset="0"/>
                        </a:rPr>
                        <a:t>Организация посещения занятий коллег; </a:t>
                      </a:r>
                    </a:p>
                    <a:p>
                      <a:r>
                        <a:rPr lang="ru-RU" sz="1800" kern="1200" dirty="0" smtClean="0">
                          <a:solidFill>
                            <a:schemeClr val="dk1"/>
                          </a:solidFill>
                          <a:latin typeface="Times New Roman" pitchFamily="18" charset="0"/>
                          <a:ea typeface="+mn-ea"/>
                          <a:cs typeface="Times New Roman" pitchFamily="18" charset="0"/>
                        </a:rPr>
                        <a:t>Организация целенаправленной и контролируемой работы молодого педагога по самообразованию; </a:t>
                      </a:r>
                    </a:p>
                    <a:p>
                      <a:r>
                        <a:rPr lang="ru-RU" sz="1800" kern="1200" dirty="0" smtClean="0">
                          <a:solidFill>
                            <a:schemeClr val="dk1"/>
                          </a:solidFill>
                          <a:latin typeface="Times New Roman" pitchFamily="18" charset="0"/>
                          <a:ea typeface="+mn-ea"/>
                          <a:cs typeface="Times New Roman" pitchFamily="18" charset="0"/>
                        </a:rPr>
                        <a:t>Освоение молодым педагогом </a:t>
                      </a:r>
                      <a:r>
                        <a:rPr lang="ru-RU" sz="1800" i="1" kern="1200" dirty="0" smtClean="0">
                          <a:solidFill>
                            <a:schemeClr val="dk1"/>
                          </a:solidFill>
                          <a:latin typeface="Times New Roman" pitchFamily="18" charset="0"/>
                          <a:ea typeface="+mn-ea"/>
                          <a:cs typeface="Times New Roman" pitchFamily="18" charset="0"/>
                        </a:rPr>
                        <a:t> </a:t>
                      </a:r>
                      <a:r>
                        <a:rPr lang="ru-RU" sz="1800" i="0" kern="1200" dirty="0" smtClean="0">
                          <a:solidFill>
                            <a:schemeClr val="dk1"/>
                          </a:solidFill>
                          <a:latin typeface="Times New Roman" pitchFamily="18" charset="0"/>
                          <a:ea typeface="+mn-ea"/>
                          <a:cs typeface="Times New Roman" pitchFamily="18" charset="0"/>
                        </a:rPr>
                        <a:t>курсов  повышения квалификации.</a:t>
                      </a:r>
                      <a:endParaRPr lang="ru-RU" sz="1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9076509" cy="457835"/>
          </a:xfrm>
        </p:spPr>
        <p:txBody>
          <a:bodyPr>
            <a:normAutofit fontScale="90000"/>
          </a:bodyPr>
          <a:lstStyle/>
          <a:p>
            <a:r>
              <a:rPr lang="ru-RU" dirty="0" smtClean="0"/>
              <a:t>.</a:t>
            </a:r>
            <a:endParaRPr lang="ru-RU" dirty="0"/>
          </a:p>
        </p:txBody>
      </p:sp>
      <p:graphicFrame>
        <p:nvGraphicFramePr>
          <p:cNvPr id="4" name="Содержимое 3"/>
          <p:cNvGraphicFramePr>
            <a:graphicFrameLocks noGrp="1"/>
          </p:cNvGraphicFramePr>
          <p:nvPr>
            <p:ph idx="1"/>
          </p:nvPr>
        </p:nvGraphicFramePr>
        <p:xfrm>
          <a:off x="877389" y="806722"/>
          <a:ext cx="10591800" cy="4742218"/>
        </p:xfrm>
        <a:graphic>
          <a:graphicData uri="http://schemas.openxmlformats.org/drawingml/2006/table">
            <a:tbl>
              <a:tblPr firstRow="1" bandRow="1">
                <a:tableStyleId>{5C22544A-7EE6-4342-B048-85BDC9FD1C3A}</a:tableStyleId>
              </a:tblPr>
              <a:tblGrid>
                <a:gridCol w="3328851"/>
                <a:gridCol w="7262949"/>
              </a:tblGrid>
              <a:tr h="298637">
                <a:tc>
                  <a:txBody>
                    <a:bodyPr/>
                    <a:lstStyle/>
                    <a:p>
                      <a:r>
                        <a:rPr lang="ru-RU" sz="1800" b="1" dirty="0" smtClean="0">
                          <a:solidFill>
                            <a:schemeClr val="tx1"/>
                          </a:solidFill>
                          <a:latin typeface="Times New Roman" pitchFamily="18" charset="0"/>
                          <a:cs typeface="Times New Roman" pitchFamily="18" charset="0"/>
                        </a:rPr>
                        <a:t>Задачи основного этапа</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1" dirty="0" smtClean="0">
                          <a:solidFill>
                            <a:schemeClr val="tx1"/>
                          </a:solidFill>
                          <a:latin typeface="Times New Roman" pitchFamily="18" charset="0"/>
                          <a:cs typeface="Times New Roman" pitchFamily="18" charset="0"/>
                        </a:rPr>
                        <a:t>Содержание  деятельности(формы работы)</a:t>
                      </a:r>
                      <a:endParaRPr lang="ru-RU"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90458">
                <a:tc>
                  <a:txBody>
                    <a:bodyPr/>
                    <a:lstStyle/>
                    <a:p>
                      <a:r>
                        <a:rPr lang="ru-RU" sz="1800" kern="1200" dirty="0" smtClean="0">
                          <a:solidFill>
                            <a:schemeClr val="dk1"/>
                          </a:solidFill>
                          <a:latin typeface="Times New Roman" pitchFamily="18" charset="0"/>
                          <a:ea typeface="+mn-ea"/>
                          <a:cs typeface="Times New Roman" pitchFamily="18" charset="0"/>
                        </a:rPr>
                        <a:t>Обеспечить постепенное вовлечение молодых педагогов во все сферы  образовательной деятельности; обеспечить активное участие молодого педагога в методической работе.</a:t>
                      </a:r>
                      <a:endParaRPr lang="ru-RU" sz="1800"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kern="1200" dirty="0" smtClean="0">
                          <a:solidFill>
                            <a:schemeClr val="dk1"/>
                          </a:solidFill>
                          <a:latin typeface="Times New Roman" pitchFamily="18" charset="0"/>
                          <a:ea typeface="+mn-ea"/>
                          <a:cs typeface="Times New Roman" pitchFamily="18" charset="0"/>
                        </a:rPr>
                        <a:t>Вовлечение молодых педагогов во внеурочную деятельность </a:t>
                      </a:r>
                      <a:r>
                        <a:rPr lang="ru-RU" sz="1800" i="0" kern="1200" dirty="0" smtClean="0">
                          <a:solidFill>
                            <a:schemeClr val="dk1"/>
                          </a:solidFill>
                          <a:latin typeface="Times New Roman" pitchFamily="18" charset="0"/>
                          <a:ea typeface="+mn-ea"/>
                          <a:cs typeface="Times New Roman" pitchFamily="18" charset="0"/>
                        </a:rPr>
                        <a:t>образовательной организации;</a:t>
                      </a:r>
                    </a:p>
                    <a:p>
                      <a:r>
                        <a:rPr lang="ru-RU" sz="1800" kern="1200" dirty="0" smtClean="0">
                          <a:solidFill>
                            <a:schemeClr val="dk1"/>
                          </a:solidFill>
                          <a:latin typeface="Times New Roman" pitchFamily="18" charset="0"/>
                          <a:ea typeface="+mn-ea"/>
                          <a:cs typeface="Times New Roman" pitchFamily="18" charset="0"/>
                        </a:rPr>
                        <a:t> Создание условий для презентации продуктов профессиональной деятельности в учреждении и в муниципалитете.</a:t>
                      </a:r>
                      <a:endParaRPr lang="ru-RU" sz="1800" b="0" dirty="0">
                        <a:solidFill>
                          <a:srgbClr val="FF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464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chemeClr val="dk1"/>
                          </a:solidFill>
                          <a:latin typeface="Times New Roman" pitchFamily="18" charset="0"/>
                          <a:ea typeface="+mn-ea"/>
                          <a:cs typeface="Times New Roman" pitchFamily="18" charset="0"/>
                        </a:rPr>
                        <a:t>Развивать профессиональное мастерство и готовность к непрерывному образованию через самообразование,</a:t>
                      </a:r>
                      <a:r>
                        <a:rPr lang="ru-RU" sz="1800" kern="1200" baseline="0" dirty="0" smtClean="0">
                          <a:solidFill>
                            <a:schemeClr val="dk1"/>
                          </a:solidFill>
                          <a:latin typeface="Times New Roman" pitchFamily="18" charset="0"/>
                          <a:ea typeface="+mn-ea"/>
                          <a:cs typeface="Times New Roman" pitchFamily="18" charset="0"/>
                        </a:rPr>
                        <a:t> и </a:t>
                      </a:r>
                      <a:r>
                        <a:rPr lang="ru-RU" sz="1800" kern="1200" dirty="0" smtClean="0">
                          <a:solidFill>
                            <a:schemeClr val="dk1"/>
                          </a:solidFill>
                          <a:latin typeface="Times New Roman" pitchFamily="18" charset="0"/>
                          <a:ea typeface="+mn-ea"/>
                          <a:cs typeface="Times New Roman" pitchFamily="18" charset="0"/>
                        </a:rPr>
                        <a:t>исследовательскую деятельность.</a:t>
                      </a:r>
                      <a:endParaRPr lang="ru-RU"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kern="1200" dirty="0" smtClean="0">
                          <a:solidFill>
                            <a:schemeClr val="dk1"/>
                          </a:solidFill>
                          <a:latin typeface="Times New Roman" pitchFamily="18" charset="0"/>
                          <a:ea typeface="+mn-ea"/>
                          <a:cs typeface="Times New Roman" pitchFamily="18" charset="0"/>
                        </a:rPr>
                        <a:t>Организация посещения методических событий, уроков</a:t>
                      </a:r>
                      <a:r>
                        <a:rPr lang="ru-RU" sz="1800" kern="1200" baseline="0" dirty="0" smtClean="0">
                          <a:solidFill>
                            <a:schemeClr val="dk1"/>
                          </a:solidFill>
                          <a:latin typeface="Times New Roman" pitchFamily="18" charset="0"/>
                          <a:ea typeface="+mn-ea"/>
                          <a:cs typeface="Times New Roman" pitchFamily="18" charset="0"/>
                        </a:rPr>
                        <a:t> /</a:t>
                      </a:r>
                      <a:r>
                        <a:rPr lang="ru-RU" sz="1800" kern="1200" dirty="0" smtClean="0">
                          <a:solidFill>
                            <a:schemeClr val="dk1"/>
                          </a:solidFill>
                          <a:latin typeface="Times New Roman" pitchFamily="18" charset="0"/>
                          <a:ea typeface="+mn-ea"/>
                          <a:cs typeface="Times New Roman" pitchFamily="18" charset="0"/>
                        </a:rPr>
                        <a:t>занятий внеурочных занятий и т.п.; </a:t>
                      </a:r>
                    </a:p>
                    <a:p>
                      <a:r>
                        <a:rPr lang="ru-RU" sz="1800" kern="1200" dirty="0" smtClean="0">
                          <a:solidFill>
                            <a:schemeClr val="dk1"/>
                          </a:solidFill>
                          <a:latin typeface="Times New Roman" pitchFamily="18" charset="0"/>
                          <a:ea typeface="+mn-ea"/>
                          <a:cs typeface="Times New Roman" pitchFamily="18" charset="0"/>
                        </a:rPr>
                        <a:t>Организация целенаправленной и контролируемой работы молодого педагога по самообразованию; </a:t>
                      </a:r>
                    </a:p>
                    <a:p>
                      <a:r>
                        <a:rPr lang="ru-RU" sz="1800" kern="1200" dirty="0" smtClean="0">
                          <a:solidFill>
                            <a:schemeClr val="dk1"/>
                          </a:solidFill>
                          <a:latin typeface="Times New Roman" pitchFamily="18" charset="0"/>
                          <a:ea typeface="+mn-ea"/>
                          <a:cs typeface="Times New Roman" pitchFamily="18" charset="0"/>
                        </a:rPr>
                        <a:t>Посещение молодым педагогом курсов повышения квалификации; Ведение молодым педагогом портфолио; </a:t>
                      </a:r>
                    </a:p>
                    <a:p>
                      <a:r>
                        <a:rPr lang="ru-RU" sz="1800" kern="1200" dirty="0" smtClean="0">
                          <a:solidFill>
                            <a:schemeClr val="dk1"/>
                          </a:solidFill>
                          <a:latin typeface="Times New Roman" pitchFamily="18" charset="0"/>
                          <a:ea typeface="+mn-ea"/>
                          <a:cs typeface="Times New Roman" pitchFamily="18" charset="0"/>
                        </a:rPr>
                        <a:t>Включение молодого педагога в инновационную деятельность ОО; Вовлечение молодых педагогов в конкурсное движение.</a:t>
                      </a:r>
                      <a:endParaRPr lang="ru-RU"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dirty="0" smtClean="0">
                <a:latin typeface="Times New Roman" pitchFamily="18" charset="0"/>
                <a:cs typeface="Times New Roman" pitchFamily="18" charset="0"/>
              </a:rPr>
              <a:t>Три инструмента наставника, применяемые в процессе обучения наставляемого</a:t>
            </a:r>
            <a:endParaRPr lang="ru-RU" sz="24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Коммуникативные техники</a:t>
            </a:r>
            <a:r>
              <a:rPr lang="en-US" sz="2400" dirty="0" smtClean="0">
                <a:latin typeface="Times New Roman" pitchFamily="18" charset="0"/>
                <a:cs typeface="Times New Roman" pitchFamily="18" charset="0"/>
              </a:rPr>
              <a:t> </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Постановка целей</a:t>
            </a:r>
          </a:p>
          <a:p>
            <a:r>
              <a:rPr lang="ru-RU" sz="2400" dirty="0" smtClean="0">
                <a:latin typeface="Times New Roman" pitchFamily="18" charset="0"/>
                <a:cs typeface="Times New Roman" pitchFamily="18" charset="0"/>
              </a:rPr>
              <a:t>Обратная связь</a:t>
            </a:r>
          </a:p>
          <a:p>
            <a:endParaRPr lang="ru-RU" sz="2400" dirty="0">
              <a:latin typeface="Times New Roman" pitchFamily="18" charset="0"/>
              <a:cs typeface="Times New Roman" pitchFamily="18" charset="0"/>
            </a:endParaRPr>
          </a:p>
        </p:txBody>
      </p:sp>
      <p:sp>
        <p:nvSpPr>
          <p:cNvPr id="1028" name="AutoShape 4" descr="C:\Users\lyudm\Desktop\i.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C:\Users\lyudm\Desktop\i.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2" name="AutoShape 8" descr="C:\Users\lyudm\Desktop\i.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4" name="AutoShape 10" descr="C:\Users\lyudm\Desktop\i.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9886406" cy="627652"/>
          </a:xfrm>
        </p:spPr>
        <p:txBody>
          <a:bodyPr>
            <a:normAutofit fontScale="90000"/>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Инструменты индивидуального наставничества и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ситуации по их применению</a:t>
            </a:r>
            <a:br>
              <a:rPr lang="ru-RU" sz="2800" dirty="0" smtClean="0">
                <a:latin typeface="Times New Roman" pitchFamily="18" charset="0"/>
                <a:cs typeface="Times New Roman" pitchFamily="18" charset="0"/>
              </a:rPr>
            </a:br>
            <a:endParaRPr lang="ru-RU" sz="2800" dirty="0"/>
          </a:p>
        </p:txBody>
      </p:sp>
      <p:graphicFrame>
        <p:nvGraphicFramePr>
          <p:cNvPr id="4" name="Содержимое 3"/>
          <p:cNvGraphicFramePr>
            <a:graphicFrameLocks noGrp="1"/>
          </p:cNvGraphicFramePr>
          <p:nvPr>
            <p:ph idx="1"/>
          </p:nvPr>
        </p:nvGraphicFramePr>
        <p:xfrm>
          <a:off x="1005841" y="1267096"/>
          <a:ext cx="10347960" cy="4384877"/>
        </p:xfrm>
        <a:graphic>
          <a:graphicData uri="http://schemas.openxmlformats.org/drawingml/2006/table">
            <a:tbl>
              <a:tblPr firstRow="1" bandRow="1">
                <a:tableStyleId>{5C22544A-7EE6-4342-B048-85BDC9FD1C3A}</a:tableStyleId>
              </a:tblPr>
              <a:tblGrid>
                <a:gridCol w="2069592"/>
                <a:gridCol w="2069592"/>
                <a:gridCol w="2614313"/>
                <a:gridCol w="1802674"/>
                <a:gridCol w="1791789"/>
              </a:tblGrid>
              <a:tr h="692331">
                <a:tc>
                  <a:txBody>
                    <a:bodyPr/>
                    <a:lstStyle/>
                    <a:p>
                      <a:r>
                        <a:rPr lang="ru-RU" sz="1800" b="0" kern="1200" dirty="0" smtClean="0">
                          <a:solidFill>
                            <a:schemeClr val="tx1"/>
                          </a:solidFill>
                          <a:latin typeface="Times New Roman" pitchFamily="18" charset="0"/>
                          <a:ea typeface="+mn-ea"/>
                          <a:cs typeface="Times New Roman" pitchFamily="18" charset="0"/>
                        </a:rPr>
                        <a:t>Название инструмента</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0" kern="1200" dirty="0" smtClean="0">
                          <a:solidFill>
                            <a:schemeClr val="tx1"/>
                          </a:solidFill>
                          <a:latin typeface="Times New Roman" pitchFamily="18" charset="0"/>
                          <a:ea typeface="+mn-ea"/>
                          <a:cs typeface="Times New Roman" pitchFamily="18" charset="0"/>
                        </a:rPr>
                        <a:t>Описание</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Ситуации применения </a:t>
                      </a:r>
                      <a:endParaRPr lang="ru-RU" b="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Достоинства </a:t>
                      </a:r>
                      <a:endParaRPr lang="ru-RU" b="0" dirty="0" smtClean="0">
                        <a:solidFill>
                          <a:schemeClr val="tx1"/>
                        </a:solidFill>
                        <a:latin typeface="Times New Roman" pitchFamily="18" charset="0"/>
                        <a:cs typeface="Times New Roman" pitchFamily="18" charset="0"/>
                      </a:endParaRPr>
                    </a:p>
                    <a:p>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b="0" dirty="0" smtClean="0">
                          <a:solidFill>
                            <a:schemeClr val="tx1"/>
                          </a:solidFill>
                          <a:latin typeface="Times New Roman" pitchFamily="18" charset="0"/>
                          <a:cs typeface="Times New Roman" pitchFamily="18" charset="0"/>
                        </a:rPr>
                        <a:t>Недостатки</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2546">
                <a:tc>
                  <a:txBody>
                    <a:bodyPr/>
                    <a:lstStyle/>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r>
                        <a:rPr lang="ru-RU" sz="2400" dirty="0" smtClean="0">
                          <a:solidFill>
                            <a:schemeClr val="tx1"/>
                          </a:solidFill>
                          <a:latin typeface="Times New Roman" pitchFamily="18" charset="0"/>
                          <a:cs typeface="Times New Roman" pitchFamily="18" charset="0"/>
                        </a:rPr>
                        <a:t>Партнёрское общение</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Наблюдение друг за другом в ходе различных рабочих ситуаций, предоставление друг другу информации, объективной обратной</a:t>
                      </a:r>
                      <a:r>
                        <a:rPr lang="ru-RU" sz="1600" baseline="0" dirty="0" smtClean="0">
                          <a:solidFill>
                            <a:schemeClr val="tx1"/>
                          </a:solidFill>
                          <a:latin typeface="Times New Roman" pitchFamily="18" charset="0"/>
                          <a:cs typeface="Times New Roman" pitchFamily="18" charset="0"/>
                        </a:rPr>
                        <a:t> связи, «неформальное наставничество». Наблюдение за действиями подопечного.</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Применяется:</a:t>
                      </a:r>
                    </a:p>
                    <a:p>
                      <a:r>
                        <a:rPr lang="ru-RU" sz="1600" dirty="0" smtClean="0">
                          <a:solidFill>
                            <a:schemeClr val="tx1"/>
                          </a:solidFill>
                          <a:latin typeface="Times New Roman" pitchFamily="18" charset="0"/>
                          <a:cs typeface="Times New Roman" pitchFamily="18" charset="0"/>
                        </a:rPr>
                        <a:t>1. Для обучения молодого специалиста в процессе адаптации .</a:t>
                      </a:r>
                    </a:p>
                    <a:p>
                      <a:r>
                        <a:rPr lang="ru-RU" sz="1600" dirty="0" smtClean="0">
                          <a:solidFill>
                            <a:schemeClr val="tx1"/>
                          </a:solidFill>
                          <a:latin typeface="Times New Roman" pitchFamily="18" charset="0"/>
                          <a:cs typeface="Times New Roman" pitchFamily="18" charset="0"/>
                        </a:rPr>
                        <a:t>2.Для передачи информации</a:t>
                      </a:r>
                      <a:r>
                        <a:rPr lang="ru-RU" sz="1600" baseline="0" dirty="0" smtClean="0">
                          <a:solidFill>
                            <a:schemeClr val="tx1"/>
                          </a:solidFill>
                          <a:latin typeface="Times New Roman" pitchFamily="18" charset="0"/>
                          <a:cs typeface="Times New Roman" pitchFamily="18" charset="0"/>
                        </a:rPr>
                        <a:t> при перемещении на другую педагогическую должность.</a:t>
                      </a:r>
                    </a:p>
                    <a:p>
                      <a:r>
                        <a:rPr lang="ru-RU" sz="1600" baseline="0" dirty="0" smtClean="0">
                          <a:solidFill>
                            <a:schemeClr val="tx1"/>
                          </a:solidFill>
                          <a:latin typeface="Times New Roman" pitchFamily="18" charset="0"/>
                          <a:cs typeface="Times New Roman" pitchFamily="18" charset="0"/>
                        </a:rPr>
                        <a:t>3. Для развития «поведенческих » навыков сотрудников, например работать в команде и т. п.</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Доступность для всех педагогических работников.</a:t>
                      </a:r>
                    </a:p>
                    <a:p>
                      <a:r>
                        <a:rPr lang="ru-RU" sz="1600" dirty="0" smtClean="0">
                          <a:solidFill>
                            <a:schemeClr val="tx1"/>
                          </a:solidFill>
                          <a:latin typeface="Times New Roman" pitchFamily="18" charset="0"/>
                          <a:cs typeface="Times New Roman" pitchFamily="18" charset="0"/>
                        </a:rPr>
                        <a:t>Равноправие участников.</a:t>
                      </a:r>
                    </a:p>
                    <a:p>
                      <a:r>
                        <a:rPr lang="ru-RU" sz="1600" dirty="0" smtClean="0">
                          <a:solidFill>
                            <a:schemeClr val="tx1"/>
                          </a:solidFill>
                          <a:latin typeface="Times New Roman" pitchFamily="18" charset="0"/>
                          <a:cs typeface="Times New Roman" pitchFamily="18" charset="0"/>
                        </a:rPr>
                        <a:t>Свобода в организации коммуникаций, выборе тем. </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Метод может не работать при недостаточной открытости</a:t>
                      </a:r>
                      <a:r>
                        <a:rPr lang="ru-RU" sz="1600" baseline="0" dirty="0" smtClean="0">
                          <a:solidFill>
                            <a:schemeClr val="tx1"/>
                          </a:solidFill>
                          <a:latin typeface="Times New Roman" pitchFamily="18" charset="0"/>
                          <a:cs typeface="Times New Roman" pitchFamily="18" charset="0"/>
                        </a:rPr>
                        <a:t> в паре наставник –подопечный.</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32012"/>
            <a:ext cx="9886406" cy="760766"/>
          </a:xfrm>
        </p:spPr>
        <p:txBody>
          <a:bodyPr>
            <a:normAutofit fontScale="90000"/>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Инструменты индивидуального наставничества и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ситуации по их применению</a:t>
            </a:r>
            <a:br>
              <a:rPr lang="ru-RU" sz="2800" dirty="0" smtClean="0">
                <a:latin typeface="Times New Roman" pitchFamily="18" charset="0"/>
                <a:cs typeface="Times New Roman" pitchFamily="18" charset="0"/>
              </a:rPr>
            </a:br>
            <a:endParaRPr lang="ru-RU" sz="2800" dirty="0"/>
          </a:p>
        </p:txBody>
      </p:sp>
      <p:graphicFrame>
        <p:nvGraphicFramePr>
          <p:cNvPr id="4" name="Содержимое 3"/>
          <p:cNvGraphicFramePr>
            <a:graphicFrameLocks noGrp="1"/>
          </p:cNvGraphicFramePr>
          <p:nvPr>
            <p:ph idx="1"/>
          </p:nvPr>
        </p:nvGraphicFramePr>
        <p:xfrm>
          <a:off x="1078173" y="956105"/>
          <a:ext cx="10275628" cy="5690355"/>
        </p:xfrm>
        <a:graphic>
          <a:graphicData uri="http://schemas.openxmlformats.org/drawingml/2006/table">
            <a:tbl>
              <a:tblPr firstRow="1" bandRow="1">
                <a:tableStyleId>{5C22544A-7EE6-4342-B048-85BDC9FD1C3A}</a:tableStyleId>
              </a:tblPr>
              <a:tblGrid>
                <a:gridCol w="2055126"/>
                <a:gridCol w="2055126"/>
                <a:gridCol w="2596039"/>
                <a:gridCol w="1790073"/>
                <a:gridCol w="1779264"/>
              </a:tblGrid>
              <a:tr h="722115">
                <a:tc>
                  <a:txBody>
                    <a:bodyPr/>
                    <a:lstStyle/>
                    <a:p>
                      <a:r>
                        <a:rPr lang="ru-RU" sz="1800" b="0" kern="1200" dirty="0" smtClean="0">
                          <a:solidFill>
                            <a:schemeClr val="tx1"/>
                          </a:solidFill>
                          <a:latin typeface="Times New Roman" pitchFamily="18" charset="0"/>
                          <a:ea typeface="+mn-ea"/>
                          <a:cs typeface="Times New Roman" pitchFamily="18" charset="0"/>
                        </a:rPr>
                        <a:t>Название инструмента</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0" kern="1200" dirty="0" smtClean="0">
                          <a:solidFill>
                            <a:schemeClr val="tx1"/>
                          </a:solidFill>
                          <a:latin typeface="Times New Roman" pitchFamily="18" charset="0"/>
                          <a:ea typeface="+mn-ea"/>
                          <a:cs typeface="Times New Roman" pitchFamily="18" charset="0"/>
                        </a:rPr>
                        <a:t>Описание</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Ситуации применения </a:t>
                      </a:r>
                      <a:endParaRPr lang="ru-RU" b="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Достоинства </a:t>
                      </a:r>
                      <a:endParaRPr lang="ru-RU" b="0" dirty="0" smtClean="0">
                        <a:solidFill>
                          <a:schemeClr val="tx1"/>
                        </a:solidFill>
                        <a:latin typeface="Times New Roman" pitchFamily="18" charset="0"/>
                        <a:cs typeface="Times New Roman" pitchFamily="18" charset="0"/>
                      </a:endParaRPr>
                    </a:p>
                    <a:p>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b="0" dirty="0" smtClean="0">
                          <a:solidFill>
                            <a:schemeClr val="tx1"/>
                          </a:solidFill>
                          <a:latin typeface="Times New Roman" pitchFamily="18" charset="0"/>
                          <a:cs typeface="Times New Roman" pitchFamily="18" charset="0"/>
                        </a:rPr>
                        <a:t>Недостатки</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00763">
                <a:tc>
                  <a:txBody>
                    <a:bodyPr/>
                    <a:lstStyle/>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r>
                        <a:rPr lang="ru-RU" sz="2400" dirty="0" smtClean="0">
                          <a:solidFill>
                            <a:schemeClr val="tx1"/>
                          </a:solidFill>
                          <a:latin typeface="Times New Roman" pitchFamily="18" charset="0"/>
                          <a:cs typeface="Times New Roman" pitchFamily="18" charset="0"/>
                        </a:rPr>
                        <a:t>«Тень наставника»</a:t>
                      </a:r>
                      <a:endParaRPr lang="ru-RU"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Подопечный становится «тенью» опытного наставника и постоянно находится рядом с ним в течение</a:t>
                      </a:r>
                      <a:r>
                        <a:rPr lang="ru-RU" sz="1600" baseline="0" dirty="0" smtClean="0">
                          <a:solidFill>
                            <a:schemeClr val="tx1"/>
                          </a:solidFill>
                          <a:latin typeface="Times New Roman" pitchFamily="18" charset="0"/>
                          <a:cs typeface="Times New Roman" pitchFamily="18" charset="0"/>
                        </a:rPr>
                        <a:t>  1- 3 дней. Он вправе обсуждать все рабочие моменты не только с наставником, но и с коллегами.</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Первичная адаптация</a:t>
                      </a:r>
                      <a:r>
                        <a:rPr lang="ru-RU" sz="1600" baseline="0" dirty="0" smtClean="0">
                          <a:solidFill>
                            <a:schemeClr val="tx1"/>
                          </a:solidFill>
                          <a:latin typeface="Times New Roman" pitchFamily="18" charset="0"/>
                          <a:cs typeface="Times New Roman" pitchFamily="18" charset="0"/>
                        </a:rPr>
                        <a:t> или интеграция в ОО, подготовка резервиста для целевой позиции.</a:t>
                      </a:r>
                    </a:p>
                    <a:p>
                      <a:r>
                        <a:rPr lang="ru-RU" sz="1600" baseline="0" dirty="0" smtClean="0">
                          <a:solidFill>
                            <a:schemeClr val="tx1"/>
                          </a:solidFill>
                          <a:latin typeface="Times New Roman" pitchFamily="18" charset="0"/>
                          <a:cs typeface="Times New Roman" pitchFamily="18" charset="0"/>
                        </a:rPr>
                        <a:t>( например  учитель - студент).</a:t>
                      </a:r>
                    </a:p>
                    <a:p>
                      <a:r>
                        <a:rPr lang="ru-RU" sz="1600" baseline="0" dirty="0" smtClean="0">
                          <a:solidFill>
                            <a:schemeClr val="tx1"/>
                          </a:solidFill>
                          <a:latin typeface="Times New Roman" pitchFamily="18" charset="0"/>
                          <a:cs typeface="Times New Roman" pitchFamily="18" charset="0"/>
                        </a:rPr>
                        <a:t> Применяется, если</a:t>
                      </a:r>
                    </a:p>
                    <a:p>
                      <a:pPr marL="342900" indent="-342900">
                        <a:buAutoNum type="arabicPeriod"/>
                      </a:pPr>
                      <a:r>
                        <a:rPr lang="ru-RU" sz="1600" baseline="0" dirty="0" smtClean="0">
                          <a:solidFill>
                            <a:schemeClr val="tx1"/>
                          </a:solidFill>
                          <a:latin typeface="Times New Roman" pitchFamily="18" charset="0"/>
                          <a:cs typeface="Times New Roman" pitchFamily="18" charset="0"/>
                        </a:rPr>
                        <a:t>Необходимо снизить тревожность, страх перед новыми целями в работе.</a:t>
                      </a:r>
                    </a:p>
                    <a:p>
                      <a:pPr marL="342900" indent="-342900">
                        <a:buAutoNum type="arabicPeriod"/>
                      </a:pPr>
                      <a:r>
                        <a:rPr lang="ru-RU" sz="1600" dirty="0" smtClean="0">
                          <a:solidFill>
                            <a:schemeClr val="tx1"/>
                          </a:solidFill>
                          <a:latin typeface="Times New Roman" pitchFamily="18" charset="0"/>
                          <a:cs typeface="Times New Roman" pitchFamily="18" charset="0"/>
                        </a:rPr>
                        <a:t>Подробно</a:t>
                      </a:r>
                      <a:r>
                        <a:rPr lang="ru-RU" sz="1600" baseline="0" dirty="0" smtClean="0">
                          <a:solidFill>
                            <a:schemeClr val="tx1"/>
                          </a:solidFill>
                          <a:latin typeface="Times New Roman" pitchFamily="18" charset="0"/>
                          <a:cs typeface="Times New Roman" pitchFamily="18" charset="0"/>
                        </a:rPr>
                        <a:t> познакомить с профессиональными задачами, чтобы в дальнейшем перенести их на практику</a:t>
                      </a:r>
                    </a:p>
                    <a:p>
                      <a:pPr marL="342900" indent="-342900">
                        <a:buAutoNum type="arabicPeriod"/>
                      </a:pPr>
                      <a:r>
                        <a:rPr lang="ru-RU" sz="1600" baseline="0" dirty="0" smtClean="0">
                          <a:solidFill>
                            <a:schemeClr val="tx1"/>
                          </a:solidFill>
                          <a:latin typeface="Times New Roman" pitchFamily="18" charset="0"/>
                          <a:cs typeface="Times New Roman" pitchFamily="18" charset="0"/>
                        </a:rPr>
                        <a:t>Важно показать наставляемому успешную модель поведения.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Доступность</a:t>
                      </a:r>
                      <a:r>
                        <a:rPr lang="ru-RU" sz="1600" baseline="0" dirty="0" smtClean="0">
                          <a:solidFill>
                            <a:schemeClr val="tx1"/>
                          </a:solidFill>
                          <a:latin typeface="Times New Roman" pitchFamily="18" charset="0"/>
                          <a:cs typeface="Times New Roman" pitchFamily="18" charset="0"/>
                        </a:rPr>
                        <a:t> и оптимальность для работы с «новичками». Снижение рисков при реальной работе.</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Неэффективность метода при формальном отношении со стороны наставника.</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9886406" cy="627652"/>
          </a:xfrm>
        </p:spPr>
        <p:txBody>
          <a:bodyPr>
            <a:normAutofit fontScale="90000"/>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Инструменты индивидуального наставничества и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ситуации по их применению</a:t>
            </a:r>
            <a:br>
              <a:rPr lang="ru-RU" sz="2800" dirty="0" smtClean="0">
                <a:latin typeface="Times New Roman" pitchFamily="18" charset="0"/>
                <a:cs typeface="Times New Roman" pitchFamily="18" charset="0"/>
              </a:rPr>
            </a:br>
            <a:endParaRPr lang="ru-RU" sz="2800" dirty="0"/>
          </a:p>
        </p:txBody>
      </p:sp>
      <p:graphicFrame>
        <p:nvGraphicFramePr>
          <p:cNvPr id="4" name="Содержимое 3"/>
          <p:cNvGraphicFramePr>
            <a:graphicFrameLocks noGrp="1"/>
          </p:cNvGraphicFramePr>
          <p:nvPr>
            <p:ph idx="1"/>
          </p:nvPr>
        </p:nvGraphicFramePr>
        <p:xfrm>
          <a:off x="1005841" y="1267096"/>
          <a:ext cx="10347960" cy="4384877"/>
        </p:xfrm>
        <a:graphic>
          <a:graphicData uri="http://schemas.openxmlformats.org/drawingml/2006/table">
            <a:tbl>
              <a:tblPr firstRow="1" bandRow="1">
                <a:tableStyleId>{5C22544A-7EE6-4342-B048-85BDC9FD1C3A}</a:tableStyleId>
              </a:tblPr>
              <a:tblGrid>
                <a:gridCol w="2069592"/>
                <a:gridCol w="2069592"/>
                <a:gridCol w="2614313"/>
                <a:gridCol w="1802674"/>
                <a:gridCol w="1791789"/>
              </a:tblGrid>
              <a:tr h="692331">
                <a:tc>
                  <a:txBody>
                    <a:bodyPr/>
                    <a:lstStyle/>
                    <a:p>
                      <a:r>
                        <a:rPr lang="ru-RU" sz="1800" b="0" kern="1200" dirty="0" smtClean="0">
                          <a:solidFill>
                            <a:schemeClr val="tx1"/>
                          </a:solidFill>
                          <a:latin typeface="Times New Roman" pitchFamily="18" charset="0"/>
                          <a:ea typeface="+mn-ea"/>
                          <a:cs typeface="Times New Roman" pitchFamily="18" charset="0"/>
                        </a:rPr>
                        <a:t>Название инструмента</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800" b="0" kern="1200" dirty="0" smtClean="0">
                          <a:solidFill>
                            <a:schemeClr val="tx1"/>
                          </a:solidFill>
                          <a:latin typeface="Times New Roman" pitchFamily="18" charset="0"/>
                          <a:ea typeface="+mn-ea"/>
                          <a:cs typeface="Times New Roman" pitchFamily="18" charset="0"/>
                        </a:rPr>
                        <a:t>Описание</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Ситуации применения </a:t>
                      </a:r>
                      <a:endParaRPr lang="ru-RU" b="0" dirty="0" smtClean="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0" kern="1200" dirty="0" smtClean="0">
                          <a:solidFill>
                            <a:schemeClr val="tx1"/>
                          </a:solidFill>
                          <a:latin typeface="Times New Roman" pitchFamily="18" charset="0"/>
                          <a:ea typeface="+mn-ea"/>
                          <a:cs typeface="Times New Roman" pitchFamily="18" charset="0"/>
                        </a:rPr>
                        <a:t>Достоинства </a:t>
                      </a:r>
                      <a:endParaRPr lang="ru-RU" b="0" dirty="0" smtClean="0">
                        <a:solidFill>
                          <a:schemeClr val="tx1"/>
                        </a:solidFill>
                        <a:latin typeface="Times New Roman" pitchFamily="18" charset="0"/>
                        <a:cs typeface="Times New Roman" pitchFamily="18" charset="0"/>
                      </a:endParaRPr>
                    </a:p>
                    <a:p>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b="0" dirty="0" smtClean="0">
                          <a:solidFill>
                            <a:schemeClr val="tx1"/>
                          </a:solidFill>
                          <a:latin typeface="Times New Roman" pitchFamily="18" charset="0"/>
                          <a:cs typeface="Times New Roman" pitchFamily="18" charset="0"/>
                        </a:rPr>
                        <a:t>Недостатки</a:t>
                      </a:r>
                      <a:endParaRPr lang="ru-RU"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2546">
                <a:tc>
                  <a:txBody>
                    <a:bodyPr/>
                    <a:lstStyle/>
                    <a:p>
                      <a:endParaRPr lang="ru-RU" sz="2400" dirty="0" smtClean="0">
                        <a:solidFill>
                          <a:schemeClr val="tx1"/>
                        </a:solidFill>
                        <a:latin typeface="Times New Roman" pitchFamily="18" charset="0"/>
                        <a:cs typeface="Times New Roman" pitchFamily="18" charset="0"/>
                      </a:endParaRPr>
                    </a:p>
                    <a:p>
                      <a:endParaRPr lang="ru-RU" sz="2400" dirty="0" smtClean="0">
                        <a:solidFill>
                          <a:schemeClr val="tx1"/>
                        </a:solidFill>
                        <a:latin typeface="Times New Roman" pitchFamily="18" charset="0"/>
                        <a:cs typeface="Times New Roman" pitchFamily="18" charset="0"/>
                      </a:endParaRPr>
                    </a:p>
                    <a:p>
                      <a:r>
                        <a:rPr lang="ru-RU" sz="2000" dirty="0" smtClean="0">
                          <a:solidFill>
                            <a:schemeClr val="tx1"/>
                          </a:solidFill>
                          <a:latin typeface="Times New Roman" pitchFamily="18" charset="0"/>
                          <a:cs typeface="Times New Roman" pitchFamily="18" charset="0"/>
                        </a:rPr>
                        <a:t>Изучение педагогических практик.</a:t>
                      </a:r>
                      <a:endParaRPr lang="ru-RU" sz="20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Наставник поручает подопечному</a:t>
                      </a:r>
                      <a:r>
                        <a:rPr lang="ru-RU" sz="1600" baseline="0" dirty="0" smtClean="0">
                          <a:solidFill>
                            <a:schemeClr val="tx1"/>
                          </a:solidFill>
                          <a:latin typeface="Times New Roman" pitchFamily="18" charset="0"/>
                          <a:cs typeface="Times New Roman" pitchFamily="18" charset="0"/>
                        </a:rPr>
                        <a:t> изучить или  вмести с ним изучает классические деловые ситуации, которые создали в своё время прецедент. Также к таким ситуациям относятся стандартные решения стандартных ситуаций.</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baseline="0" dirty="0" smtClean="0">
                          <a:solidFill>
                            <a:schemeClr val="tx1"/>
                          </a:solidFill>
                          <a:latin typeface="Times New Roman" pitchFamily="18" charset="0"/>
                          <a:cs typeface="Times New Roman" pitchFamily="18" charset="0"/>
                        </a:rPr>
                        <a:t>Применяется, если</a:t>
                      </a:r>
                    </a:p>
                    <a:p>
                      <a:pPr marL="342900" indent="-342900">
                        <a:buAutoNum type="arabicPeriod"/>
                      </a:pPr>
                      <a:r>
                        <a:rPr lang="ru-RU" sz="1600" baseline="0" dirty="0" smtClean="0">
                          <a:solidFill>
                            <a:schemeClr val="tx1"/>
                          </a:solidFill>
                          <a:latin typeface="Times New Roman" pitchFamily="18" charset="0"/>
                          <a:cs typeface="Times New Roman" pitchFamily="18" charset="0"/>
                        </a:rPr>
                        <a:t>Нет возможности на практике  «провести»  подопечного со спектром возможных проблемных ситуаций.</a:t>
                      </a:r>
                    </a:p>
                    <a:p>
                      <a:pPr marL="342900" indent="-342900">
                        <a:buAutoNum type="arabicPeriod"/>
                      </a:pPr>
                      <a:r>
                        <a:rPr lang="ru-RU" sz="1600" baseline="0" dirty="0" smtClean="0">
                          <a:solidFill>
                            <a:schemeClr val="tx1"/>
                          </a:solidFill>
                          <a:latin typeface="Times New Roman" pitchFamily="18" charset="0"/>
                          <a:cs typeface="Times New Roman" pitchFamily="18" charset="0"/>
                        </a:rPr>
                        <a:t>Необходимо в кратчайшие сроки ознакомить подопечного со спектром возможных проблемных ситуаций и способах их решения.</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Инструмент экономит время наставляемого</a:t>
                      </a:r>
                      <a:r>
                        <a:rPr lang="ru-RU" sz="1600" baseline="0" dirty="0" smtClean="0">
                          <a:solidFill>
                            <a:schemeClr val="tx1"/>
                          </a:solidFill>
                          <a:latin typeface="Times New Roman" pitchFamily="18" charset="0"/>
                          <a:cs typeface="Times New Roman" pitchFamily="18" charset="0"/>
                        </a:rPr>
                        <a:t> и наставника. Кроме </a:t>
                      </a:r>
                    </a:p>
                    <a:p>
                      <a:r>
                        <a:rPr lang="ru-RU" sz="1600" baseline="0" dirty="0" smtClean="0">
                          <a:solidFill>
                            <a:schemeClr val="tx1"/>
                          </a:solidFill>
                          <a:latin typeface="Times New Roman" pitchFamily="18" charset="0"/>
                          <a:cs typeface="Times New Roman" pitchFamily="18" charset="0"/>
                        </a:rPr>
                        <a:t>того,  хороший канал коммуникации корпоративных правил и культуры.</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ru-RU" sz="1600" dirty="0" smtClean="0">
                          <a:solidFill>
                            <a:schemeClr val="tx1"/>
                          </a:solidFill>
                          <a:latin typeface="Times New Roman" pitchFamily="18" charset="0"/>
                          <a:cs typeface="Times New Roman" pitchFamily="18" charset="0"/>
                        </a:rPr>
                        <a:t>Инструмент требует наличия специализированной  библиотеки кейсов.</a:t>
                      </a:r>
                      <a:endParaRPr lang="ru-RU" sz="16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533E0A40001E814E995471E0489B1028" ma:contentTypeVersion="1" ma:contentTypeDescription="Создание документа." ma:contentTypeScope="" ma:versionID="1ef7d38ec03c930eb334f4ee5131ff55">
  <xsd:schema xmlns:xsd="http://www.w3.org/2001/XMLSchema" xmlns:xs="http://www.w3.org/2001/XMLSchema" xmlns:p="http://schemas.microsoft.com/office/2006/metadata/properties" xmlns:ns2="d93f08c7-4dc9-4366-b183-71f4e46057df" targetNamespace="http://schemas.microsoft.com/office/2006/metadata/properties" ma:root="true" ma:fieldsID="901426136c3cb9e8a8df3f1a14d2308d" ns2:_="">
    <xsd:import namespace="d93f08c7-4dc9-4366-b183-71f4e46057d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3f08c7-4dc9-4366-b183-71f4e46057d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93155A-D5BE-4A26-88A8-C83468690981}"/>
</file>

<file path=customXml/itemProps2.xml><?xml version="1.0" encoding="utf-8"?>
<ds:datastoreItem xmlns:ds="http://schemas.openxmlformats.org/officeDocument/2006/customXml" ds:itemID="{BC8BBE44-7579-47ED-9548-E6BFF009E1AF}"/>
</file>

<file path=customXml/itemProps3.xml><?xml version="1.0" encoding="utf-8"?>
<ds:datastoreItem xmlns:ds="http://schemas.openxmlformats.org/officeDocument/2006/customXml" ds:itemID="{99CD8F10-4567-4F35-ADA5-3BB510620606}"/>
</file>

<file path=docProps/app.xml><?xml version="1.0" encoding="utf-8"?>
<Properties xmlns="http://schemas.openxmlformats.org/officeDocument/2006/extended-properties" xmlns:vt="http://schemas.openxmlformats.org/officeDocument/2006/docPropsVTypes">
  <TotalTime>2165</TotalTime>
  <Words>1658</Words>
  <Application>Microsoft Office PowerPoint</Application>
  <PresentationFormat>Широкоэкранный</PresentationFormat>
  <Paragraphs>235</Paragraphs>
  <Slides>21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21</vt:i4>
      </vt:variant>
    </vt:vector>
  </HeadingPairs>
  <TitlesOfParts>
    <vt:vector size="27" baseType="lpstr">
      <vt:lpstr>Arial</vt:lpstr>
      <vt:lpstr>Calibri</vt:lpstr>
      <vt:lpstr>Calibri Light</vt:lpstr>
      <vt:lpstr>Century Gothic</vt:lpstr>
      <vt:lpstr>Times New Roman</vt:lpstr>
      <vt:lpstr>Тема Office</vt:lpstr>
      <vt:lpstr>Презентация PowerPoint</vt:lpstr>
      <vt:lpstr>Презентация PowerPoint</vt:lpstr>
      <vt:lpstr>Основной этап</vt:lpstr>
      <vt:lpstr>.</vt:lpstr>
      <vt:lpstr>.</vt:lpstr>
      <vt:lpstr>Три инструмента наставника, применяемые в процессе обучения наставляемого</vt:lpstr>
      <vt:lpstr> Инструменты индивидуального наставничества и  ситуации по их применению </vt:lpstr>
      <vt:lpstr> Инструменты индивидуального наставничества и  ситуации по их применению </vt:lpstr>
      <vt:lpstr> Инструменты индивидуального наставничества и  ситуации по их применению </vt:lpstr>
      <vt:lpstr> Инструменты индивидуального наставничества и  ситуации по их применению </vt:lpstr>
      <vt:lpstr>Если подопечный наставника отлично справился с поручением, нужно выдать  положительную обратную связь. Рассмотрим на примере.</vt:lpstr>
      <vt:lpstr> Задание.  Наставник дал задание. Наставляемый выполнил его не   вовремя. Предлагаем вам сформулировать  тезисы обратной  связи  с использованием техники BOFF</vt:lpstr>
      <vt:lpstr> Задание. Наставник дал задание. Наставляемый выполнил его не   вовремя. Предлагаем вам сформулировать  тезисы обратной  связи  с использованием техники BOFF </vt:lpstr>
      <vt:lpstr>Принципы обратной связи </vt:lpstr>
      <vt:lpstr>Формы работы с наставляемыми.</vt:lpstr>
      <vt:lpstr>Педагогические ситуации</vt:lpstr>
      <vt:lpstr>Решение ситуаций</vt:lpstr>
      <vt:lpstr>.</vt:lpstr>
      <vt:lpstr>.</vt:lpstr>
      <vt:lpstr>.</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121</cp:revision>
  <dcterms:created xsi:type="dcterms:W3CDTF">2022-01-24T11:09:18Z</dcterms:created>
  <dcterms:modified xsi:type="dcterms:W3CDTF">2022-03-02T07:31:45Z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0x010100533E0A40001E814E995471E0489B1028</vt:lpwstr>
  </property>
</Properties>
</file>