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58" r:id="rId11"/>
    <p:sldId id="260" r:id="rId12"/>
    <p:sldId id="264" r:id="rId13"/>
    <p:sldId id="265" r:id="rId14"/>
    <p:sldId id="272" r:id="rId15"/>
    <p:sldId id="273" r:id="rId1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00"/>
    <a:srgbClr val="007000"/>
    <a:srgbClr val="008600"/>
    <a:srgbClr val="006600"/>
    <a:srgbClr val="FFE05D"/>
    <a:srgbClr val="26B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44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695450"/>
            <a:ext cx="3541713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7"/>
          <p:cNvSpPr/>
          <p:nvPr userDrawn="1"/>
        </p:nvSpPr>
        <p:spPr>
          <a:xfrm>
            <a:off x="3421063" y="0"/>
            <a:ext cx="8840787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8"/>
          <p:cNvSpPr/>
          <p:nvPr userDrawn="1"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+mn-cs"/>
              </a:rPr>
              <a:t>Тема:</a:t>
            </a:r>
          </a:p>
        </p:txBody>
      </p:sp>
      <p:sp>
        <p:nvSpPr>
          <p:cNvPr id="7" name="Прямоугольник 9"/>
          <p:cNvSpPr/>
          <p:nvPr userDrawn="1"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pc="50" dirty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+mn-cs"/>
              </a:rPr>
              <a:t>Спикер:</a:t>
            </a:r>
          </a:p>
        </p:txBody>
      </p:sp>
      <p:sp>
        <p:nvSpPr>
          <p:cNvPr id="8" name="Прямоугольник 10"/>
          <p:cNvSpPr/>
          <p:nvPr userDrawn="1"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+mn-cs"/>
              </a:rPr>
              <a:t>Наставничество в дополнительном образовании</a:t>
            </a:r>
          </a:p>
        </p:txBody>
      </p:sp>
      <p:pic>
        <p:nvPicPr>
          <p:cNvPr id="9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1163" y="1787525"/>
            <a:ext cx="57531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/_layouts/images/titlegraphic.gif&#10;/koiro/Images1/logo_inst.jpg&#10;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26988"/>
            <a:ext cx="3355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AB557-08E8-4E35-A1E5-CCB03A279BB7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5CA45-56AA-47A6-BFD9-360F7B8E25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966B1-8792-4CA9-A59F-039018730AA2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1BB77-6A40-494D-BEB1-9ACAD686E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141E5-599C-4084-A8FB-65F4E2722899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1EE3F-C0DC-4840-A4AD-6116C05AEB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66738"/>
            <a:ext cx="196056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0767E-F738-4958-9EFE-CDCF734B2726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3D82F-84D9-41D7-9768-A5BB32855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B354C-8B97-4A58-BEF0-2FCC8E0242E1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35219-5B2C-4D4C-9565-8726B8E12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66738"/>
            <a:ext cx="196056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F28A-943C-450C-A03D-58EDFF499577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09F0A-5CBC-4DEC-96B3-61CBDA859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66738"/>
            <a:ext cx="196056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5FE14-5A1F-47E5-BD7D-6F3E9CD18D56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2A4EF-8E03-4AB1-921B-C4608AB784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66738"/>
            <a:ext cx="196056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32D5-F85F-4A13-AE25-652504C588C5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FBDE-C1E2-40E7-9FF2-20FFE805C0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0F557-5E8E-4AB0-809F-9916B732B076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08EF2-3A55-408E-9BDA-5494A3D51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8305C-D4F6-409B-B276-CDFA885BDD54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3C564-EFC6-4CE0-8BE5-C9A3C88B3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081D3-0AEE-43B0-A782-9EAEAA89E9A4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3FC87-8D18-447A-BFF6-F2F00F96C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358F0-82D1-4169-A302-FC13F856491F}" type="datetimeFigureOut">
              <a:rPr lang="ru-RU"/>
              <a:pPr>
                <a:defRPr/>
              </a:pPr>
              <a:t>09.03.2022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2FB4E-E4C3-4594-B65C-3339144F1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4" r:id="rId3"/>
    <p:sldLayoutId id="2147483662" r:id="rId4"/>
    <p:sldLayoutId id="2147483663" r:id="rId5"/>
    <p:sldLayoutId id="214748366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95450"/>
            <a:ext cx="3541713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351213" y="0"/>
            <a:ext cx="8840787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50" dirty="0">
                <a:ln w="9525" cmpd="sng">
                  <a:noFill/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+mn-cs"/>
              </a:rPr>
              <a:t>Наставничество в дополнительном образовании</a:t>
            </a:r>
          </a:p>
        </p:txBody>
      </p:sp>
      <p:pic>
        <p:nvPicPr>
          <p:cNvPr id="13317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/>
        </p:nvPicPr>
        <p:blipFill>
          <a:blip r:embed="rId3"/>
          <a:srcRect r="21175"/>
          <a:stretch>
            <a:fillRect/>
          </a:stretch>
        </p:blipFill>
        <p:spPr bwMode="auto">
          <a:xfrm>
            <a:off x="411163" y="1787525"/>
            <a:ext cx="44926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Box 12"/>
          <p:cNvSpPr txBox="1">
            <a:spLocks noChangeArrowheads="1"/>
          </p:cNvSpPr>
          <p:nvPr/>
        </p:nvSpPr>
        <p:spPr bwMode="auto">
          <a:xfrm>
            <a:off x="3685310" y="1605829"/>
            <a:ext cx="803563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FFFF00"/>
                </a:solidFill>
              </a:rPr>
              <a:t>«Деятельность наставника с группой наставляемых</a:t>
            </a:r>
            <a:r>
              <a:rPr lang="ru-RU" sz="3200" b="1" dirty="0" smtClean="0">
                <a:solidFill>
                  <a:srgbClr val="FFFF00"/>
                </a:solidFill>
              </a:rPr>
              <a:t>.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>
                <a:solidFill>
                  <a:srgbClr val="FFFF00"/>
                </a:solidFill>
              </a:rPr>
              <a:t>Алгоритм, технологии и инструменты группового </a:t>
            </a:r>
            <a:r>
              <a:rPr lang="ru-RU" sz="3200" b="1" dirty="0" smtClean="0">
                <a:solidFill>
                  <a:srgbClr val="FFFF00"/>
                </a:solidFill>
              </a:rPr>
              <a:t>наставничества.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Формы </a:t>
            </a:r>
            <a:r>
              <a:rPr lang="ru-RU" sz="3200" b="1" dirty="0">
                <a:solidFill>
                  <a:srgbClr val="FFFF00"/>
                </a:solidFill>
              </a:rPr>
              <a:t>работы с группой наставляемых</a:t>
            </a:r>
            <a:r>
              <a:rPr lang="ru-RU" sz="3200" b="1" dirty="0" smtClean="0">
                <a:solidFill>
                  <a:srgbClr val="FFFF00"/>
                </a:solidFill>
              </a:rPr>
              <a:t>.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rgbClr val="FFFF00"/>
                </a:solidFill>
              </a:rPr>
              <a:t>Трудности </a:t>
            </a:r>
            <a:r>
              <a:rPr lang="ru-RU" sz="3200" b="1" dirty="0">
                <a:solidFill>
                  <a:srgbClr val="FFFF00"/>
                </a:solidFill>
              </a:rPr>
              <a:t>и пути их преодоления»</a:t>
            </a:r>
          </a:p>
        </p:txBody>
      </p:sp>
      <p:sp>
        <p:nvSpPr>
          <p:cNvPr id="2" name="TextBox 17"/>
          <p:cNvSpPr txBox="1">
            <a:spLocks noChangeArrowheads="1"/>
          </p:cNvSpPr>
          <p:nvPr/>
        </p:nvSpPr>
        <p:spPr bwMode="auto">
          <a:xfrm>
            <a:off x="3381356" y="5715016"/>
            <a:ext cx="7716837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Спикер: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Кудряшова </a:t>
            </a:r>
            <a:r>
              <a:rPr lang="ru-RU" sz="2000" dirty="0">
                <a:solidFill>
                  <a:schemeClr val="bg1"/>
                </a:solidFill>
              </a:rPr>
              <a:t>Е. А.,  зам. директора по УВР</a:t>
            </a:r>
          </a:p>
          <a:p>
            <a:r>
              <a:rPr lang="ru-RU" sz="1900" dirty="0">
                <a:solidFill>
                  <a:schemeClr val="bg1"/>
                </a:solidFill>
              </a:rPr>
              <a:t>МУДО «Дом творчества города Галича Костромской области»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15298" y="1066705"/>
            <a:ext cx="121539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50" dirty="0">
                <a:ln w="9525" cmpd="sng">
                  <a:noFill/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+mn-cs"/>
              </a:rPr>
              <a:t>Тема: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955674" y="350838"/>
            <a:ext cx="11236325" cy="771380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rgbClr val="008600"/>
                </a:solidFill>
                <a:latin typeface="+mn-lt"/>
              </a:rPr>
              <a:t>   </a:t>
            </a:r>
            <a:r>
              <a:rPr lang="ru-RU" sz="4800" b="1" dirty="0" smtClean="0">
                <a:solidFill>
                  <a:srgbClr val="007E00"/>
                </a:solidFill>
                <a:latin typeface="+mn-lt"/>
              </a:rPr>
              <a:t>Проблемные ситуации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>
          <a:xfrm>
            <a:off x="1330037" y="1549112"/>
            <a:ext cx="10515600" cy="4351338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Arial" charset="0"/>
              <a:buBlip>
                <a:blip r:embed="rId2"/>
              </a:buBlip>
            </a:pPr>
            <a:r>
              <a:rPr lang="ru-RU" b="1" dirty="0" smtClean="0"/>
              <a:t> </a:t>
            </a:r>
            <a:r>
              <a:rPr lang="ru-RU" sz="3200" dirty="0" smtClean="0"/>
              <a:t>Нарушение конфиденциальности </a:t>
            </a:r>
          </a:p>
          <a:p>
            <a:pPr eaLnBrk="1" hangingPunct="1">
              <a:spcAft>
                <a:spcPts val="600"/>
              </a:spcAft>
              <a:buFont typeface="Arial" charset="0"/>
              <a:buBlip>
                <a:blip r:embed="rId2"/>
              </a:buBlip>
            </a:pPr>
            <a:r>
              <a:rPr lang="ru-RU" sz="3200" dirty="0" smtClean="0"/>
              <a:t> Образование группировок </a:t>
            </a:r>
          </a:p>
          <a:p>
            <a:pPr eaLnBrk="1" hangingPunct="1">
              <a:spcAft>
                <a:spcPts val="600"/>
              </a:spcAft>
              <a:buFont typeface="Arial" charset="0"/>
              <a:buBlip>
                <a:blip r:embed="rId2"/>
              </a:buBlip>
            </a:pPr>
            <a:r>
              <a:rPr lang="ru-RU" sz="3200" dirty="0" smtClean="0"/>
              <a:t> Привлечение внимания к себе </a:t>
            </a:r>
          </a:p>
          <a:p>
            <a:pPr eaLnBrk="1" hangingPunct="1">
              <a:spcAft>
                <a:spcPts val="600"/>
              </a:spcAft>
              <a:buFont typeface="Arial" charset="0"/>
              <a:buBlip>
                <a:blip r:embed="rId2"/>
              </a:buBlip>
            </a:pPr>
            <a:r>
              <a:rPr lang="ru-RU" sz="3200" dirty="0" smtClean="0"/>
              <a:t> Сопротивление </a:t>
            </a:r>
          </a:p>
          <a:p>
            <a:pPr eaLnBrk="1" hangingPunct="1">
              <a:spcAft>
                <a:spcPts val="600"/>
              </a:spcAft>
              <a:buFont typeface="Arial" charset="0"/>
              <a:buBlip>
                <a:blip r:embed="rId2"/>
              </a:buBlip>
            </a:pPr>
            <a:r>
              <a:rPr lang="ru-RU" sz="3200" dirty="0" smtClean="0"/>
              <a:t> Споры </a:t>
            </a:r>
          </a:p>
          <a:p>
            <a:pPr eaLnBrk="1" hangingPunct="1">
              <a:spcAft>
                <a:spcPts val="600"/>
              </a:spcAft>
              <a:buFont typeface="Arial" charset="0"/>
              <a:buBlip>
                <a:blip r:embed="rId2"/>
              </a:buBlip>
            </a:pPr>
            <a:r>
              <a:rPr lang="ru-RU" sz="3200" dirty="0" smtClean="0"/>
              <a:t> Молчание </a:t>
            </a:r>
          </a:p>
          <a:p>
            <a:pPr eaLnBrk="1" hangingPunct="1">
              <a:spcAft>
                <a:spcPts val="600"/>
              </a:spcAft>
              <a:buFont typeface="Arial" charset="0"/>
              <a:buBlip>
                <a:blip r:embed="rId2"/>
              </a:buBlip>
            </a:pPr>
            <a:r>
              <a:rPr lang="ru-RU" sz="3200" dirty="0" smtClean="0"/>
              <a:t> «Шутники в группе»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>
          <a:xfrm>
            <a:off x="1004888" y="365125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Трудности в работе над проектом. </a:t>
            </a:r>
            <a:b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Способы их преодоления</a:t>
            </a:r>
            <a:r>
              <a:rPr lang="ru-RU" sz="4000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879331" y="2116571"/>
            <a:ext cx="10515600" cy="3314411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ru-RU" dirty="0" smtClean="0"/>
          </a:p>
          <a:p>
            <a:pPr algn="ctr" eaLnBrk="1" hangingPunct="1">
              <a:buFont typeface="Arial" charset="0"/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«Спорьте, заблуждайтесь, ошибайтесь,</a:t>
            </a:r>
          </a:p>
          <a:p>
            <a:pPr algn="ctr" eaLnBrk="1" hangingPunct="1">
              <a:buFont typeface="Arial" charset="0"/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но ради бога, размышляйте,</a:t>
            </a:r>
          </a:p>
          <a:p>
            <a:pPr algn="ctr" eaLnBrk="1" hangingPunct="1">
              <a:buFont typeface="Arial" charset="0"/>
              <a:buNone/>
            </a:pPr>
            <a:r>
              <a:rPr lang="ru-RU" sz="4000" i="1" dirty="0" smtClean="0">
                <a:solidFill>
                  <a:srgbClr val="002060"/>
                </a:solidFill>
              </a:rPr>
              <a:t> и хотя и криво, да сами»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</a:p>
          <a:p>
            <a:pPr algn="r" eaLnBrk="1" hangingPunct="1">
              <a:buFont typeface="Arial" charset="0"/>
              <a:buNone/>
            </a:pPr>
            <a:endParaRPr lang="ru-RU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879762" y="240434"/>
            <a:ext cx="11312237" cy="1325563"/>
          </a:xfrm>
          <a:solidFill>
            <a:srgbClr val="FFFF00"/>
          </a:solidFill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007E00"/>
                </a:solidFill>
                <a:latin typeface="+mn-lt"/>
              </a:rPr>
              <a:t>Преимущества и недостатки </a:t>
            </a:r>
            <a:br>
              <a:rPr lang="ru-RU" sz="4000" b="1" dirty="0" smtClean="0">
                <a:solidFill>
                  <a:srgbClr val="007E00"/>
                </a:solidFill>
                <a:latin typeface="+mn-lt"/>
              </a:rPr>
            </a:br>
            <a:r>
              <a:rPr lang="ru-RU" sz="4000" b="1" dirty="0" smtClean="0">
                <a:solidFill>
                  <a:srgbClr val="007E00"/>
                </a:solidFill>
                <a:latin typeface="+mn-lt"/>
              </a:rPr>
              <a:t>индивидуальных  проектов</a:t>
            </a:r>
            <a:endParaRPr lang="ru-RU" sz="4000" dirty="0" smtClean="0">
              <a:solidFill>
                <a:srgbClr val="007E00"/>
              </a:solidFill>
              <a:latin typeface="+mn-lt"/>
            </a:endParaRPr>
          </a:p>
        </p:txBody>
      </p:sp>
      <p:graphicFrame>
        <p:nvGraphicFramePr>
          <p:cNvPr id="28692" name="Group 20"/>
          <p:cNvGraphicFramePr>
            <a:graphicFrameLocks noGrp="1"/>
          </p:cNvGraphicFramePr>
          <p:nvPr>
            <p:ph idx="4294967295"/>
          </p:nvPr>
        </p:nvGraphicFramePr>
        <p:xfrm>
          <a:off x="527050" y="2133600"/>
          <a:ext cx="11249892" cy="411572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6594764"/>
                <a:gridCol w="4655128"/>
              </a:tblGrid>
              <a:tr h="4987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Преимущества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Недостатки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17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Автор проекта получает наиболее полный и разносторонний опыт проектной деятельности на всех этапах работы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Развивается личная инициатива, ответственность, настойчивость, активность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Тема проекта может быть выбрана в максимальном соответствии с интересами автора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Ход работы и её результат зависят только от автора проекта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Итоговая оценка наиболее полно отражает качество работы автора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 Н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е вырабатывается опыт группового сотрудничества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Нет возможности обогащаться опытом других, видеть более эффективные стратегии работы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● Работа более трудоёмкая и ответственная на всех этапах проекта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>
          <a:xfrm>
            <a:off x="879475" y="374650"/>
            <a:ext cx="10515600" cy="1108075"/>
          </a:xfrm>
          <a:solidFill>
            <a:srgbClr val="FFFF00"/>
          </a:solidFill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Преимущества и недостатки </a:t>
            </a:r>
            <a:b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групповых   проектов</a:t>
            </a:r>
          </a:p>
        </p:txBody>
      </p:sp>
      <p:graphicFrame>
        <p:nvGraphicFramePr>
          <p:cNvPr id="30737" name="Group 17"/>
          <p:cNvGraphicFramePr>
            <a:graphicFrameLocks noGrp="1"/>
          </p:cNvGraphicFramePr>
          <p:nvPr>
            <p:ph idx="4294967295"/>
          </p:nvPr>
        </p:nvGraphicFramePr>
        <p:xfrm>
          <a:off x="907472" y="2268971"/>
          <a:ext cx="10515600" cy="266295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5257800"/>
                <a:gridCol w="5257800"/>
              </a:tblGrid>
              <a:tr h="4880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Преимущества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Недостатки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  <a:tr h="217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886690" y="365126"/>
            <a:ext cx="11305309" cy="770948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Советы наставнику 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651164" y="1620982"/>
            <a:ext cx="11263745" cy="5237018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 </a:t>
            </a:r>
            <a:r>
              <a:rPr lang="ru-RU" sz="2200" dirty="0" smtClean="0"/>
              <a:t>Рассматривайте каждого участника как партнера по совместной деятельности, имеющего собственное мнение, которое должно быть учтено при разработке плана действий.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Защищайте интересы ребят как свои. 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Откликайтесь на просьбы о помощи, содействуйте решению их проблем.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Отслеживайте их успеваемость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Установите контакт с родителями, учителями, не пренебрегайте их помощь. 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Постарайтесь как можно быстрее установить контакт с подопечными. 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Не старайтесь излишне опекать подопечных, т.е. при решении тех проблем, которые они могут решить самостоятельно.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Ориентируйтесь на положительное в общении и оценке группы.</a:t>
            </a:r>
          </a:p>
          <a:p>
            <a:pPr>
              <a:lnSpc>
                <a:spcPct val="8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200" dirty="0" smtClean="0"/>
              <a:t> Каждое принимаемое вами решение оценивайте с точки зрения влияния, которое окажет на подопечных.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1026" y="637310"/>
            <a:ext cx="11310974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spc="50" dirty="0">
                <a:ln w="9525" cmpd="sng">
                  <a:noFill/>
                  <a:prstDash val="solid"/>
                </a:ln>
                <a:solidFill>
                  <a:srgbClr val="0066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  <a:cs typeface="+mn-cs"/>
              </a:rPr>
              <a:t>Наставничество в дополнительном образовании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31799" y="3031162"/>
            <a:ext cx="703590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66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8466" t="14367" r="31245" b="6956"/>
          <a:stretch/>
        </p:blipFill>
        <p:spPr bwMode="auto">
          <a:xfrm>
            <a:off x="0" y="-204717"/>
            <a:ext cx="12192000" cy="69671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2543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969963" y="403225"/>
            <a:ext cx="11222037" cy="858838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Задачи наставнической деятельности</a:t>
            </a:r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725777" y="1864013"/>
            <a:ext cx="11176000" cy="431323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ru-RU" sz="2400" dirty="0" smtClean="0"/>
              <a:t>Трансляция ценностно-смысловых установок деятельности, в которую совместно вовлечены группа обучающихся и наставник.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sz="2400" dirty="0" smtClean="0"/>
              <a:t>Выявление и актуализация у сопровождаемых «сильной» внутренней, устойчивой мотивации к деятельности.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sz="2400" dirty="0" smtClean="0"/>
              <a:t>Педагогическая поддержка группы сопровождаемых в процессе их обучения деятельности (прежде всего получения, закрепления новых знаний, умений и компетенции).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ru-RU" sz="2400" dirty="0" smtClean="0"/>
              <a:t>Создание условий освоения деятельности, сочетающих психологический комфорт и «развивающий дискомфорт», безопасность для жизни и здоровья — и определенную степень риска, необходимую для формирования самостоятельности и ответственности для группы сопровождаемых.</a:t>
            </a:r>
          </a:p>
        </p:txBody>
      </p:sp>
      <p:sp>
        <p:nvSpPr>
          <p:cNvPr id="4" name="Овал 3"/>
          <p:cNvSpPr/>
          <p:nvPr/>
        </p:nvSpPr>
        <p:spPr>
          <a:xfrm>
            <a:off x="266035" y="1910437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2181" y="2755564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8326" y="3586837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79890" y="4778328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942108" y="351272"/>
            <a:ext cx="11249891" cy="1034184"/>
          </a:xfrm>
          <a:solidFill>
            <a:srgbClr val="FFFF00"/>
          </a:solidFill>
        </p:spPr>
        <p:txBody>
          <a:bodyPr/>
          <a:lstStyle/>
          <a:p>
            <a:r>
              <a:rPr lang="ru-RU" sz="40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Этапы работы с группой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1406236" y="1839480"/>
            <a:ext cx="10515600" cy="4351338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ru-RU" dirty="0" smtClean="0"/>
              <a:t>Организационный этап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Диагностический этап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Этап целеполагания и планирования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Этап текущей организаторской деятельности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/>
              <a:t> Аналитический  этап.</a:t>
            </a:r>
          </a:p>
        </p:txBody>
      </p:sp>
      <p:sp>
        <p:nvSpPr>
          <p:cNvPr id="4" name="Овал 3"/>
          <p:cNvSpPr/>
          <p:nvPr/>
        </p:nvSpPr>
        <p:spPr>
          <a:xfrm>
            <a:off x="917199" y="1882728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17199" y="2478473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89489" y="3115782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61780" y="3822365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75635" y="4473528"/>
            <a:ext cx="440547" cy="40327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b="1" spc="1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pc="1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>
          <a:xfrm>
            <a:off x="900545" y="268144"/>
            <a:ext cx="11291455" cy="1228148"/>
          </a:xfrm>
          <a:solidFill>
            <a:srgbClr val="FFFF00"/>
          </a:solidFill>
        </p:spPr>
        <p:txBody>
          <a:bodyPr/>
          <a:lstStyle/>
          <a:p>
            <a:r>
              <a:rPr lang="ru-RU" sz="36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Методы  работы с группой. </a:t>
            </a:r>
            <a:br>
              <a:rPr lang="ru-RU" sz="36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Задачи.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852055" y="1687079"/>
            <a:ext cx="10515600" cy="4949248"/>
          </a:xfrm>
        </p:spPr>
        <p:txBody>
          <a:bodyPr/>
          <a:lstStyle/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Чётко сформулировать проблему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Собрать исходные данные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Выработать критерии для структурирования исходных данных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Структурировать исходные данные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Всесторонне изучить исходные данные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Расширить отрасль проблематики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Сформулировать несколько точек зрения на проблему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Сформулировать максимальное число решений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Выработать критерии отбора перспективных идей или решений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Снимать ментальные блокады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Ускорить процесс генерации идеи </a:t>
            </a:r>
          </a:p>
          <a:p>
            <a:pPr marL="360363" indent="-360363">
              <a:lnSpc>
                <a:spcPct val="7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dirty="0" smtClean="0"/>
              <a:t>Отбирать действительно выгодные и оригинальные варианты решения проблемы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365126"/>
            <a:ext cx="11277600" cy="1075748"/>
          </a:xfrm>
          <a:solidFill>
            <a:srgbClr val="FFFF00"/>
          </a:solidFill>
        </p:spPr>
        <p:txBody>
          <a:bodyPr/>
          <a:lstStyle/>
          <a:p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Техники делятся по: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4149436" y="5150714"/>
            <a:ext cx="5146964" cy="51579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Подходу </a:t>
            </a:r>
          </a:p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932709" y="2947843"/>
            <a:ext cx="5160818" cy="54350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Процессу осуществления </a:t>
            </a:r>
          </a:p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997526" y="2479963"/>
            <a:ext cx="5140037" cy="11083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>
          <a:xfrm>
            <a:off x="1004454" y="1922607"/>
            <a:ext cx="5105400" cy="571211"/>
          </a:xfrm>
          <a:ln>
            <a:solidFill>
              <a:srgbClr val="006600"/>
            </a:solidFill>
          </a:ln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dirty="0" smtClean="0"/>
              <a:t> Типу преобразования идей </a:t>
            </a:r>
          </a:p>
          <a:p>
            <a:endParaRPr lang="ru-RU" dirty="0" smtClean="0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1939635" y="3505200"/>
            <a:ext cx="5181601" cy="13854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Rectangle 3"/>
          <p:cNvSpPr txBox="1">
            <a:spLocks/>
          </p:cNvSpPr>
          <p:nvPr/>
        </p:nvSpPr>
        <p:spPr bwMode="auto">
          <a:xfrm>
            <a:off x="2860962" y="4111624"/>
            <a:ext cx="5146965" cy="47423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Типу субъекта </a:t>
            </a:r>
          </a:p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V="1">
            <a:off x="2878247" y="4597551"/>
            <a:ext cx="5143536" cy="14287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flipV="1">
            <a:off x="4139010" y="5680363"/>
            <a:ext cx="5185098" cy="11083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365126"/>
            <a:ext cx="11277600" cy="881784"/>
          </a:xfrm>
          <a:solidFill>
            <a:srgbClr val="FFFF00"/>
          </a:solidFill>
        </p:spPr>
        <p:txBody>
          <a:bodyPr/>
          <a:lstStyle/>
          <a:p>
            <a:r>
              <a:rPr lang="ru-RU" sz="40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Метод шести шляп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748146" y="1797916"/>
            <a:ext cx="11222182" cy="4351338"/>
          </a:xfrm>
        </p:spPr>
        <p:txBody>
          <a:bodyPr/>
          <a:lstStyle/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sz="2000" b="1" dirty="0" smtClean="0"/>
              <a:t>Белая </a:t>
            </a:r>
            <a:r>
              <a:rPr lang="ru-RU" sz="2200" b="1" dirty="0" smtClean="0"/>
              <a:t>Шляпа. </a:t>
            </a:r>
            <a:r>
              <a:rPr lang="ru-RU" sz="2200" dirty="0" smtClean="0"/>
              <a:t>Информация. Вопросы. Какой мы обладаем информацией? Какая нам нужна информация? Эта шляпа должна заранее обладать информацией, которую будут обсуждать. </a:t>
            </a:r>
            <a:endParaRPr lang="ru-RU" sz="2200" b="1" dirty="0" smtClean="0"/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sz="2200" b="1" dirty="0" smtClean="0"/>
              <a:t>Черная Шляпа. </a:t>
            </a:r>
            <a:r>
              <a:rPr lang="ru-RU" sz="2200" dirty="0" smtClean="0"/>
              <a:t>Осторожность. Суждение. Оценка. Правда ли это? Сработает ли это?                            В чем недостатки? Что здесь неправильно? Критика. </a:t>
            </a:r>
            <a:endParaRPr lang="ru-RU" sz="2200" b="1" dirty="0" smtClean="0"/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sz="2200" b="1" dirty="0" smtClean="0"/>
              <a:t>Красная Шляпа</a:t>
            </a:r>
            <a:r>
              <a:rPr lang="ru-RU" sz="2200" dirty="0" smtClean="0"/>
              <a:t>. Эмоции. Интуиция, чувства и предчувствия. Не требуется давать обоснование чувствам. Какие у меня по этому поводу возникают чувства? Эмоции. </a:t>
            </a:r>
            <a:endParaRPr lang="ru-RU" sz="2200" b="1" dirty="0" smtClean="0"/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sz="2200" b="1" dirty="0" smtClean="0"/>
              <a:t>Желтая Шляпа. </a:t>
            </a:r>
            <a:r>
              <a:rPr lang="ru-RU" sz="2200" dirty="0" smtClean="0"/>
              <a:t>Преимущества. Почему это стоит сделать? Каковы преимущества?                                         Почему это можно сделать? Почему это сработает? Позитивное видение.</a:t>
            </a:r>
            <a:endParaRPr lang="ru-RU" sz="2200" b="1" dirty="0" smtClean="0"/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sz="2200" b="1" dirty="0" smtClean="0"/>
              <a:t>Зеленая Шляпа. </a:t>
            </a:r>
            <a:r>
              <a:rPr lang="ru-RU" sz="2200" dirty="0" smtClean="0"/>
              <a:t>Творчество. Различные идеи. Новые идеи. Предложения. Каковы некоторые из возможных решений и действий? Каковы альтернативы? Творческий подход. </a:t>
            </a:r>
            <a:endParaRPr lang="ru-RU" sz="2200" b="1" dirty="0" smtClean="0"/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sz="2200" b="1" dirty="0" smtClean="0"/>
              <a:t>Синяя Шляпа. </a:t>
            </a:r>
            <a:r>
              <a:rPr lang="ru-RU" sz="2200" dirty="0" smtClean="0"/>
              <a:t>Организация мышления. Мышление о мышлении. Чего мы достигли?                                    Что нужно сделать дальше? Управление процессом.</a:t>
            </a:r>
          </a:p>
        </p:txBody>
      </p:sp>
      <p:sp>
        <p:nvSpPr>
          <p:cNvPr id="4" name="Правильный пятиугольник 3"/>
          <p:cNvSpPr/>
          <p:nvPr/>
        </p:nvSpPr>
        <p:spPr>
          <a:xfrm>
            <a:off x="374073" y="1842655"/>
            <a:ext cx="401782" cy="332509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ильный пятиугольник 4"/>
          <p:cNvSpPr/>
          <p:nvPr/>
        </p:nvSpPr>
        <p:spPr>
          <a:xfrm>
            <a:off x="346364" y="2743200"/>
            <a:ext cx="401782" cy="332509"/>
          </a:xfrm>
          <a:prstGeom prst="pent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авильный пятиугольник 5"/>
          <p:cNvSpPr/>
          <p:nvPr/>
        </p:nvSpPr>
        <p:spPr>
          <a:xfrm>
            <a:off x="360219" y="3519055"/>
            <a:ext cx="401782" cy="332509"/>
          </a:xfrm>
          <a:prstGeom prst="pent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авильный пятиугольник 6"/>
          <p:cNvSpPr/>
          <p:nvPr/>
        </p:nvSpPr>
        <p:spPr>
          <a:xfrm>
            <a:off x="360219" y="4267200"/>
            <a:ext cx="401782" cy="332509"/>
          </a:xfrm>
          <a:prstGeom prst="pentagon">
            <a:avLst/>
          </a:prstGeom>
          <a:solidFill>
            <a:srgbClr val="FFE05D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авильный пятиугольник 7"/>
          <p:cNvSpPr/>
          <p:nvPr/>
        </p:nvSpPr>
        <p:spPr>
          <a:xfrm>
            <a:off x="360219" y="5001490"/>
            <a:ext cx="401782" cy="332509"/>
          </a:xfrm>
          <a:prstGeom prst="pentagon">
            <a:avLst/>
          </a:prstGeom>
          <a:solidFill>
            <a:srgbClr val="92D050"/>
          </a:solidFill>
          <a:ln>
            <a:solidFill>
              <a:srgbClr val="008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ильный пятиугольник 8"/>
          <p:cNvSpPr/>
          <p:nvPr/>
        </p:nvSpPr>
        <p:spPr>
          <a:xfrm>
            <a:off x="374074" y="5735782"/>
            <a:ext cx="401782" cy="332509"/>
          </a:xfrm>
          <a:prstGeom prst="pentag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872836" y="462108"/>
            <a:ext cx="11319164" cy="867930"/>
          </a:xfrm>
          <a:solidFill>
            <a:srgbClr val="FFFF00"/>
          </a:solidFill>
        </p:spPr>
        <p:txBody>
          <a:bodyPr/>
          <a:lstStyle/>
          <a:p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  Метод «Да, и…» вместо «Да, но…»</a:t>
            </a:r>
            <a:r>
              <a:rPr lang="ru-RU" sz="4000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1087582" y="3211080"/>
            <a:ext cx="2417618" cy="626629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dirty="0" smtClean="0"/>
              <a:t> </a:t>
            </a:r>
            <a:r>
              <a:rPr lang="ru-RU" sz="3600" dirty="0" smtClean="0"/>
              <a:t>"Да, и...". 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156853" y="2047298"/>
            <a:ext cx="4149437" cy="557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charset="0"/>
              <a:buBlip>
                <a:blip r:embed="rId2"/>
              </a:buBlip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"Да, но...".</a:t>
            </a: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1288472" y="2812471"/>
            <a:ext cx="2272146" cy="18010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928254" y="365126"/>
            <a:ext cx="11263746" cy="937202"/>
          </a:xfrm>
          <a:solidFill>
            <a:srgbClr val="FFFF00"/>
          </a:solidFill>
        </p:spPr>
        <p:txBody>
          <a:bodyPr/>
          <a:lstStyle/>
          <a:p>
            <a:r>
              <a:rPr lang="ru-RU" sz="4000" b="1" dirty="0" smtClean="0">
                <a:solidFill>
                  <a:srgbClr val="007E00"/>
                </a:solidFill>
                <a:latin typeface="Arial" pitchFamily="34" charset="0"/>
                <a:cs typeface="Arial" pitchFamily="34" charset="0"/>
              </a:rPr>
              <a:t>  Методы работы с группой 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1226127" y="1742497"/>
            <a:ext cx="10515600" cy="4351338"/>
          </a:xfrm>
        </p:spPr>
        <p:txBody>
          <a:bodyPr/>
          <a:lstStyle/>
          <a:p>
            <a:pPr>
              <a:spcAft>
                <a:spcPts val="1200"/>
              </a:spcAft>
              <a:buSzPct val="80000"/>
              <a:buBlip>
                <a:blip r:embed="rId2"/>
              </a:buBlip>
            </a:pPr>
            <a:r>
              <a:rPr lang="ru-RU" dirty="0" smtClean="0"/>
              <a:t>Мозговой штурм</a:t>
            </a:r>
          </a:p>
          <a:p>
            <a:pPr>
              <a:spcAft>
                <a:spcPts val="1200"/>
              </a:spcAft>
              <a:buSzPct val="80000"/>
              <a:buBlip>
                <a:blip r:embed="rId2"/>
              </a:buBlip>
            </a:pPr>
            <a:r>
              <a:rPr lang="ru-RU" dirty="0" smtClean="0"/>
              <a:t>Корабельный совет</a:t>
            </a:r>
          </a:p>
          <a:p>
            <a:pPr>
              <a:spcAft>
                <a:spcPts val="1200"/>
              </a:spcAft>
              <a:buSzPct val="80000"/>
              <a:buBlip>
                <a:blip r:embed="rId2"/>
              </a:buBlip>
            </a:pPr>
            <a:r>
              <a:rPr lang="ru-RU" dirty="0" smtClean="0"/>
              <a:t>Ментальная карта </a:t>
            </a:r>
          </a:p>
          <a:p>
            <a:pPr>
              <a:spcAft>
                <a:spcPts val="1200"/>
              </a:spcAft>
              <a:buSzPct val="80000"/>
              <a:buBlip>
                <a:blip r:embed="rId2"/>
              </a:buBlip>
            </a:pPr>
            <a:r>
              <a:rPr lang="ru-RU" dirty="0" smtClean="0"/>
              <a:t>Пять вопросов (техника стандартных вопросов)</a:t>
            </a:r>
          </a:p>
          <a:p>
            <a:pPr>
              <a:spcAft>
                <a:spcPts val="1200"/>
              </a:spcAft>
              <a:buSzPct val="80000"/>
              <a:buBlip>
                <a:blip r:embed="rId2"/>
              </a:buBlip>
            </a:pPr>
            <a:r>
              <a:rPr lang="ru-RU" dirty="0" smtClean="0"/>
              <a:t>Теннис идей</a:t>
            </a:r>
          </a:p>
          <a:p>
            <a:pPr>
              <a:spcAft>
                <a:spcPts val="1200"/>
              </a:spcAft>
              <a:buSzPct val="80000"/>
              <a:buBlip>
                <a:blip r:embed="rId2"/>
              </a:buBlip>
            </a:pPr>
            <a:r>
              <a:rPr lang="ru-RU" dirty="0" smtClean="0"/>
              <a:t>ТРИЗ</a:t>
            </a:r>
          </a:p>
          <a:p>
            <a:pPr>
              <a:spcAft>
                <a:spcPts val="1200"/>
              </a:spcAft>
              <a:buSzPct val="80000"/>
              <a:buBlip>
                <a:blip r:embed="rId2"/>
              </a:buBlip>
            </a:pPr>
            <a:r>
              <a:rPr lang="ru-RU" dirty="0" err="1" smtClean="0"/>
              <a:t>Коучинг</a:t>
            </a:r>
            <a:r>
              <a:rPr lang="ru-RU" dirty="0" smtClean="0"/>
              <a:t>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2F88F8-8819-4141-A35B-91C995842D2A}"/>
</file>

<file path=customXml/itemProps2.xml><?xml version="1.0" encoding="utf-8"?>
<ds:datastoreItem xmlns:ds="http://schemas.openxmlformats.org/officeDocument/2006/customXml" ds:itemID="{764EC203-8873-43F3-A8FD-F1D58A38FC5C}"/>
</file>

<file path=customXml/itemProps3.xml><?xml version="1.0" encoding="utf-8"?>
<ds:datastoreItem xmlns:ds="http://schemas.openxmlformats.org/officeDocument/2006/customXml" ds:itemID="{CA84611B-5A6E-4A18-BA17-4E9B7B4E96E3}"/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731</Words>
  <Application>Microsoft Office PowerPoint</Application>
  <PresentationFormat>Широкоэкранный</PresentationFormat>
  <Paragraphs>105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Тема Office</vt:lpstr>
      <vt:lpstr>Презентация PowerPoint</vt:lpstr>
      <vt:lpstr>Презентация PowerPoint</vt:lpstr>
      <vt:lpstr>  Задачи наставнической деятельности</vt:lpstr>
      <vt:lpstr> Этапы работы с группой </vt:lpstr>
      <vt:lpstr>Методы  работы с группой.  Задачи.</vt:lpstr>
      <vt:lpstr>Техники делятся по:</vt:lpstr>
      <vt:lpstr> Метод шести шляп</vt:lpstr>
      <vt:lpstr>  Метод «Да, и…» вместо «Да, но…» </vt:lpstr>
      <vt:lpstr>  Методы работы с группой </vt:lpstr>
      <vt:lpstr>   Проблемные ситуации</vt:lpstr>
      <vt:lpstr>Трудности в работе над проектом.  Способы их преодоления.</vt:lpstr>
      <vt:lpstr>Преимущества и недостатки  индивидуальных  проектов</vt:lpstr>
      <vt:lpstr>Преимущества и недостатки  групповых   проектов</vt:lpstr>
      <vt:lpstr>Советы наставнику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38</cp:revision>
  <dcterms:created xsi:type="dcterms:W3CDTF">2022-01-24T11:09:18Z</dcterms:created>
  <dcterms:modified xsi:type="dcterms:W3CDTF">2022-03-09T07:11:01Z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