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60" r:id="rId3"/>
    <p:sldId id="280" r:id="rId4"/>
    <p:sldId id="261" r:id="rId5"/>
    <p:sldId id="281" r:id="rId6"/>
    <p:sldId id="283" r:id="rId7"/>
    <p:sldId id="277" r:id="rId8"/>
    <p:sldId id="276" r:id="rId9"/>
    <p:sldId id="279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309" r:id="rId22"/>
    <p:sldId id="310" r:id="rId23"/>
    <p:sldId id="30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0854B-D838-456D-8CA4-E96CE8D5E22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7DB4A4-120D-4986-A401-6FB287585A87}">
      <dgm:prSet/>
      <dgm:spPr/>
      <dgm:t>
        <a:bodyPr/>
        <a:lstStyle/>
        <a:p>
          <a:r>
            <a:rPr lang="ru-RU" dirty="0" smtClean="0"/>
            <a:t>Нарушения процедуры проведения СПТ и предоставления актов результатов.</a:t>
          </a:r>
          <a:endParaRPr lang="ru-RU" dirty="0"/>
        </a:p>
      </dgm:t>
    </dgm:pt>
    <dgm:pt modelId="{64AF2B92-A50B-43F1-8401-6719B4BB0EA1}" type="parTrans" cxnId="{D357D571-70E7-42BC-91B9-252B49B19AC0}">
      <dgm:prSet/>
      <dgm:spPr/>
      <dgm:t>
        <a:bodyPr/>
        <a:lstStyle/>
        <a:p>
          <a:endParaRPr lang="ru-RU"/>
        </a:p>
      </dgm:t>
    </dgm:pt>
    <dgm:pt modelId="{B7C2DA84-03C0-4904-BE17-7EFE6C1922CC}" type="sibTrans" cxnId="{D357D571-70E7-42BC-91B9-252B49B19AC0}">
      <dgm:prSet/>
      <dgm:spPr/>
      <dgm:t>
        <a:bodyPr/>
        <a:lstStyle/>
        <a:p>
          <a:endParaRPr lang="ru-RU"/>
        </a:p>
      </dgm:t>
    </dgm:pt>
    <dgm:pt modelId="{24634D56-0B91-47FE-BD9E-7C4000C972EC}">
      <dgm:prSet/>
      <dgm:spPr/>
      <dgm:t>
        <a:bodyPr/>
        <a:lstStyle/>
        <a:p>
          <a:r>
            <a:rPr lang="ru-RU" dirty="0" smtClean="0"/>
            <a:t>Относительно невысокий уровень мотивационно-разъяснительной работы с обучающимися перед началом тестирования </a:t>
          </a:r>
          <a:endParaRPr lang="ru-RU" dirty="0"/>
        </a:p>
      </dgm:t>
    </dgm:pt>
    <dgm:pt modelId="{71D60180-20D1-4692-9ACC-BB41EAA30CA0}" type="parTrans" cxnId="{C962CDA7-49DB-43D8-A866-638D14EB87E7}">
      <dgm:prSet/>
      <dgm:spPr/>
      <dgm:t>
        <a:bodyPr/>
        <a:lstStyle/>
        <a:p>
          <a:endParaRPr lang="ru-RU"/>
        </a:p>
      </dgm:t>
    </dgm:pt>
    <dgm:pt modelId="{3CDBBD9B-4D64-4B6F-8C1B-1566B1CD00E1}" type="sibTrans" cxnId="{C962CDA7-49DB-43D8-A866-638D14EB87E7}">
      <dgm:prSet/>
      <dgm:spPr/>
      <dgm:t>
        <a:bodyPr/>
        <a:lstStyle/>
        <a:p>
          <a:endParaRPr lang="ru-RU"/>
        </a:p>
      </dgm:t>
    </dgm:pt>
    <dgm:pt modelId="{911DF0F0-D2FB-4FDA-BDEB-FD291310EFD4}">
      <dgm:prSet/>
      <dgm:spPr/>
      <dgm:t>
        <a:bodyPr/>
        <a:lstStyle/>
        <a:p>
          <a:r>
            <a:rPr lang="ru-RU" dirty="0" smtClean="0"/>
            <a:t>Недостаточный уровень подготовки ответственных лиц за проведение тестирования в образовательных организациях</a:t>
          </a:r>
          <a:endParaRPr lang="ru-RU" dirty="0"/>
        </a:p>
      </dgm:t>
    </dgm:pt>
    <dgm:pt modelId="{E3284EA5-E262-48D2-AC99-D5696500C557}" type="parTrans" cxnId="{10E41803-6F02-4C6C-B779-C9F9A8EBFA65}">
      <dgm:prSet/>
      <dgm:spPr/>
      <dgm:t>
        <a:bodyPr/>
        <a:lstStyle/>
        <a:p>
          <a:endParaRPr lang="ru-RU"/>
        </a:p>
      </dgm:t>
    </dgm:pt>
    <dgm:pt modelId="{1E123110-15A0-431F-A43A-DCABE6C09687}" type="sibTrans" cxnId="{10E41803-6F02-4C6C-B779-C9F9A8EBFA65}">
      <dgm:prSet/>
      <dgm:spPr/>
      <dgm:t>
        <a:bodyPr/>
        <a:lstStyle/>
        <a:p>
          <a:endParaRPr lang="ru-RU"/>
        </a:p>
      </dgm:t>
    </dgm:pt>
    <dgm:pt modelId="{CE5308F7-5D90-44C8-A64A-A181694DF751}">
      <dgm:prSet/>
      <dgm:spPr/>
      <dgm:t>
        <a:bodyPr/>
        <a:lstStyle/>
        <a:p>
          <a:r>
            <a:rPr lang="ru-RU" dirty="0" smtClean="0"/>
            <a:t>Низкий уровень мотивации педагогов или негативное отношение к проведению тестирования.</a:t>
          </a:r>
          <a:endParaRPr lang="ru-RU" dirty="0"/>
        </a:p>
      </dgm:t>
    </dgm:pt>
    <dgm:pt modelId="{36D4117E-A2B3-4FAE-A08B-9E412436E1FA}" type="parTrans" cxnId="{0D71F22E-69F3-4550-8886-69AEB588B767}">
      <dgm:prSet/>
      <dgm:spPr/>
      <dgm:t>
        <a:bodyPr/>
        <a:lstStyle/>
        <a:p>
          <a:endParaRPr lang="ru-RU"/>
        </a:p>
      </dgm:t>
    </dgm:pt>
    <dgm:pt modelId="{050C1A2D-1B97-4F58-9A61-EBD9AD3A3BF2}" type="sibTrans" cxnId="{0D71F22E-69F3-4550-8886-69AEB588B767}">
      <dgm:prSet/>
      <dgm:spPr/>
      <dgm:t>
        <a:bodyPr/>
        <a:lstStyle/>
        <a:p>
          <a:endParaRPr lang="ru-RU"/>
        </a:p>
      </dgm:t>
    </dgm:pt>
    <dgm:pt modelId="{A364EADF-3A9A-436C-8DBC-3E10236F6713}">
      <dgm:prSet/>
      <dgm:spPr/>
      <dgm:t>
        <a:bodyPr/>
        <a:lstStyle/>
        <a:p>
          <a:r>
            <a:rPr lang="ru-RU" dirty="0" smtClean="0"/>
            <a:t>Сложность</a:t>
          </a:r>
          <a:r>
            <a:rPr lang="ru-RU" baseline="0" dirty="0" smtClean="0"/>
            <a:t> анкеты ЕМ. Непонимание обучающимися задаваемых вопросов.</a:t>
          </a:r>
          <a:endParaRPr lang="ru-RU" dirty="0"/>
        </a:p>
      </dgm:t>
    </dgm:pt>
    <dgm:pt modelId="{5E8685B8-08E8-4B63-BA73-808D439F8603}" type="parTrans" cxnId="{5F810B39-DCAC-4F91-9A07-F396FD2B6571}">
      <dgm:prSet/>
      <dgm:spPr/>
      <dgm:t>
        <a:bodyPr/>
        <a:lstStyle/>
        <a:p>
          <a:endParaRPr lang="ru-RU"/>
        </a:p>
      </dgm:t>
    </dgm:pt>
    <dgm:pt modelId="{D45C7D86-BD6F-43D6-8C9E-FE15F86DAA98}" type="sibTrans" cxnId="{5F810B39-DCAC-4F91-9A07-F396FD2B6571}">
      <dgm:prSet/>
      <dgm:spPr/>
      <dgm:t>
        <a:bodyPr/>
        <a:lstStyle/>
        <a:p>
          <a:endParaRPr lang="ru-RU"/>
        </a:p>
      </dgm:t>
    </dgm:pt>
    <dgm:pt modelId="{745D801E-90BF-4BDA-B93B-7752E44D2DF3}" type="pres">
      <dgm:prSet presAssocID="{9380854B-D838-456D-8CA4-E96CE8D5E229}" presName="compositeShape" presStyleCnt="0">
        <dgm:presLayoutVars>
          <dgm:dir/>
          <dgm:resizeHandles/>
        </dgm:presLayoutVars>
      </dgm:prSet>
      <dgm:spPr/>
    </dgm:pt>
    <dgm:pt modelId="{BFE295B1-A237-4002-854F-282E57D5C85F}" type="pres">
      <dgm:prSet presAssocID="{9380854B-D838-456D-8CA4-E96CE8D5E229}" presName="pyramid" presStyleLbl="node1" presStyleIdx="0" presStyleCnt="1" custScaleX="79435" custLinFactNeighborX="-34912" custLinFactNeighborY="-1447"/>
      <dgm:spPr/>
    </dgm:pt>
    <dgm:pt modelId="{0EFFCEAB-5BE6-4A1D-BF61-4C49E6C3E472}" type="pres">
      <dgm:prSet presAssocID="{9380854B-D838-456D-8CA4-E96CE8D5E229}" presName="theList" presStyleCnt="0"/>
      <dgm:spPr/>
    </dgm:pt>
    <dgm:pt modelId="{759D8838-04B6-457D-A5AE-E8F350B9C0AC}" type="pres">
      <dgm:prSet presAssocID="{CE5308F7-5D90-44C8-A64A-A181694DF751}" presName="aNode" presStyleLbl="fgAcc1" presStyleIdx="0" presStyleCnt="5" custLinFactY="272534" custLinFactNeighborX="-64722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72FA5-5C96-4A6A-89E8-67EC4F17908F}" type="pres">
      <dgm:prSet presAssocID="{CE5308F7-5D90-44C8-A64A-A181694DF751}" presName="aSpace" presStyleCnt="0"/>
      <dgm:spPr/>
    </dgm:pt>
    <dgm:pt modelId="{06747085-E9F3-46A9-9262-13C0C5140811}" type="pres">
      <dgm:prSet presAssocID="{1A7DB4A4-120D-4986-A401-6FB287585A87}" presName="aNode" presStyleLbl="fgAcc1" presStyleIdx="1" presStyleCnt="5" custLinFactY="-17960" custLinFactNeighborX="-6472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DE733-5994-4B9C-ACD3-9EDB22CA22E6}" type="pres">
      <dgm:prSet presAssocID="{1A7DB4A4-120D-4986-A401-6FB287585A87}" presName="aSpace" presStyleCnt="0"/>
      <dgm:spPr/>
    </dgm:pt>
    <dgm:pt modelId="{D86004CE-0D68-4BD4-AD9C-BF25F627C731}" type="pres">
      <dgm:prSet presAssocID="{24634D56-0B91-47FE-BD9E-7C4000C972EC}" presName="aNode" presStyleLbl="fgAcc1" presStyleIdx="2" presStyleCnt="5" custLinFactY="-18612" custLinFactNeighborX="-634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1BADF-BC65-48CB-BC7F-78F4D78CA8B5}" type="pres">
      <dgm:prSet presAssocID="{24634D56-0B91-47FE-BD9E-7C4000C972EC}" presName="aSpace" presStyleCnt="0"/>
      <dgm:spPr/>
    </dgm:pt>
    <dgm:pt modelId="{3D4FD2E6-56E4-4E8C-9241-17062F20A3A7}" type="pres">
      <dgm:prSet presAssocID="{911DF0F0-D2FB-4FDA-BDEB-FD291310EFD4}" presName="aNode" presStyleLbl="fgAcc1" presStyleIdx="3" presStyleCnt="5" custScaleX="83071" custLinFactY="-317191" custLinFactNeighborX="-64216" custLinFactNeighborY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96C77-0434-47C9-A077-EDC32AF75695}" type="pres">
      <dgm:prSet presAssocID="{911DF0F0-D2FB-4FDA-BDEB-FD291310EFD4}" presName="aSpace" presStyleCnt="0"/>
      <dgm:spPr/>
    </dgm:pt>
    <dgm:pt modelId="{6A3BEBA7-7D2B-4181-93C2-F5F49C017789}" type="pres">
      <dgm:prSet presAssocID="{A364EADF-3A9A-436C-8DBC-3E10236F6713}" presName="aNode" presStyleLbl="fgAcc1" presStyleIdx="4" presStyleCnt="5" custScaleX="94290" custScaleY="125452" custLinFactY="-16606" custLinFactNeighborX="-690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9DD58-07B5-4AEA-B5C0-876DBC15BF81}" type="pres">
      <dgm:prSet presAssocID="{A364EADF-3A9A-436C-8DBC-3E10236F6713}" presName="aSpace" presStyleCnt="0"/>
      <dgm:spPr/>
    </dgm:pt>
  </dgm:ptLst>
  <dgm:cxnLst>
    <dgm:cxn modelId="{2A5CD35B-3060-44CD-B76D-5BE65EAFA11A}" type="presOf" srcId="{9380854B-D838-456D-8CA4-E96CE8D5E229}" destId="{745D801E-90BF-4BDA-B93B-7752E44D2DF3}" srcOrd="0" destOrd="0" presId="urn:microsoft.com/office/officeart/2005/8/layout/pyramid2"/>
    <dgm:cxn modelId="{C962CDA7-49DB-43D8-A866-638D14EB87E7}" srcId="{9380854B-D838-456D-8CA4-E96CE8D5E229}" destId="{24634D56-0B91-47FE-BD9E-7C4000C972EC}" srcOrd="2" destOrd="0" parTransId="{71D60180-20D1-4692-9ACC-BB41EAA30CA0}" sibTransId="{3CDBBD9B-4D64-4B6F-8C1B-1566B1CD00E1}"/>
    <dgm:cxn modelId="{826DC8EA-1A2B-49A9-A8CC-19B311DCCAA4}" type="presOf" srcId="{A364EADF-3A9A-436C-8DBC-3E10236F6713}" destId="{6A3BEBA7-7D2B-4181-93C2-F5F49C017789}" srcOrd="0" destOrd="0" presId="urn:microsoft.com/office/officeart/2005/8/layout/pyramid2"/>
    <dgm:cxn modelId="{B48283C6-EAC6-48C9-980B-801F7FAFC566}" type="presOf" srcId="{CE5308F7-5D90-44C8-A64A-A181694DF751}" destId="{759D8838-04B6-457D-A5AE-E8F350B9C0AC}" srcOrd="0" destOrd="0" presId="urn:microsoft.com/office/officeart/2005/8/layout/pyramid2"/>
    <dgm:cxn modelId="{5F810B39-DCAC-4F91-9A07-F396FD2B6571}" srcId="{9380854B-D838-456D-8CA4-E96CE8D5E229}" destId="{A364EADF-3A9A-436C-8DBC-3E10236F6713}" srcOrd="4" destOrd="0" parTransId="{5E8685B8-08E8-4B63-BA73-808D439F8603}" sibTransId="{D45C7D86-BD6F-43D6-8C9E-FE15F86DAA98}"/>
    <dgm:cxn modelId="{10E41803-6F02-4C6C-B779-C9F9A8EBFA65}" srcId="{9380854B-D838-456D-8CA4-E96CE8D5E229}" destId="{911DF0F0-D2FB-4FDA-BDEB-FD291310EFD4}" srcOrd="3" destOrd="0" parTransId="{E3284EA5-E262-48D2-AC99-D5696500C557}" sibTransId="{1E123110-15A0-431F-A43A-DCABE6C09687}"/>
    <dgm:cxn modelId="{B7E46271-3D48-4295-B774-06A3F5474016}" type="presOf" srcId="{1A7DB4A4-120D-4986-A401-6FB287585A87}" destId="{06747085-E9F3-46A9-9262-13C0C5140811}" srcOrd="0" destOrd="0" presId="urn:microsoft.com/office/officeart/2005/8/layout/pyramid2"/>
    <dgm:cxn modelId="{A9FA5AA0-EA47-4848-A8CD-1542ADDD0E20}" type="presOf" srcId="{911DF0F0-D2FB-4FDA-BDEB-FD291310EFD4}" destId="{3D4FD2E6-56E4-4E8C-9241-17062F20A3A7}" srcOrd="0" destOrd="0" presId="urn:microsoft.com/office/officeart/2005/8/layout/pyramid2"/>
    <dgm:cxn modelId="{129FACAF-27A5-46AF-B8B6-773E39647648}" type="presOf" srcId="{24634D56-0B91-47FE-BD9E-7C4000C972EC}" destId="{D86004CE-0D68-4BD4-AD9C-BF25F627C731}" srcOrd="0" destOrd="0" presId="urn:microsoft.com/office/officeart/2005/8/layout/pyramid2"/>
    <dgm:cxn modelId="{D357D571-70E7-42BC-91B9-252B49B19AC0}" srcId="{9380854B-D838-456D-8CA4-E96CE8D5E229}" destId="{1A7DB4A4-120D-4986-A401-6FB287585A87}" srcOrd="1" destOrd="0" parTransId="{64AF2B92-A50B-43F1-8401-6719B4BB0EA1}" sibTransId="{B7C2DA84-03C0-4904-BE17-7EFE6C1922CC}"/>
    <dgm:cxn modelId="{0D71F22E-69F3-4550-8886-69AEB588B767}" srcId="{9380854B-D838-456D-8CA4-E96CE8D5E229}" destId="{CE5308F7-5D90-44C8-A64A-A181694DF751}" srcOrd="0" destOrd="0" parTransId="{36D4117E-A2B3-4FAE-A08B-9E412436E1FA}" sibTransId="{050C1A2D-1B97-4F58-9A61-EBD9AD3A3BF2}"/>
    <dgm:cxn modelId="{E744BAF2-AEB5-47DF-82A9-4B5EB8BE1799}" type="presParOf" srcId="{745D801E-90BF-4BDA-B93B-7752E44D2DF3}" destId="{BFE295B1-A237-4002-854F-282E57D5C85F}" srcOrd="0" destOrd="0" presId="urn:microsoft.com/office/officeart/2005/8/layout/pyramid2"/>
    <dgm:cxn modelId="{79BF8817-E842-41B8-B0C3-B7162C840E11}" type="presParOf" srcId="{745D801E-90BF-4BDA-B93B-7752E44D2DF3}" destId="{0EFFCEAB-5BE6-4A1D-BF61-4C49E6C3E472}" srcOrd="1" destOrd="0" presId="urn:microsoft.com/office/officeart/2005/8/layout/pyramid2"/>
    <dgm:cxn modelId="{DDF3DA25-6D9C-4909-8FB1-5648E33995B4}" type="presParOf" srcId="{0EFFCEAB-5BE6-4A1D-BF61-4C49E6C3E472}" destId="{759D8838-04B6-457D-A5AE-E8F350B9C0AC}" srcOrd="0" destOrd="0" presId="urn:microsoft.com/office/officeart/2005/8/layout/pyramid2"/>
    <dgm:cxn modelId="{39E28982-9EF9-4106-A31A-1B2096D63CF9}" type="presParOf" srcId="{0EFFCEAB-5BE6-4A1D-BF61-4C49E6C3E472}" destId="{24E72FA5-5C96-4A6A-89E8-67EC4F17908F}" srcOrd="1" destOrd="0" presId="urn:microsoft.com/office/officeart/2005/8/layout/pyramid2"/>
    <dgm:cxn modelId="{FC5C148D-456D-4436-B757-6F37E920CE67}" type="presParOf" srcId="{0EFFCEAB-5BE6-4A1D-BF61-4C49E6C3E472}" destId="{06747085-E9F3-46A9-9262-13C0C5140811}" srcOrd="2" destOrd="0" presId="urn:microsoft.com/office/officeart/2005/8/layout/pyramid2"/>
    <dgm:cxn modelId="{7655EADD-4EFF-4188-BEAB-E4AB04E3012D}" type="presParOf" srcId="{0EFFCEAB-5BE6-4A1D-BF61-4C49E6C3E472}" destId="{106DE733-5994-4B9C-ACD3-9EDB22CA22E6}" srcOrd="3" destOrd="0" presId="urn:microsoft.com/office/officeart/2005/8/layout/pyramid2"/>
    <dgm:cxn modelId="{CA829FFE-0BB5-4274-B67B-0708F7B63158}" type="presParOf" srcId="{0EFFCEAB-5BE6-4A1D-BF61-4C49E6C3E472}" destId="{D86004CE-0D68-4BD4-AD9C-BF25F627C731}" srcOrd="4" destOrd="0" presId="urn:microsoft.com/office/officeart/2005/8/layout/pyramid2"/>
    <dgm:cxn modelId="{50D25510-332E-49B5-8613-682E65E89C2D}" type="presParOf" srcId="{0EFFCEAB-5BE6-4A1D-BF61-4C49E6C3E472}" destId="{84B1BADF-BC65-48CB-BC7F-78F4D78CA8B5}" srcOrd="5" destOrd="0" presId="urn:microsoft.com/office/officeart/2005/8/layout/pyramid2"/>
    <dgm:cxn modelId="{E999262F-9024-46A9-B5FA-42291FED09D7}" type="presParOf" srcId="{0EFFCEAB-5BE6-4A1D-BF61-4C49E6C3E472}" destId="{3D4FD2E6-56E4-4E8C-9241-17062F20A3A7}" srcOrd="6" destOrd="0" presId="urn:microsoft.com/office/officeart/2005/8/layout/pyramid2"/>
    <dgm:cxn modelId="{6396C96D-CBA0-466C-A881-5A4EA8F39B93}" type="presParOf" srcId="{0EFFCEAB-5BE6-4A1D-BF61-4C49E6C3E472}" destId="{3AB96C77-0434-47C9-A077-EDC32AF75695}" srcOrd="7" destOrd="0" presId="urn:microsoft.com/office/officeart/2005/8/layout/pyramid2"/>
    <dgm:cxn modelId="{A61C976B-686D-42C9-A918-1E208E45BF54}" type="presParOf" srcId="{0EFFCEAB-5BE6-4A1D-BF61-4C49E6C3E472}" destId="{6A3BEBA7-7D2B-4181-93C2-F5F49C017789}" srcOrd="8" destOrd="0" presId="urn:microsoft.com/office/officeart/2005/8/layout/pyramid2"/>
    <dgm:cxn modelId="{F4A40B63-5E50-4630-AAC0-4D6D4E37EDE2}" type="presParOf" srcId="{0EFFCEAB-5BE6-4A1D-BF61-4C49E6C3E472}" destId="{CD09DD58-07B5-4AEA-B5C0-876DBC15BF8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295B1-A237-4002-854F-282E57D5C85F}">
      <dsp:nvSpPr>
        <dsp:cNvPr id="0" name=""/>
        <dsp:cNvSpPr/>
      </dsp:nvSpPr>
      <dsp:spPr>
        <a:xfrm>
          <a:off x="17924" y="0"/>
          <a:ext cx="4070197" cy="512393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D8838-04B6-457D-A5AE-E8F350B9C0AC}">
      <dsp:nvSpPr>
        <dsp:cNvPr id="0" name=""/>
        <dsp:cNvSpPr/>
      </dsp:nvSpPr>
      <dsp:spPr>
        <a:xfrm>
          <a:off x="1686287" y="2673817"/>
          <a:ext cx="3330557" cy="6965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Низкий уровень мотивации педагогов или негативное отношение к проведению тестирования.</a:t>
          </a:r>
          <a:endParaRPr lang="ru-RU" sz="1000" kern="1200" dirty="0"/>
        </a:p>
      </dsp:txBody>
      <dsp:txXfrm>
        <a:off x="1720289" y="2707819"/>
        <a:ext cx="3262553" cy="628530"/>
      </dsp:txXfrm>
    </dsp:sp>
    <dsp:sp modelId="{06747085-E9F3-46A9-9262-13C0C5140811}">
      <dsp:nvSpPr>
        <dsp:cNvPr id="0" name=""/>
        <dsp:cNvSpPr/>
      </dsp:nvSpPr>
      <dsp:spPr>
        <a:xfrm>
          <a:off x="1686287" y="1085759"/>
          <a:ext cx="3330557" cy="6965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Нарушения процедуры проведения СПТ и предоставления актов результатов.</a:t>
          </a:r>
          <a:endParaRPr lang="ru-RU" sz="1000" kern="1200" dirty="0"/>
        </a:p>
      </dsp:txBody>
      <dsp:txXfrm>
        <a:off x="1720289" y="1119761"/>
        <a:ext cx="3262553" cy="628530"/>
      </dsp:txXfrm>
    </dsp:sp>
    <dsp:sp modelId="{D86004CE-0D68-4BD4-AD9C-BF25F627C731}">
      <dsp:nvSpPr>
        <dsp:cNvPr id="0" name=""/>
        <dsp:cNvSpPr/>
      </dsp:nvSpPr>
      <dsp:spPr>
        <a:xfrm>
          <a:off x="1727486" y="1864819"/>
          <a:ext cx="3330557" cy="6965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Относительно невысокий уровень мотивационно-разъяснительной работы с обучающимися перед началом тестирования </a:t>
          </a:r>
          <a:endParaRPr lang="ru-RU" sz="1000" kern="1200" dirty="0"/>
        </a:p>
      </dsp:txBody>
      <dsp:txXfrm>
        <a:off x="1761488" y="1898821"/>
        <a:ext cx="3262553" cy="628530"/>
      </dsp:txXfrm>
    </dsp:sp>
    <dsp:sp modelId="{3D4FD2E6-56E4-4E8C-9241-17062F20A3A7}">
      <dsp:nvSpPr>
        <dsp:cNvPr id="0" name=""/>
        <dsp:cNvSpPr/>
      </dsp:nvSpPr>
      <dsp:spPr>
        <a:xfrm>
          <a:off x="1985055" y="307513"/>
          <a:ext cx="2766727" cy="6965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Недостаточный уровень подготовки ответственных лиц за проведение тестирования в образовательных организациях</a:t>
          </a:r>
          <a:endParaRPr lang="ru-RU" sz="1000" kern="1200" dirty="0"/>
        </a:p>
      </dsp:txBody>
      <dsp:txXfrm>
        <a:off x="2019057" y="341515"/>
        <a:ext cx="2698723" cy="628530"/>
      </dsp:txXfrm>
    </dsp:sp>
    <dsp:sp modelId="{6A3BEBA7-7D2B-4181-93C2-F5F49C017789}">
      <dsp:nvSpPr>
        <dsp:cNvPr id="0" name=""/>
        <dsp:cNvSpPr/>
      </dsp:nvSpPr>
      <dsp:spPr>
        <a:xfrm>
          <a:off x="1637561" y="3445995"/>
          <a:ext cx="3140382" cy="8738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Сложность</a:t>
          </a:r>
          <a:r>
            <a:rPr lang="ru-RU" sz="1000" kern="1200" baseline="0" dirty="0" smtClean="0"/>
            <a:t> анкеты ЕМ. Непонимание обучающимися задаваемых вопросов.</a:t>
          </a:r>
          <a:endParaRPr lang="ru-RU" sz="1000" kern="1200" dirty="0"/>
        </a:p>
      </dsp:txBody>
      <dsp:txXfrm>
        <a:off x="1680217" y="3488651"/>
        <a:ext cx="3055070" cy="78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390" y="429458"/>
            <a:ext cx="7743568" cy="3112232"/>
          </a:xfrm>
        </p:spPr>
        <p:txBody>
          <a:bodyPr>
            <a:normAutofit/>
          </a:bodyPr>
          <a:lstStyle/>
          <a:p>
            <a:r>
              <a:rPr lang="ru-RU" sz="2800" b="1" dirty="0"/>
              <a:t>«Основные аспекты организации и проведения социально-психологического тестирования в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образовательных </a:t>
            </a:r>
            <a:r>
              <a:rPr lang="ru-RU" sz="2800" b="1" dirty="0"/>
              <a:t>организациях: проблемы и пути их решения»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9414" y="6297768"/>
            <a:ext cx="7200901" cy="408673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Веселов В.М.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06464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811" y="74141"/>
            <a:ext cx="7611761" cy="124394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Порядок организации и проведения </a:t>
            </a:r>
            <a:r>
              <a:rPr lang="ru-RU" sz="2800" dirty="0" smtClean="0">
                <a:solidFill>
                  <a:srgbClr val="181818"/>
                </a:solidFill>
              </a:rPr>
              <a:t>СПТ</a:t>
            </a:r>
            <a:br>
              <a:rPr lang="ru-RU" sz="2800" dirty="0" smtClean="0">
                <a:solidFill>
                  <a:srgbClr val="181818"/>
                </a:solidFill>
              </a:rPr>
            </a:br>
            <a:r>
              <a:rPr lang="ru-RU" sz="2800" dirty="0" smtClean="0">
                <a:solidFill>
                  <a:srgbClr val="181818"/>
                </a:solidFill>
              </a:rPr>
              <a:t>(Общие положения)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482811"/>
            <a:ext cx="9036907" cy="529693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dirty="0"/>
              <a:t>Тестированию подлежат обучающиеся </a:t>
            </a:r>
            <a:r>
              <a:rPr lang="ru-RU" sz="9600" dirty="0" smtClean="0"/>
              <a:t>образовательных организаций, </a:t>
            </a:r>
            <a:r>
              <a:rPr lang="ru-RU" sz="9600" dirty="0"/>
              <a:t>достигших возраста </a:t>
            </a:r>
            <a:r>
              <a:rPr lang="ru-RU" sz="9600" b="1" dirty="0"/>
              <a:t>13 лет и старше, начиная с 7 класса обучения в общеобразовательной </a:t>
            </a:r>
            <a:r>
              <a:rPr lang="ru-RU" sz="9600" b="1" dirty="0" smtClean="0"/>
              <a:t>организации.</a:t>
            </a:r>
          </a:p>
          <a:p>
            <a:pPr marL="0" indent="0" algn="just">
              <a:buNone/>
            </a:pPr>
            <a:r>
              <a:rPr lang="ru-RU" sz="9600" dirty="0" smtClean="0"/>
              <a:t>СПТ проводиться </a:t>
            </a:r>
            <a:r>
              <a:rPr lang="ru-RU" sz="9600" dirty="0"/>
              <a:t>с использованием единой методики (ЕМ СПТ) в сроки, рекомендованные Министерством просвещения РФ (письмо от 29 августа 2019 года № ТС-2035/07):</a:t>
            </a:r>
          </a:p>
          <a:p>
            <a:pPr marL="0" indent="0" algn="just">
              <a:buNone/>
            </a:pPr>
            <a:r>
              <a:rPr lang="ru-RU" sz="9600" b="1" i="1" dirty="0" smtClean="0"/>
              <a:t>с </a:t>
            </a:r>
            <a:r>
              <a:rPr lang="ru-RU" sz="9600" b="1" i="1" dirty="0"/>
              <a:t>1 сентября по 1 октября</a:t>
            </a:r>
            <a:r>
              <a:rPr lang="ru-RU" sz="9600" b="1" dirty="0"/>
              <a:t> </a:t>
            </a:r>
            <a:r>
              <a:rPr lang="ru-RU" sz="9600" dirty="0"/>
              <a:t>– проведение мотивационно-разъяснительной кампании с обучающимися и родителями и формирование контингента (списка) участников СПТ.</a:t>
            </a:r>
          </a:p>
          <a:p>
            <a:pPr marL="0" indent="0" algn="just">
              <a:buNone/>
            </a:pPr>
            <a:r>
              <a:rPr lang="ru-RU" sz="9600" b="1" i="1" dirty="0"/>
              <a:t>с 15 сентября по 1 ноября</a:t>
            </a:r>
            <a:r>
              <a:rPr lang="ru-RU" sz="9600" b="1" dirty="0"/>
              <a:t> </a:t>
            </a:r>
            <a:r>
              <a:rPr lang="ru-RU" sz="9600" dirty="0"/>
              <a:t>– проведение СПТ с применением единой методики</a:t>
            </a:r>
          </a:p>
          <a:p>
            <a:pPr marL="0" indent="0" algn="just">
              <a:buNone/>
            </a:pPr>
            <a:r>
              <a:rPr lang="ru-RU" sz="9600" b="1" i="1" dirty="0"/>
              <a:t>с 1 ноября по 1 декабря</a:t>
            </a:r>
            <a:r>
              <a:rPr lang="ru-RU" sz="9600" b="1" dirty="0"/>
              <a:t> </a:t>
            </a:r>
            <a:r>
              <a:rPr lang="ru-RU" sz="9600" dirty="0"/>
              <a:t>– обработка и анализ результатов СПТ, представление итогов СПТ в органы здравоохранения, антинаркотическую комиссию.</a:t>
            </a:r>
          </a:p>
          <a:p>
            <a:pPr marL="0" indent="0" algn="just">
              <a:buNone/>
            </a:pPr>
            <a:r>
              <a:rPr lang="ru-RU" sz="9600" b="1" i="1" dirty="0"/>
              <a:t>Январь – май</a:t>
            </a:r>
            <a:r>
              <a:rPr lang="ru-RU" sz="9600" b="1" dirty="0"/>
              <a:t> </a:t>
            </a:r>
            <a:r>
              <a:rPr lang="ru-RU" sz="9600" dirty="0"/>
              <a:t>– проведение профилактических медицинских осмотров в образовательных организациях.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791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286" y="98854"/>
            <a:ext cx="7578811" cy="121922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Порядок организации и проведения </a:t>
            </a:r>
            <a:r>
              <a:rPr lang="ru-RU" sz="2800" dirty="0" smtClean="0">
                <a:solidFill>
                  <a:srgbClr val="181818"/>
                </a:solidFill>
              </a:rPr>
              <a:t>СПТ</a:t>
            </a:r>
            <a:br>
              <a:rPr lang="ru-RU" sz="2800" dirty="0" smtClean="0">
                <a:solidFill>
                  <a:srgbClr val="181818"/>
                </a:solidFill>
              </a:rPr>
            </a:br>
            <a:r>
              <a:rPr lang="ru-RU" sz="2800" dirty="0">
                <a:solidFill>
                  <a:srgbClr val="181818"/>
                </a:solidFill>
              </a:rPr>
              <a:t>(Общие положения)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15" y="1548714"/>
            <a:ext cx="8987481" cy="52227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На основании результатов СПТ для обучающихся с показателями повышенной вероятности вовлечения в зависимое </a:t>
            </a:r>
            <a:r>
              <a:rPr lang="ru-RU" dirty="0" smtClean="0"/>
              <a:t>поведение (ПВВ) </a:t>
            </a:r>
            <a:r>
              <a:rPr lang="ru-RU" dirty="0"/>
              <a:t>разрабатываются индивидуальные или групповые профилактические программы и планы работы.</a:t>
            </a:r>
          </a:p>
          <a:p>
            <a:pPr algn="just"/>
            <a:r>
              <a:rPr lang="ru-RU" dirty="0"/>
              <a:t>Результаты СПТ не могут быть использованы для оформления заключений о наркотической или иной зависимости респондента.</a:t>
            </a:r>
          </a:p>
          <a:p>
            <a:pPr algn="just"/>
            <a:r>
              <a:rPr lang="ru-RU" dirty="0"/>
              <a:t>Проведение СПТ осуществляется на основе принципа </a:t>
            </a:r>
            <a:r>
              <a:rPr lang="ru-RU" dirty="0" smtClean="0"/>
              <a:t>добровольности</a:t>
            </a:r>
            <a:r>
              <a:rPr lang="ru-RU" dirty="0"/>
              <a:t> </a:t>
            </a:r>
            <a:r>
              <a:rPr lang="ru-RU" dirty="0" smtClean="0"/>
              <a:t>и конфиденциальности.</a:t>
            </a:r>
            <a:endParaRPr lang="ru-RU" dirty="0" smtClean="0"/>
          </a:p>
          <a:p>
            <a:pPr algn="just"/>
            <a:r>
              <a:rPr lang="ru-RU" dirty="0"/>
              <a:t>Руководитель </a:t>
            </a:r>
            <a:r>
              <a:rPr lang="ru-RU" dirty="0" smtClean="0"/>
              <a:t>ОО обеспечивает </a:t>
            </a:r>
            <a:r>
              <a:rPr lang="ru-RU" dirty="0"/>
              <a:t>хранение </a:t>
            </a:r>
            <a:r>
              <a:rPr lang="ru-RU" dirty="0" smtClean="0"/>
              <a:t>с соблюдением конфиденциальности,</a:t>
            </a:r>
            <a:r>
              <a:rPr lang="ru-RU" b="1" dirty="0" smtClean="0"/>
              <a:t> </a:t>
            </a:r>
            <a:r>
              <a:rPr lang="ru-RU" b="1" dirty="0"/>
              <a:t>до момента отчисления обучающихся из образовательной организации </a:t>
            </a:r>
            <a:r>
              <a:rPr lang="ru-RU" dirty="0"/>
              <a:t>полученных добровольных информированных согласий родителей и обучающихся, достигших возраста 15 лет.</a:t>
            </a:r>
          </a:p>
        </p:txBody>
      </p:sp>
    </p:spTree>
    <p:extLst>
      <p:ext uri="{BB962C8B-B14F-4D97-AF65-F5344CB8AC3E}">
        <p14:creationId xmlns:p14="http://schemas.microsoft.com/office/powerpoint/2010/main" val="400010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762" y="57665"/>
            <a:ext cx="7537622" cy="126041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Порядок организации и проведения </a:t>
            </a:r>
            <a:r>
              <a:rPr lang="ru-RU" sz="2800" dirty="0" smtClean="0">
                <a:solidFill>
                  <a:srgbClr val="181818"/>
                </a:solidFill>
              </a:rPr>
              <a:t>СПТ</a:t>
            </a:r>
            <a:br>
              <a:rPr lang="ru-RU" sz="2800" dirty="0" smtClean="0">
                <a:solidFill>
                  <a:srgbClr val="181818"/>
                </a:solidFill>
              </a:rPr>
            </a:br>
            <a:r>
              <a:rPr lang="ru-RU" sz="2800" dirty="0">
                <a:solidFill>
                  <a:srgbClr val="181818"/>
                </a:solidFill>
              </a:rPr>
              <a:t>(Общие положения)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466335"/>
            <a:ext cx="9086335" cy="532164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СПТ проводится </a:t>
            </a:r>
            <a:r>
              <a:rPr lang="ru-RU" sz="2400" dirty="0"/>
              <a:t>методом получения информации (анкетирование) на основании ответов на вопросы.</a:t>
            </a:r>
          </a:p>
          <a:p>
            <a:pPr algn="just"/>
            <a:r>
              <a:rPr lang="ru-RU" sz="2400" dirty="0" smtClean="0"/>
              <a:t>СПТ с </a:t>
            </a:r>
            <a:r>
              <a:rPr lang="ru-RU" sz="2400" dirty="0"/>
              <a:t>использованием </a:t>
            </a:r>
            <a:r>
              <a:rPr lang="ru-RU" sz="2400" dirty="0" smtClean="0"/>
              <a:t>единой методики (ЕМ) проводится </a:t>
            </a:r>
            <a:r>
              <a:rPr lang="ru-RU" sz="2400" dirty="0"/>
              <a:t>в электронной форме на защищённой электронной (компьютерной) платформе в сети Интернет посредством заполнения обучающимся тестовой формы (анкеты).</a:t>
            </a:r>
          </a:p>
          <a:p>
            <a:pPr algn="just"/>
            <a:r>
              <a:rPr lang="ru-RU" sz="2400" b="1" dirty="0" smtClean="0"/>
              <a:t>Результатом </a:t>
            </a:r>
            <a:r>
              <a:rPr lang="ru-RU" sz="2400" b="1" dirty="0"/>
              <a:t>тестирования </a:t>
            </a:r>
            <a:r>
              <a:rPr lang="ru-RU" sz="2400" dirty="0" smtClean="0"/>
              <a:t>будут </a:t>
            </a:r>
            <a:r>
              <a:rPr lang="ru-RU" sz="2400" dirty="0"/>
              <a:t>являться сведения об обучающихся, которые позволят сформировать заключения двух видов:</a:t>
            </a:r>
          </a:p>
          <a:p>
            <a:pPr marL="0" indent="0" algn="just">
              <a:buNone/>
            </a:pPr>
            <a:r>
              <a:rPr lang="ru-RU" sz="2400" dirty="0" smtClean="0"/>
              <a:t>- </a:t>
            </a:r>
            <a:r>
              <a:rPr lang="ru-RU" sz="2400" dirty="0"/>
              <a:t>о «повышенной вероятности вовлечения</a:t>
            </a:r>
            <a:r>
              <a:rPr lang="ru-RU" sz="2400" dirty="0" smtClean="0"/>
              <a:t>» (ПВВ); 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- </a:t>
            </a:r>
            <a:r>
              <a:rPr lang="ru-RU" sz="2400" dirty="0"/>
              <a:t>о «незначительной вероятности вовлечения</a:t>
            </a:r>
            <a:r>
              <a:rPr lang="ru-RU" sz="2400" dirty="0" smtClean="0"/>
              <a:t>» (НВВ).</a:t>
            </a:r>
            <a:endParaRPr lang="ru-RU" sz="2400" dirty="0"/>
          </a:p>
          <a:p>
            <a:pPr algn="just"/>
            <a:r>
              <a:rPr lang="ru-RU" sz="2400" dirty="0" smtClean="0"/>
              <a:t>СПТ </a:t>
            </a:r>
            <a:r>
              <a:rPr lang="ru-RU" sz="2400" dirty="0"/>
              <a:t>является неотъемлемой частью ежегодного плана воспитательной </a:t>
            </a:r>
            <a:r>
              <a:rPr lang="ru-RU" sz="2400" dirty="0" smtClean="0"/>
              <a:t>работы</a:t>
            </a:r>
            <a:r>
              <a:rPr lang="ru-RU" sz="2400" dirty="0"/>
              <a:t> </a:t>
            </a:r>
            <a:r>
              <a:rPr lang="ru-RU" sz="2400" dirty="0" smtClean="0"/>
              <a:t>и воспитательной программы ОО.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31525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811" y="65903"/>
            <a:ext cx="7603523" cy="125217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Порядок организации и проведения </a:t>
            </a:r>
            <a:r>
              <a:rPr lang="ru-RU" sz="2800" dirty="0" smtClean="0">
                <a:solidFill>
                  <a:srgbClr val="181818"/>
                </a:solidFill>
              </a:rPr>
              <a:t>СПТ</a:t>
            </a:r>
            <a:br>
              <a:rPr lang="ru-RU" sz="2800" dirty="0" smtClean="0">
                <a:solidFill>
                  <a:srgbClr val="181818"/>
                </a:solidFill>
              </a:rPr>
            </a:br>
            <a:r>
              <a:rPr lang="ru-RU" sz="2800" dirty="0">
                <a:solidFill>
                  <a:srgbClr val="181818"/>
                </a:solidFill>
              </a:rPr>
              <a:t>(Общие положения)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524000"/>
            <a:ext cx="9028669" cy="52475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По окончании </a:t>
            </a:r>
            <a:r>
              <a:rPr lang="ru-RU" dirty="0" smtClean="0"/>
              <a:t>СПТ итоговый </a:t>
            </a:r>
            <a:r>
              <a:rPr lang="ru-RU" dirty="0"/>
              <a:t>акт  с результатами направляется  департаментом образования и науки Костромской области (далее – региональный оператор</a:t>
            </a:r>
            <a:r>
              <a:rPr lang="ru-RU" dirty="0" smtClean="0"/>
              <a:t>) в </a:t>
            </a:r>
            <a:r>
              <a:rPr lang="ru-RU" dirty="0"/>
              <a:t>департамент здравоохранения Костромской </a:t>
            </a:r>
            <a:r>
              <a:rPr lang="ru-RU" dirty="0" smtClean="0"/>
              <a:t>области </a:t>
            </a:r>
            <a:r>
              <a:rPr lang="ru-RU" dirty="0"/>
              <a:t>для </a:t>
            </a:r>
            <a:r>
              <a:rPr lang="ru-RU" dirty="0" smtClean="0"/>
              <a:t>формирования </a:t>
            </a:r>
            <a:r>
              <a:rPr lang="ru-RU" dirty="0"/>
              <a:t>контингента обучающихся подлежащих </a:t>
            </a:r>
            <a:r>
              <a:rPr lang="ru-RU" dirty="0" smtClean="0"/>
              <a:t>профилактическому </a:t>
            </a:r>
            <a:r>
              <a:rPr lang="ru-RU" dirty="0"/>
              <a:t>медицинскому осмотру.</a:t>
            </a:r>
          </a:p>
          <a:p>
            <a:pPr algn="just"/>
            <a:r>
              <a:rPr lang="ru-RU" dirty="0"/>
              <a:t>Р</a:t>
            </a:r>
            <a:r>
              <a:rPr lang="ru-RU" dirty="0" smtClean="0"/>
              <a:t>егиональный </a:t>
            </a:r>
            <a:r>
              <a:rPr lang="ru-RU" dirty="0"/>
              <a:t>оператор </a:t>
            </a:r>
            <a:r>
              <a:rPr lang="ru-RU" dirty="0" smtClean="0"/>
              <a:t>СПТ </a:t>
            </a:r>
            <a:r>
              <a:rPr lang="ru-RU" dirty="0"/>
              <a:t>направляет информацию о результатах СПТ в антинаркотическую комиссию Костромской области.</a:t>
            </a:r>
          </a:p>
          <a:p>
            <a:pPr algn="just"/>
            <a:r>
              <a:rPr lang="ru-RU" dirty="0"/>
              <a:t>По результатам СПТ, а также на основании полученных данных профилактических медицинских осмотров, образовательные организации, разрабатывают мероприятия по оказанию адресной психолого-педагогической помощи и коррекционному сопровождению обучающихся </a:t>
            </a:r>
            <a:r>
              <a:rPr lang="ru-RU" dirty="0" smtClean="0"/>
              <a:t>с ПВВ.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72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622" y="57665"/>
            <a:ext cx="7636475" cy="12604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Алгоритм подготовки </a:t>
            </a:r>
            <a:r>
              <a:rPr lang="ru-RU" sz="2800" dirty="0"/>
              <a:t>к проведению </a:t>
            </a:r>
            <a:r>
              <a:rPr lang="ru-RU" sz="2800" dirty="0" smtClean="0"/>
              <a:t>СПТ</a:t>
            </a:r>
            <a:br>
              <a:rPr lang="ru-RU" sz="2800" dirty="0" smtClean="0"/>
            </a:br>
            <a:r>
              <a:rPr lang="ru-RU" sz="2800" dirty="0" smtClean="0"/>
              <a:t>для образовательной организации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474573"/>
            <a:ext cx="9020432" cy="5325762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8800" b="1" i="1" dirty="0" smtClean="0"/>
              <a:t>Образовательным организации:</a:t>
            </a:r>
          </a:p>
          <a:p>
            <a:pPr marL="514350" indent="-514350" algn="just">
              <a:buAutoNum type="arabicParenR"/>
            </a:pPr>
            <a:r>
              <a:rPr lang="ru-RU" sz="8800" dirty="0" smtClean="0"/>
              <a:t>включают проведение СПТ в план воспитательной </a:t>
            </a:r>
            <a:r>
              <a:rPr lang="ru-RU" sz="8800" dirty="0" smtClean="0"/>
              <a:t>работы на учебный год; </a:t>
            </a:r>
            <a:endParaRPr lang="ru-RU" sz="8800" dirty="0" smtClean="0"/>
          </a:p>
          <a:p>
            <a:pPr marL="0" indent="0" algn="just">
              <a:buNone/>
            </a:pPr>
            <a:r>
              <a:rPr lang="ru-RU" sz="8800" dirty="0" smtClean="0"/>
              <a:t>2) разрабатывают план подготовки и проведения СПТ, а также его графики в соответствии с установленными сроками;</a:t>
            </a:r>
          </a:p>
          <a:p>
            <a:pPr marL="0" indent="0" algn="just">
              <a:buNone/>
            </a:pPr>
            <a:r>
              <a:rPr lang="ru-RU" sz="8800" dirty="0"/>
              <a:t>3</a:t>
            </a:r>
            <a:r>
              <a:rPr lang="ru-RU" sz="8800" dirty="0" smtClean="0"/>
              <a:t>)  </a:t>
            </a:r>
            <a:r>
              <a:rPr lang="ru-RU" sz="8800" dirty="0" smtClean="0"/>
              <a:t>разрабатывают приказ о проведении тестирования и создании комиссии, по организационно-техническому сопровождению тестирования из числа работников ОО;</a:t>
            </a:r>
          </a:p>
          <a:p>
            <a:pPr marL="0" indent="0" algn="just">
              <a:buNone/>
            </a:pPr>
            <a:r>
              <a:rPr lang="ru-RU" sz="8800" dirty="0"/>
              <a:t>4</a:t>
            </a:r>
            <a:r>
              <a:rPr lang="ru-RU" sz="8800" dirty="0" smtClean="0"/>
              <a:t>) </a:t>
            </a:r>
            <a:r>
              <a:rPr lang="ru-RU" sz="8800" dirty="0" smtClean="0"/>
              <a:t>определяют ответственных за хранение данных СПТ на электронных носителях (в деперсонифицированном виде), а также круг работников ОО, имеющих различные уровни доступа к результатам тестирования;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859" y="57665"/>
            <a:ext cx="7619999" cy="126041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181818"/>
                </a:solidFill>
              </a:rPr>
              <a:t>Алгоритм подготовки </a:t>
            </a:r>
            <a:r>
              <a:rPr lang="ru-RU" sz="2800" dirty="0">
                <a:solidFill>
                  <a:srgbClr val="181818"/>
                </a:solidFill>
              </a:rPr>
              <a:t>к проведению </a:t>
            </a:r>
            <a:r>
              <a:rPr lang="ru-RU" sz="2800" dirty="0" smtClean="0">
                <a:solidFill>
                  <a:srgbClr val="181818"/>
                </a:solidFill>
              </a:rPr>
              <a:t>СПТ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03" y="1499286"/>
            <a:ext cx="9003955" cy="529693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5) обеспечивают взаимодействие с ответственными лицами от муниципальных органов, управления образованием (муниципальный куратор), и (или) с ГАУ «Эксперт» по кодированию данных обучающихся при организации проведения СПТ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6</a:t>
            </a:r>
            <a:r>
              <a:rPr lang="ru-RU" dirty="0"/>
              <a:t>) проводят мотивационно-разъяснительные мероприятия (в установленные сроки) по вопросам СПТ и обеспечивают получение от обучающихся, родителей (законных представителей) информированных согласий;</a:t>
            </a:r>
          </a:p>
          <a:p>
            <a:pPr marL="0" indent="0" algn="just">
              <a:buNone/>
            </a:pPr>
            <a:r>
              <a:rPr lang="ru-RU" dirty="0" smtClean="0"/>
              <a:t>7</a:t>
            </a:r>
            <a:r>
              <a:rPr lang="ru-RU" dirty="0" smtClean="0"/>
              <a:t>) </a:t>
            </a:r>
            <a:r>
              <a:rPr lang="ru-RU" dirty="0"/>
              <a:t>утверждают поименные списки обучающихся на основе </a:t>
            </a:r>
            <a:r>
              <a:rPr lang="ru-RU" dirty="0" smtClean="0"/>
              <a:t>полученных информированных </a:t>
            </a:r>
            <a:r>
              <a:rPr lang="ru-RU" dirty="0" smtClean="0"/>
              <a:t>согласий и направляют </a:t>
            </a:r>
            <a:r>
              <a:rPr lang="ru-RU" dirty="0"/>
              <a:t>данные техническому оператору </a:t>
            </a:r>
            <a:r>
              <a:rPr lang="ru-RU" dirty="0" smtClean="0"/>
              <a:t> СПТ (ГАУ </a:t>
            </a:r>
            <a:r>
              <a:rPr lang="ru-RU" dirty="0"/>
              <a:t>«Эксперт») для получения персональных идентификационных номеров (кодов) </a:t>
            </a:r>
            <a:r>
              <a:rPr lang="ru-RU" dirty="0" smtClean="0"/>
              <a:t>обучающимся;</a:t>
            </a:r>
          </a:p>
          <a:p>
            <a:pPr marL="0" indent="0" algn="just">
              <a:buNone/>
            </a:pPr>
            <a:r>
              <a:rPr lang="ru-RU" dirty="0"/>
              <a:t>8</a:t>
            </a:r>
            <a:r>
              <a:rPr lang="ru-RU" dirty="0" smtClean="0"/>
              <a:t>) </a:t>
            </a:r>
            <a:r>
              <a:rPr lang="ru-RU" dirty="0"/>
              <a:t>утверждают расписание </a:t>
            </a:r>
            <a:r>
              <a:rPr lang="ru-RU" dirty="0" smtClean="0"/>
              <a:t>СПТ.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225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762" y="57665"/>
            <a:ext cx="7562335" cy="12604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Алгоритм проведения </a:t>
            </a:r>
            <a:r>
              <a:rPr lang="ru-RU" sz="2800" dirty="0" smtClean="0"/>
              <a:t>тестирования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03" y="1466335"/>
            <a:ext cx="9012193" cy="532164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1) Перед началом тестирования члены </a:t>
            </a:r>
            <a:r>
              <a:rPr lang="ru-RU" dirty="0" smtClean="0"/>
              <a:t>комиссии </a:t>
            </a:r>
            <a:r>
              <a:rPr lang="ru-RU" dirty="0"/>
              <a:t>проверяют исправность (готовность) компьютерного оборудования в учебном кабинете </a:t>
            </a:r>
            <a:r>
              <a:rPr lang="ru-RU" dirty="0" smtClean="0"/>
              <a:t>и </a:t>
            </a:r>
            <a:r>
              <a:rPr lang="ru-RU" dirty="0"/>
              <a:t>наличия устойчивой работы сети Интернет.</a:t>
            </a:r>
          </a:p>
          <a:p>
            <a:pPr marL="0" indent="0" algn="just">
              <a:buNone/>
            </a:pPr>
            <a:r>
              <a:rPr lang="ru-RU" dirty="0"/>
              <a:t>2) Проводится обязательный инструктаж </a:t>
            </a:r>
            <a:r>
              <a:rPr lang="ru-RU" dirty="0" smtClean="0"/>
              <a:t>обучающихся.</a:t>
            </a:r>
          </a:p>
          <a:p>
            <a:pPr marL="0" indent="0" algn="just">
              <a:buNone/>
            </a:pPr>
            <a:r>
              <a:rPr lang="ru-RU" dirty="0" smtClean="0"/>
              <a:t>3)По </a:t>
            </a:r>
            <a:r>
              <a:rPr lang="ru-RU" dirty="0"/>
              <a:t>окончанию инструктажа каждый обучающийся получает лично в руки персональный </a:t>
            </a:r>
            <a:r>
              <a:rPr lang="en-US" dirty="0" smtClean="0"/>
              <a:t>ID </a:t>
            </a:r>
            <a:r>
              <a:rPr lang="ru-RU" dirty="0" smtClean="0"/>
              <a:t>код </a:t>
            </a:r>
            <a:r>
              <a:rPr lang="ru-RU" dirty="0"/>
              <a:t>и </a:t>
            </a:r>
            <a:r>
              <a:rPr lang="ru-RU" dirty="0" smtClean="0"/>
              <a:t>учащиеся </a:t>
            </a:r>
            <a:r>
              <a:rPr lang="ru-RU" dirty="0"/>
              <a:t>приступают к тестированию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4) </a:t>
            </a:r>
            <a:r>
              <a:rPr lang="ru-RU" dirty="0" smtClean="0"/>
              <a:t>Тестирование </a:t>
            </a:r>
            <a:r>
              <a:rPr lang="ru-RU" dirty="0"/>
              <a:t>проводится </a:t>
            </a:r>
            <a:r>
              <a:rPr lang="ru-RU" dirty="0" smtClean="0"/>
              <a:t>в </a:t>
            </a:r>
            <a:r>
              <a:rPr lang="ru-RU" dirty="0"/>
              <a:t>учебном кабинете (аудитории) с компьютерным оборудованием. В учебном кабинете рекомендуется присутствие не более 15 - 20 участников.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5) </a:t>
            </a:r>
            <a:r>
              <a:rPr lang="ru-RU" dirty="0" smtClean="0"/>
              <a:t>Для </a:t>
            </a:r>
            <a:r>
              <a:rPr lang="ru-RU" dirty="0"/>
              <a:t>обеспечения самостоятельности и конфиденциальности тестирования, для каждого обучающегося выделяется отдельное учебное место с компьютером, подключенным к сети </a:t>
            </a:r>
            <a:r>
              <a:rPr lang="ru-RU" dirty="0" smtClean="0"/>
              <a:t>Интернет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26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811" y="57665"/>
            <a:ext cx="7587047" cy="12604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Алгоритм проведения </a:t>
            </a:r>
            <a:r>
              <a:rPr lang="ru-RU" sz="2800" dirty="0"/>
              <a:t>тестирования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408670"/>
            <a:ext cx="9012193" cy="54493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6) </a:t>
            </a:r>
            <a:r>
              <a:rPr lang="ru-RU" sz="2000" dirty="0"/>
              <a:t>Обучающийся, участвующий в тестировании, имеет право в любое время отказаться от тестирования, поставив об этом в известность члена Комиссии.</a:t>
            </a:r>
          </a:p>
          <a:p>
            <a:pPr marL="0" indent="0" algn="just">
              <a:buNone/>
            </a:pPr>
            <a:r>
              <a:rPr lang="ru-RU" sz="2000" dirty="0" smtClean="0"/>
              <a:t>7) </a:t>
            </a:r>
            <a:r>
              <a:rPr lang="ru-RU" sz="2000" dirty="0"/>
              <a:t>При проведении тестирования в каждой аудитории присутствует член Комиссии. Допускается присутствие в качестве наблюдателей родителей (законных представителей) обучающихся.</a:t>
            </a:r>
          </a:p>
          <a:p>
            <a:pPr marL="0" indent="0" algn="just">
              <a:buNone/>
            </a:pPr>
            <a:r>
              <a:rPr lang="ru-RU" sz="2000" dirty="0" smtClean="0"/>
              <a:t>8) </a:t>
            </a:r>
            <a:r>
              <a:rPr lang="ru-RU" sz="2000" dirty="0"/>
              <a:t>Тестирование рекомендуется планировать и проводить в первой половине дня. </a:t>
            </a:r>
            <a:r>
              <a:rPr lang="ru-RU" sz="2000" dirty="0" smtClean="0"/>
              <a:t>Среднее время тестирования 40 </a:t>
            </a:r>
            <a:r>
              <a:rPr lang="ru-RU" sz="2000" dirty="0"/>
              <a:t>– 45 минут на группу (в зависимости от возраста </a:t>
            </a:r>
            <a:r>
              <a:rPr lang="ru-RU" sz="2000" dirty="0" smtClean="0"/>
              <a:t>и </a:t>
            </a:r>
            <a:r>
              <a:rPr lang="ru-RU" sz="2000" dirty="0"/>
              <a:t>количества вопросов в анкете) и др.</a:t>
            </a:r>
          </a:p>
          <a:p>
            <a:pPr marL="0" indent="0" algn="just">
              <a:buNone/>
            </a:pPr>
            <a:r>
              <a:rPr lang="ru-RU" sz="2000" dirty="0" smtClean="0"/>
              <a:t>9) </a:t>
            </a:r>
            <a:r>
              <a:rPr lang="ru-RU" sz="2000" dirty="0"/>
              <a:t>В ходе тестирования следует обеспечить его самостоятельность и конфиденциальность, не допуская группового обсуждения вариантов ответов анкеты, свободного общения между участниками, перемещения по учебному кабинету (</a:t>
            </a:r>
            <a:r>
              <a:rPr lang="ru-RU" sz="2000" dirty="0" smtClean="0"/>
              <a:t>аудитории).</a:t>
            </a:r>
          </a:p>
          <a:p>
            <a:pPr marL="0" indent="0" algn="just">
              <a:buNone/>
            </a:pPr>
            <a:r>
              <a:rPr lang="ru-RU" sz="2000" dirty="0" smtClean="0"/>
              <a:t>10) </a:t>
            </a:r>
            <a:r>
              <a:rPr lang="ru-RU" sz="2000" dirty="0"/>
              <a:t>Члены Комиссии не могут давать участникам свои разъяснения сути вопросов ЕМ СПТ, делать какие-либо комментарии или выводы. </a:t>
            </a:r>
          </a:p>
          <a:p>
            <a:pPr marL="0" indent="0" algn="just">
              <a:buNone/>
            </a:pPr>
            <a:r>
              <a:rPr lang="ru-RU" sz="2000" dirty="0" smtClean="0"/>
              <a:t>11) </a:t>
            </a:r>
            <a:r>
              <a:rPr lang="ru-RU" sz="2000" dirty="0"/>
              <a:t>Обучающийся проходит тестирование один раз, отвечая на все вопросы (без пропусков). </a:t>
            </a:r>
            <a:endParaRPr lang="ru-RU" sz="2000" dirty="0" smtClean="0"/>
          </a:p>
          <a:p>
            <a:pPr marL="0" indent="0" algn="just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63098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764" y="82378"/>
            <a:ext cx="7554096" cy="1219227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181818"/>
                </a:solidFill>
              </a:rPr>
              <a:t>Алгоритм проведения </a:t>
            </a:r>
            <a:r>
              <a:rPr lang="ru-RU" sz="2800" dirty="0">
                <a:solidFill>
                  <a:srgbClr val="181818"/>
                </a:solidFill>
              </a:rPr>
              <a:t>тестирования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1" y="1507524"/>
            <a:ext cx="8995718" cy="528045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200" b="1" dirty="0"/>
              <a:t>ВАЖНО!!! </a:t>
            </a:r>
            <a:r>
              <a:rPr lang="ru-RU" sz="3200" dirty="0"/>
              <a:t>Повторное тестирование после его завершения не допускается</a:t>
            </a:r>
            <a:r>
              <a:rPr lang="ru-RU" sz="3200" dirty="0" smtClean="0"/>
              <a:t>.</a:t>
            </a:r>
            <a:endParaRPr lang="ru-RU" sz="3100" dirty="0" smtClean="0"/>
          </a:p>
          <a:p>
            <a:pPr marL="0" indent="0" algn="just">
              <a:buNone/>
            </a:pPr>
            <a:r>
              <a:rPr lang="ru-RU" sz="3100" dirty="0" smtClean="0"/>
              <a:t>12) </a:t>
            </a:r>
            <a:r>
              <a:rPr lang="ru-RU" sz="3100" dirty="0"/>
              <a:t>По окончанию тестирования обучающийся получает обратную связь (краткая информация о результатах тестирования в электронной форме) и покидает учебный кабинет (компьютерный класс).</a:t>
            </a:r>
          </a:p>
          <a:p>
            <a:pPr marL="0" indent="0" algn="just">
              <a:buNone/>
            </a:pPr>
            <a:r>
              <a:rPr lang="ru-RU" sz="3100" dirty="0" smtClean="0"/>
              <a:t>13) </a:t>
            </a:r>
            <a:r>
              <a:rPr lang="ru-RU" sz="3100" dirty="0"/>
              <a:t>По завершению тестирования члены Комиссии оформляют </a:t>
            </a:r>
            <a:r>
              <a:rPr lang="ru-RU" sz="3100" dirty="0" smtClean="0"/>
              <a:t>протоколы СПТ.</a:t>
            </a:r>
            <a:endParaRPr lang="ru-RU" sz="3100" dirty="0"/>
          </a:p>
          <a:p>
            <a:pPr marL="0" indent="0" algn="just">
              <a:buNone/>
            </a:pPr>
            <a:r>
              <a:rPr lang="ru-RU" sz="3100" dirty="0" smtClean="0"/>
              <a:t>14) </a:t>
            </a:r>
            <a:r>
              <a:rPr lang="ru-RU" sz="3100" dirty="0"/>
              <a:t>Руководители </a:t>
            </a:r>
            <a:r>
              <a:rPr lang="ru-RU" sz="3100" dirty="0" smtClean="0"/>
              <a:t>ОО, </a:t>
            </a:r>
            <a:r>
              <a:rPr lang="ru-RU" sz="3100" dirty="0"/>
              <a:t>в трехдневный срок обеспечивают направление </a:t>
            </a:r>
            <a:r>
              <a:rPr lang="ru-RU" sz="3100" dirty="0" smtClean="0"/>
              <a:t>сводного акта </a:t>
            </a:r>
            <a:r>
              <a:rPr lang="ru-RU" sz="3100" dirty="0"/>
              <a:t>передачи данных </a:t>
            </a:r>
            <a:r>
              <a:rPr lang="ru-RU" sz="3100" dirty="0" smtClean="0"/>
              <a:t>тестирования </a:t>
            </a:r>
            <a:r>
              <a:rPr lang="ru-RU" sz="3100" dirty="0"/>
              <a:t>на основании протоколов в муниципальный орган управления образованием, согласно установленной формы, а также самих протоколов</a:t>
            </a:r>
            <a:r>
              <a:rPr lang="ru-RU" sz="3100" dirty="0" smtClean="0"/>
              <a:t>.</a:t>
            </a:r>
          </a:p>
          <a:p>
            <a:pPr marL="0" indent="0" algn="just">
              <a:buNone/>
            </a:pPr>
            <a:r>
              <a:rPr lang="ru-RU" sz="3100" dirty="0" smtClean="0"/>
              <a:t>15) </a:t>
            </a:r>
            <a:r>
              <a:rPr lang="ru-RU" sz="3100" dirty="0"/>
              <a:t>Муниципальные органы управления образованием, направляют </a:t>
            </a:r>
            <a:r>
              <a:rPr lang="ru-RU" sz="3100" dirty="0" smtClean="0"/>
              <a:t>сводный </a:t>
            </a:r>
            <a:r>
              <a:rPr lang="ru-RU" sz="3100" dirty="0"/>
              <a:t>акт передачи данных по результатам тестирования на основании актов муниципальных общеобразовательных организаций согласно установленной формы и протоколов техническому оператору (ГАУ «Эксперт»).</a:t>
            </a:r>
          </a:p>
          <a:p>
            <a:pPr marL="0" indent="0" algn="just">
              <a:buNone/>
            </a:pPr>
            <a:r>
              <a:rPr lang="ru-RU" sz="3100" dirty="0" smtClean="0"/>
              <a:t>16) Руководитель ОО, </a:t>
            </a:r>
            <a:r>
              <a:rPr lang="ru-RU" sz="3100" dirty="0"/>
              <a:t>проводящей тестирование, обеспечивает хранение до момента отчисления обучающегося из образовательной организации, информированных согласий.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179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573" y="65903"/>
            <a:ext cx="7611761" cy="12521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Обработка, хранение, предоставление результатов СПТ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03" y="1515762"/>
            <a:ext cx="9020431" cy="5239265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Обработку, хранение и защиту полученных результатов СПТ осуществляет технический оператор СПТ в Костромской области (ГАУ «Эксперт»). </a:t>
            </a:r>
          </a:p>
          <a:p>
            <a:pPr algn="just"/>
            <a:r>
              <a:rPr lang="ru-RU" dirty="0" smtClean="0"/>
              <a:t>Руководитель ОО локальным актом определяет место, сроки хранения результатов СПТ и ответственных за хранение данных на электронных носителях (в деперсонифицированном виде). </a:t>
            </a:r>
          </a:p>
          <a:p>
            <a:pPr algn="just"/>
            <a:r>
              <a:rPr lang="ru-RU" dirty="0" smtClean="0"/>
              <a:t>Хранение данных на электронном носителе осуществляется в деперсонифицированном виде. </a:t>
            </a:r>
          </a:p>
          <a:p>
            <a:pPr algn="just"/>
            <a:r>
              <a:rPr lang="ru-RU" dirty="0" smtClean="0"/>
              <a:t>ОО – имеет возможность работать только с результатами, полученными в своей образовательной </a:t>
            </a:r>
            <a:r>
              <a:rPr lang="ru-RU" dirty="0"/>
              <a:t>организации. </a:t>
            </a:r>
            <a:endParaRPr lang="ru-RU" dirty="0" smtClean="0"/>
          </a:p>
          <a:p>
            <a:pPr algn="just"/>
            <a:r>
              <a:rPr lang="ru-RU" dirty="0" smtClean="0"/>
              <a:t>Общий </a:t>
            </a:r>
            <a:r>
              <a:rPr lang="ru-RU" dirty="0"/>
              <a:t>анализ результатов СПТ, на основе свода полученных данных СПТ осуществляет ОГБОУ ДПО «КОИРО</a:t>
            </a:r>
            <a:r>
              <a:rPr lang="ru-RU" dirty="0" smtClean="0"/>
              <a:t>».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87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66335" y="107092"/>
            <a:ext cx="7603523" cy="121098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Социально-психологическое тестирование (СПТ)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615" y="1491050"/>
            <a:ext cx="8979243" cy="52886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Мероприятия по раннему выявлению незаконного потребления НС и ПВ проводятся во всех образовательных организациях </a:t>
            </a:r>
            <a:r>
              <a:rPr lang="ru-RU" sz="3200" dirty="0" smtClean="0"/>
              <a:t>РФ в </a:t>
            </a:r>
            <a:r>
              <a:rPr lang="ru-RU" sz="3200" dirty="0"/>
              <a:t>соответствии с </a:t>
            </a:r>
            <a:r>
              <a:rPr lang="ru-RU" sz="3200" dirty="0" smtClean="0"/>
              <a:t>ФЗ от </a:t>
            </a:r>
            <a:r>
              <a:rPr lang="ru-RU" sz="3200" dirty="0"/>
              <a:t>7 июня 2013 года N 120-ФЗ "О внесении изменений в отдельные законодательные акты </a:t>
            </a:r>
            <a:r>
              <a:rPr lang="ru-RU" sz="3200" dirty="0" smtClean="0"/>
              <a:t>РФ по </a:t>
            </a:r>
            <a:r>
              <a:rPr lang="ru-RU" sz="3200" dirty="0"/>
              <a:t>вопросам профилактики незаконного потребления наркотических средств и психотропных </a:t>
            </a:r>
            <a:r>
              <a:rPr lang="ru-RU" sz="3200" dirty="0" smtClean="0"/>
              <a:t>веществ« и включают</a:t>
            </a:r>
            <a:r>
              <a:rPr lang="ru-RU" sz="3200" dirty="0"/>
              <a:t>:</a:t>
            </a:r>
          </a:p>
          <a:p>
            <a:pPr marL="0" indent="0" algn="just">
              <a:buNone/>
            </a:pPr>
            <a:r>
              <a:rPr lang="ru-RU" sz="3200" dirty="0" smtClean="0"/>
              <a:t>1) </a:t>
            </a:r>
            <a:r>
              <a:rPr lang="ru-RU" sz="3200" b="1" dirty="0" smtClean="0"/>
              <a:t>социально-психологическое тестирование</a:t>
            </a:r>
            <a:endParaRPr lang="ru-RU" sz="3200" b="1" dirty="0"/>
          </a:p>
          <a:p>
            <a:pPr marL="0" indent="0" algn="just">
              <a:buNone/>
            </a:pPr>
            <a:r>
              <a:rPr lang="ru-RU" sz="3200" dirty="0" smtClean="0"/>
              <a:t>2) профилактический </a:t>
            </a:r>
            <a:r>
              <a:rPr lang="ru-RU" sz="3200" dirty="0"/>
              <a:t>медицинский </a:t>
            </a:r>
            <a:r>
              <a:rPr lang="ru-RU" sz="3200" dirty="0" smtClean="0"/>
              <a:t>осмотр</a:t>
            </a:r>
          </a:p>
          <a:p>
            <a:pPr marL="0" indent="0" algn="just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11844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286" y="107092"/>
            <a:ext cx="7587049" cy="1210989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Обработка, хранение, предоставление результатов СПТ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573306"/>
            <a:ext cx="9028670" cy="522290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/>
              <a:t>Региональный оператор </a:t>
            </a:r>
            <a:r>
              <a:rPr lang="ru-RU" b="1" dirty="0" smtClean="0"/>
              <a:t>СПТ:</a:t>
            </a:r>
          </a:p>
          <a:p>
            <a:pPr algn="just"/>
            <a:r>
              <a:rPr lang="ru-RU" dirty="0" smtClean="0"/>
              <a:t> составляет </a:t>
            </a:r>
            <a:r>
              <a:rPr lang="ru-RU" dirty="0"/>
              <a:t>сводный акт результатов СПТ и направляет его в департамент здравоохранения Костромской области для подготовки </a:t>
            </a:r>
            <a:r>
              <a:rPr lang="ru-RU" dirty="0" smtClean="0"/>
              <a:t>проведения профилактического </a:t>
            </a:r>
            <a:r>
              <a:rPr lang="ru-RU" dirty="0"/>
              <a:t>медицинского </a:t>
            </a:r>
            <a:r>
              <a:rPr lang="ru-RU" dirty="0" smtClean="0"/>
              <a:t>осмотра. </a:t>
            </a:r>
            <a:endParaRPr lang="ru-RU" dirty="0"/>
          </a:p>
          <a:p>
            <a:pPr algn="just"/>
            <a:r>
              <a:rPr lang="ru-RU" dirty="0" smtClean="0"/>
              <a:t>представляет </a:t>
            </a:r>
            <a:r>
              <a:rPr lang="ru-RU" dirty="0"/>
              <a:t>обобщенную информацию о результатах СПТ в муниципальные органы управления </a:t>
            </a:r>
            <a:r>
              <a:rPr lang="ru-RU" dirty="0" smtClean="0"/>
              <a:t>образованием</a:t>
            </a:r>
            <a:r>
              <a:rPr lang="ru-RU" dirty="0"/>
              <a:t> </a:t>
            </a:r>
            <a:r>
              <a:rPr lang="ru-RU" dirty="0" smtClean="0"/>
              <a:t>и образовательные организации.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о результатам СПТ определяются </a:t>
            </a:r>
            <a:r>
              <a:rPr lang="ru-RU" dirty="0"/>
              <a:t>муниципальные </a:t>
            </a:r>
            <a:r>
              <a:rPr lang="ru-RU" dirty="0" smtClean="0"/>
              <a:t>образования, </a:t>
            </a:r>
            <a:r>
              <a:rPr lang="ru-RU" dirty="0"/>
              <a:t>образовательные организации, классы (группы) обучающихся, показывающие наибольший процент вероятности вовлечения в зависимое поведение, в том числе склонности к немедицинскому </a:t>
            </a:r>
            <a:r>
              <a:rPr lang="ru-RU" dirty="0" smtClean="0"/>
              <a:t>потреблению НС и ПВ, </a:t>
            </a:r>
            <a:r>
              <a:rPr lang="ru-RU" dirty="0"/>
              <a:t>для организации </a:t>
            </a:r>
            <a:r>
              <a:rPr lang="ru-RU" dirty="0" smtClean="0"/>
              <a:t> дальнейшей профилактической </a:t>
            </a:r>
            <a:r>
              <a:rPr lang="ru-RU" dirty="0"/>
              <a:t>работы.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05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573" y="65903"/>
            <a:ext cx="7595285" cy="119448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81818"/>
                </a:solidFill>
              </a:rPr>
              <a:t>Проблемы организации и проведения СПТ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95336948"/>
              </p:ext>
            </p:extLst>
          </p:nvPr>
        </p:nvGraphicFramePr>
        <p:xfrm>
          <a:off x="90616" y="1589902"/>
          <a:ext cx="8979242" cy="5123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68096" y="1808201"/>
            <a:ext cx="914400" cy="4477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В РЕЗУЛЬТАТЕ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68995" y="1886479"/>
            <a:ext cx="2710246" cy="1046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34% обучающихся дали недостоверные ответы!!!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1946" y="3131115"/>
            <a:ext cx="26443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Негативный фон и отношение к СПТ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9588" y="4243946"/>
            <a:ext cx="2734960" cy="963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Отсутствие 100% охвата обучающихся СПТ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43135" y="5406204"/>
            <a:ext cx="256196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Отсутствует позитивная динамика по результатам СПТ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2848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143776"/>
              </p:ext>
            </p:extLst>
          </p:nvPr>
        </p:nvGraphicFramePr>
        <p:xfrm>
          <a:off x="1" y="0"/>
          <a:ext cx="9086334" cy="6823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999"/>
                <a:gridCol w="6038335"/>
              </a:tblGrid>
              <a:tr h="418990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Проблемный вопрос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016" marR="41016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Пути решения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016" marR="41016" marT="0" marB="0"/>
                </a:tc>
              </a:tr>
              <a:tr h="964967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Нарушения процедуры проведения </a:t>
                      </a:r>
                      <a:r>
                        <a:rPr lang="ru-RU" sz="1400" dirty="0" smtClean="0">
                          <a:effectLst/>
                        </a:rPr>
                        <a:t>и </a:t>
                      </a:r>
                      <a:r>
                        <a:rPr lang="ru-RU" sz="1400" dirty="0">
                          <a:effectLst/>
                        </a:rPr>
                        <a:t>предоставления </a:t>
                      </a:r>
                      <a:r>
                        <a:rPr lang="ru-RU" sz="1400" dirty="0" smtClean="0">
                          <a:effectLst/>
                        </a:rPr>
                        <a:t>результатов </a:t>
                      </a:r>
                      <a:r>
                        <a:rPr lang="ru-RU" sz="1400" dirty="0">
                          <a:effectLst/>
                        </a:rPr>
                        <a:t>тестирования.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016" marR="41016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обучающих и информационно-разъяснительных мероприятий (региональные/муниципальные семинары (вебинары), курсы повышения квалификации в образовательных организациях (методические учебы, совещания) (до начала проведения СПТ)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016" marR="41016" marT="0" marB="0"/>
                </a:tc>
              </a:tr>
              <a:tr h="2495552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indent="44958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indent="44958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Относительно </a:t>
                      </a:r>
                      <a:r>
                        <a:rPr lang="ru-RU" sz="1400" dirty="0">
                          <a:effectLst/>
                        </a:rPr>
                        <a:t>невысокий уровень мотивационно-разъяснительной работы с обучающимися перед началом тестирования.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016" marR="41016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Контроль за проведением мотивационно-разъяснительных мероприятий со стороны администрации образовательных организаций, ММС, муниципальных органов управления образованием.</a:t>
                      </a:r>
                    </a:p>
                    <a:p>
                      <a:pPr indent="44958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indent="44958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Проведение </a:t>
                      </a:r>
                      <a:r>
                        <a:rPr lang="ru-RU" sz="1400" dirty="0">
                          <a:effectLst/>
                        </a:rPr>
                        <a:t>обучающих и информационно-разъяснительных мероприятий (региональные/муниципальные семинары (вебинары), курсы повышения квалификации в образовательных организациях (методические учебы, совещания) (до начала проведения СПТ).</a:t>
                      </a:r>
                    </a:p>
                    <a:p>
                      <a:pPr indent="44958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indent="44958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Использование </a:t>
                      </a:r>
                      <a:r>
                        <a:rPr lang="ru-RU" sz="1400" dirty="0">
                          <a:effectLst/>
                        </a:rPr>
                        <a:t>методических рекомендаций и материалов по проведению мотивационно-разъяснительной работы с обучающимися и родителями перед началом СПТ, размещенных на образовательном портале Костромской области.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016" marR="41016" marT="0" marB="0"/>
                </a:tc>
              </a:tr>
              <a:tr h="979621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Недостаточный уровень подготовки ответственных лиц за проведение тестирования.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016" marR="41016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обучающих и информационно-разъяснительных мероприятий (региональные/муниципальные семинары (вебинары), курсы повышения квалификации в образовательных организациях (методические учебы, совещания) (до начала проведения СПТ).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016" marR="41016" marT="0" marB="0"/>
                </a:tc>
              </a:tr>
              <a:tr h="700216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Слабая мотивация педагогов или негативное отношение к проведению тестирования.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016" marR="41016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мотивационно-разъяснительных мероприятий с педагогами (тренинги, </a:t>
                      </a:r>
                      <a:r>
                        <a:rPr lang="ru-RU" sz="1400" dirty="0" smtClean="0">
                          <a:effectLst/>
                        </a:rPr>
                        <a:t>педагогические </a:t>
                      </a:r>
                      <a:r>
                        <a:rPr lang="ru-RU" sz="1400" dirty="0">
                          <a:effectLst/>
                        </a:rPr>
                        <a:t>советы, моральное и материальное стимулирование педагогов).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016" marR="41016" marT="0" marB="0"/>
                </a:tc>
              </a:tr>
              <a:tr h="705097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Сложность вопросов анкеты ЕМ. Непонимание обучающимися их смысла.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016" marR="41016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Совершенствование ЕМ и ее адаптация к возрастным особенностям детей.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1016" marR="410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964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94" t="13365" r="3333" b="13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2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624" y="255373"/>
            <a:ext cx="7561123" cy="1062708"/>
          </a:xfrm>
        </p:spPr>
        <p:txBody>
          <a:bodyPr/>
          <a:lstStyle/>
          <a:p>
            <a:pPr algn="ctr"/>
            <a:r>
              <a:rPr lang="ru-RU" sz="2800" dirty="0"/>
              <a:t>О единой методике СПТ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07" y="2757497"/>
            <a:ext cx="8841440" cy="1938992"/>
          </a:xfrm>
          <a:prstGeom prst="rect">
            <a:avLst/>
          </a:prstGeom>
          <a:solidFill>
            <a:srgbClr val="8DAB8E">
              <a:lumMod val="60000"/>
              <a:lumOff val="40000"/>
            </a:srgbClr>
          </a:solidFill>
          <a:ln w="25400">
            <a:solidFill>
              <a:srgbClr val="8DAB8E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Calibri" panose="020F0502020204030204" pitchFamily="34" charset="0"/>
              </a:rPr>
              <a:t>«Единая методика социально – психологического тестирования» (ЕМ СПТ) разработана в соответствии с поручением Государственного антинаркотического комитета  (ГАК)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Calibri" panose="020F0502020204030204" pitchFamily="34" charset="0"/>
              </a:rPr>
              <a:t>(протокол от 11 декабря 2017 г. № 35)</a:t>
            </a:r>
            <a:endParaRPr lang="ru-RU" sz="2400" kern="0" dirty="0" smtClean="0">
              <a:solidFill>
                <a:prstClr val="black"/>
              </a:solidFill>
              <a:latin typeface="Franklin Gothic Book" panose="020B0503020102020204"/>
            </a:endParaRPr>
          </a:p>
          <a:p>
            <a:pPr lvl="0" algn="ctr"/>
            <a:r>
              <a:rPr lang="ru-RU" sz="2400" kern="0" dirty="0" smtClean="0">
                <a:solidFill>
                  <a:prstClr val="black"/>
                </a:solidFill>
              </a:rPr>
              <a:t>Письмо Минпросвещения от</a:t>
            </a:r>
            <a:r>
              <a:rPr lang="ru-RU" sz="2400" dirty="0" smtClean="0">
                <a:ea typeface="Calibri" panose="020F0502020204030204" pitchFamily="34" charset="0"/>
              </a:rPr>
              <a:t> 03.07.2019 г</a:t>
            </a:r>
            <a:r>
              <a:rPr lang="ru-RU" sz="2400" dirty="0">
                <a:ea typeface="Calibri" panose="020F0502020204030204" pitchFamily="34" charset="0"/>
              </a:rPr>
              <a:t>. № 07-4416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07" y="1493230"/>
            <a:ext cx="8794375" cy="1200329"/>
          </a:xfrm>
          <a:prstGeom prst="rect">
            <a:avLst/>
          </a:prstGeom>
          <a:solidFill>
            <a:srgbClr val="8DAB8E">
              <a:lumMod val="60000"/>
              <a:lumOff val="40000"/>
            </a:srgbClr>
          </a:solidFill>
          <a:ln w="25400">
            <a:solidFill>
              <a:srgbClr val="8DAB8E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Calibri" panose="020F0502020204030204" pitchFamily="34" charset="0"/>
              </a:rPr>
              <a:t>В соответствии с протоколом ГАК от 24.12.2018 №39 рекомендовано обеспечить проведение СПТ в 2019 -2020 учебном году с использованием единой методики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242" y="4897308"/>
            <a:ext cx="8841440" cy="1569660"/>
          </a:xfrm>
          <a:prstGeom prst="rect">
            <a:avLst/>
          </a:prstGeom>
          <a:solidFill>
            <a:srgbClr val="8DAB8E">
              <a:lumMod val="60000"/>
              <a:lumOff val="40000"/>
            </a:srgbClr>
          </a:solidFill>
          <a:ln w="25400">
            <a:solidFill>
              <a:srgbClr val="8DAB8E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Franklin Gothic Book" panose="020B0503020102020204" pitchFamily="34" charset="0"/>
              </a:rPr>
              <a:t>Единая методика социально – психологического тестирования» (далее - ЕМ СПТ) с 2019 – 2020 учебного года является обязательной для использования в образовательных организациях всех субъектов Российской Федерации.</a:t>
            </a:r>
            <a:endParaRPr lang="ru-RU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6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967" y="66387"/>
            <a:ext cx="7516905" cy="121050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Цель и задачи СПТ ЕМ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6" y="1479175"/>
            <a:ext cx="8992206" cy="530056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200" b="1" dirty="0" smtClean="0"/>
              <a:t>Цель </a:t>
            </a:r>
            <a:r>
              <a:rPr lang="ru-RU" sz="3200" b="1" dirty="0"/>
              <a:t>СПТ </a:t>
            </a:r>
            <a:r>
              <a:rPr lang="ru-RU" sz="3200" dirty="0"/>
              <a:t>- раннее выявление незаконного потребления наркотических средств и психотропных веществ определена 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sz="3200" b="1" dirty="0" smtClean="0"/>
              <a:t>Задачи СПТ:</a:t>
            </a:r>
            <a:endParaRPr lang="ru-RU" sz="3200" b="1" dirty="0"/>
          </a:p>
          <a:p>
            <a:pPr marL="514350" indent="-514350" algn="just">
              <a:buAutoNum type="arabicPeriod"/>
            </a:pPr>
            <a:r>
              <a:rPr lang="ru-RU" sz="3200" dirty="0" smtClean="0"/>
              <a:t>Выявление </a:t>
            </a:r>
            <a:r>
              <a:rPr lang="ru-RU" sz="3200" dirty="0"/>
              <a:t>у обучающихся психологических "факторов риска" с целью их последующей психологической </a:t>
            </a:r>
            <a:r>
              <a:rPr lang="ru-RU" sz="3200" dirty="0" smtClean="0"/>
              <a:t>коррекции.</a:t>
            </a:r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r>
              <a:rPr lang="ru-RU" sz="3200" dirty="0" smtClean="0"/>
              <a:t>2. Организация </a:t>
            </a:r>
            <a:r>
              <a:rPr lang="ru-RU" sz="3200" dirty="0"/>
              <a:t>адресной и системной работы с </a:t>
            </a:r>
            <a:r>
              <a:rPr lang="ru-RU" sz="3200" dirty="0" smtClean="0"/>
              <a:t>обучающимися, </a:t>
            </a:r>
            <a:r>
              <a:rPr lang="ru-RU" sz="3200" dirty="0"/>
              <a:t>направленной на профилактику вовлечения в потребление НС и </a:t>
            </a:r>
            <a:r>
              <a:rPr lang="ru-RU" sz="3200" dirty="0" smtClean="0"/>
              <a:t>ПВ</a:t>
            </a:r>
            <a:r>
              <a:rPr lang="ru-RU" sz="3200" dirty="0"/>
              <a:t>.</a:t>
            </a:r>
            <a:endParaRPr lang="ru-RU" sz="3200" dirty="0" smtClean="0"/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r>
              <a:rPr lang="ru-RU" sz="3200" dirty="0" smtClean="0"/>
              <a:t>3. Формирование </a:t>
            </a:r>
            <a:r>
              <a:rPr lang="ru-RU" sz="3200" dirty="0"/>
              <a:t>контингента обучающихся, направляемых на профилактические медицинские осмотры.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20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071" y="50957"/>
            <a:ext cx="7490010" cy="122395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Предназначение ЕМ СПТ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365" y="1486386"/>
            <a:ext cx="8834717" cy="1200329"/>
          </a:xfrm>
          <a:prstGeom prst="rect">
            <a:avLst/>
          </a:prstGeom>
          <a:solidFill>
            <a:srgbClr val="8DAB8E">
              <a:lumMod val="60000"/>
              <a:lumOff val="40000"/>
            </a:srgbClr>
          </a:solidFill>
          <a:ln w="25400">
            <a:solidFill>
              <a:srgbClr val="8DAB8E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cs typeface="Times New Roman" panose="02020603050405020304" pitchFamily="18" charset="0"/>
              </a:rPr>
              <a:t>ЕМ СПТ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cs typeface="Times New Roman" panose="02020603050405020304" pitchFamily="18" charset="0"/>
              </a:rPr>
              <a:t>осуществляет оценку вероятности вовлечения в зависимое поведение на основе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cs typeface="Times New Roman" panose="02020603050405020304" pitchFamily="18" charset="0"/>
              </a:rPr>
              <a:t>соотношения факторов риска (ФР) и факторов защиты (ФЗ)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cs typeface="Times New Roman" panose="02020603050405020304" pitchFamily="18" charset="0"/>
              </a:rPr>
              <a:t>, воздействующих на обследуемых.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365" y="2898192"/>
            <a:ext cx="8834717" cy="830997"/>
          </a:xfrm>
          <a:prstGeom prst="rect">
            <a:avLst/>
          </a:prstGeom>
          <a:solidFill>
            <a:srgbClr val="8DAB8E">
              <a:lumMod val="60000"/>
              <a:lumOff val="40000"/>
            </a:srgbClr>
          </a:solidFill>
          <a:ln w="25400">
            <a:solidFill>
              <a:srgbClr val="8DAB8E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cs typeface="Times New Roman" panose="02020603050405020304" pitchFamily="18" charset="0"/>
              </a:rPr>
              <a:t>Выявляет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cs typeface="Times New Roman" panose="02020603050405020304" pitchFamily="18" charset="0"/>
              </a:rPr>
              <a:t>повышенную и незначительную вероятность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cs typeface="Times New Roman" panose="02020603050405020304" pitchFamily="18" charset="0"/>
              </a:rPr>
              <a:t>вовлечения в зависимое поведение.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364" y="3959633"/>
            <a:ext cx="8834717" cy="1200329"/>
          </a:xfrm>
          <a:prstGeom prst="rect">
            <a:avLst/>
          </a:prstGeom>
          <a:solidFill>
            <a:srgbClr val="8DAB8E">
              <a:lumMod val="60000"/>
              <a:lumOff val="40000"/>
            </a:srgbClr>
          </a:solidFill>
          <a:ln w="25400">
            <a:solidFill>
              <a:srgbClr val="8DAB8E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Calibri" panose="020F0502020204030204" pitchFamily="34" charset="0"/>
              </a:rPr>
              <a:t>ЕМ СПТ применяется для тестирования лиц подросткового и юношеского возраста старше 13 лет начиная с 7 класса до 18 лет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364" y="5385254"/>
            <a:ext cx="8834717" cy="1255728"/>
          </a:xfrm>
          <a:prstGeom prst="rect">
            <a:avLst/>
          </a:prstGeom>
          <a:solidFill>
            <a:srgbClr val="8DAB8E">
              <a:lumMod val="60000"/>
              <a:lumOff val="40000"/>
            </a:srgbClr>
          </a:solidFill>
          <a:ln w="25400">
            <a:solidFill>
              <a:srgbClr val="8DAB8E">
                <a:lumMod val="75000"/>
              </a:srgb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ЕМ СПТ не может быть использована для формулировки заключения о наркотической или иной зависимости респондента!!!</a:t>
            </a:r>
          </a:p>
        </p:txBody>
      </p:sp>
    </p:spTree>
    <p:extLst>
      <p:ext uri="{BB962C8B-B14F-4D97-AF65-F5344CB8AC3E}">
        <p14:creationId xmlns:p14="http://schemas.microsoft.com/office/powerpoint/2010/main" val="103687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282" y="94129"/>
            <a:ext cx="7597589" cy="12239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Особенности единой методики СПТ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515762"/>
            <a:ext cx="8992206" cy="52722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ea typeface="Calibri" panose="020F0502020204030204" pitchFamily="34" charset="0"/>
              </a:rPr>
              <a:t>ЕМ СПТ является диагностическим инструментом проведения СПТ!!!</a:t>
            </a:r>
          </a:p>
          <a:p>
            <a:pPr algn="just"/>
            <a:r>
              <a:rPr lang="ru-RU" dirty="0" smtClean="0">
                <a:ea typeface="Calibri" panose="020F0502020204030204" pitchFamily="34" charset="0"/>
              </a:rPr>
              <a:t>Основа выводов ЕМ </a:t>
            </a:r>
            <a:r>
              <a:rPr lang="ru-RU" dirty="0">
                <a:ea typeface="Calibri" panose="020F0502020204030204" pitchFamily="34" charset="0"/>
              </a:rPr>
              <a:t>является - соотношение факторов риска (ФР) и факторов защиты (ФЗ</a:t>
            </a:r>
            <a:r>
              <a:rPr lang="ru-RU" dirty="0" smtClean="0">
                <a:ea typeface="Calibri" panose="020F0502020204030204" pitchFamily="34" charset="0"/>
              </a:rPr>
              <a:t>).</a:t>
            </a:r>
            <a:endParaRPr lang="ru-RU" dirty="0">
              <a:ea typeface="Calibri" panose="020F0502020204030204" pitchFamily="34" charset="0"/>
            </a:endParaRPr>
          </a:p>
          <a:p>
            <a:pPr algn="just"/>
            <a:r>
              <a:rPr lang="ru-RU" dirty="0" smtClean="0">
                <a:ea typeface="Calibri" panose="020F0502020204030204" pitchFamily="34" charset="0"/>
              </a:rPr>
              <a:t>Введено понятие </a:t>
            </a:r>
            <a:r>
              <a:rPr lang="ru-RU" dirty="0">
                <a:ea typeface="Calibri" panose="020F0502020204030204" pitchFamily="34" charset="0"/>
              </a:rPr>
              <a:t>и шкалы </a:t>
            </a:r>
            <a:r>
              <a:rPr lang="ru-RU" b="1" dirty="0">
                <a:ea typeface="Calibri" panose="020F0502020204030204" pitchFamily="34" charset="0"/>
              </a:rPr>
              <a:t>«Резистентность</a:t>
            </a:r>
            <a:r>
              <a:rPr lang="ru-RU" b="1" dirty="0" smtClean="0">
                <a:ea typeface="Calibri" panose="020F0502020204030204" pitchFamily="34" charset="0"/>
              </a:rPr>
              <a:t>» </a:t>
            </a:r>
            <a:r>
              <a:rPr lang="ru-RU" dirty="0" smtClean="0">
                <a:ea typeface="Calibri" panose="020F0502020204030204" pitchFamily="34" charset="0"/>
              </a:rPr>
              <a:t>- сопротивление респондентов тестированию (кол-во обучающихся с недостоверными ответами (РнДО).</a:t>
            </a:r>
            <a:endParaRPr lang="ru-RU" dirty="0">
              <a:ea typeface="Calibri" panose="020F0502020204030204" pitchFamily="34" charset="0"/>
            </a:endParaRPr>
          </a:p>
          <a:p>
            <a:pPr algn="just"/>
            <a:r>
              <a:rPr lang="ru-RU" dirty="0" smtClean="0">
                <a:ea typeface="Calibri" panose="020F0502020204030204" pitchFamily="34" charset="0"/>
              </a:rPr>
              <a:t>ЕМ не дает оценок обучающимся</a:t>
            </a:r>
            <a:r>
              <a:rPr lang="ru-RU" dirty="0">
                <a:ea typeface="Calibri" panose="020F0502020204030204" pitchFamily="34" charset="0"/>
              </a:rPr>
              <a:t> («группы риска</a:t>
            </a:r>
            <a:r>
              <a:rPr lang="ru-RU" dirty="0" smtClean="0">
                <a:ea typeface="Calibri" panose="020F0502020204030204" pitchFamily="34" charset="0"/>
              </a:rPr>
              <a:t>»), а </a:t>
            </a:r>
            <a:r>
              <a:rPr lang="ru-RU" b="1" dirty="0" smtClean="0">
                <a:ea typeface="Calibri" panose="020F0502020204030204" pitchFamily="34" charset="0"/>
              </a:rPr>
              <a:t>оценивает рискогенность ряда социально-педагогических условий,</a:t>
            </a:r>
            <a:r>
              <a:rPr lang="ru-RU" dirty="0" smtClean="0">
                <a:ea typeface="Calibri" panose="020F0502020204030204" pitchFamily="34" charset="0"/>
              </a:rPr>
              <a:t> которые могут привести к зависимому поведению.</a:t>
            </a:r>
          </a:p>
          <a:p>
            <a:pPr algn="just"/>
            <a:r>
              <a:rPr lang="ru-RU" dirty="0" smtClean="0">
                <a:ea typeface="Calibri" panose="020F0502020204030204" pitchFamily="34" charset="0"/>
              </a:rPr>
              <a:t>В ЕМ имеется разделение результатов на обратную связь </a:t>
            </a:r>
            <a:r>
              <a:rPr lang="ru-RU" dirty="0">
                <a:ea typeface="Calibri" panose="020F0502020204030204" pitchFamily="34" charset="0"/>
              </a:rPr>
              <a:t>и </a:t>
            </a:r>
            <a:r>
              <a:rPr lang="ru-RU" dirty="0" smtClean="0">
                <a:ea typeface="Calibri" panose="020F0502020204030204" pitchFamily="34" charset="0"/>
              </a:rPr>
              <a:t>профессиональную индивидуальную интерпретацию.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08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812" y="140043"/>
            <a:ext cx="7562334" cy="11780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чем заключается конфиденциальность тестирования с использованием ЕМ?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499286"/>
            <a:ext cx="9036908" cy="528045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/>
              <a:t>Все результаты тестирования строго конфиденциальны!</a:t>
            </a:r>
          </a:p>
          <a:p>
            <a:pPr algn="just"/>
            <a:r>
              <a:rPr lang="ru-RU" dirty="0" smtClean="0"/>
              <a:t>Каждому </a:t>
            </a:r>
            <a:r>
              <a:rPr lang="ru-RU" dirty="0"/>
              <a:t>обучающемуся присваивается индивидуальный код участника, который делает невозможным персонификацию данных. </a:t>
            </a:r>
            <a:endParaRPr lang="ru-RU" dirty="0" smtClean="0"/>
          </a:p>
          <a:p>
            <a:pPr algn="just"/>
            <a:r>
              <a:rPr lang="ru-RU" dirty="0" smtClean="0"/>
              <a:t>В ОО должно </a:t>
            </a:r>
            <a:r>
              <a:rPr lang="ru-RU" dirty="0"/>
              <a:t>быть разработано положение о конфиденциальной информации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Список индивидуальных кодов и соответствующих им фамилий хранится в образовательной организации в соответствии с </a:t>
            </a:r>
            <a:r>
              <a:rPr lang="ru-RU" dirty="0" smtClean="0"/>
              <a:t>ФЗ от </a:t>
            </a:r>
            <a:r>
              <a:rPr lang="ru-RU" dirty="0"/>
              <a:t>27 июля 2007 г. № 152-ФЗ «О персональных данных</a:t>
            </a:r>
            <a:r>
              <a:rPr lang="ru-RU" dirty="0" smtClean="0"/>
              <a:t>».</a:t>
            </a:r>
          </a:p>
          <a:p>
            <a:pPr algn="just"/>
            <a:r>
              <a:rPr lang="ru-RU" b="1" dirty="0"/>
              <a:t>Персональные результаты тестирования с использованием ЕМ конфиденциальны</a:t>
            </a:r>
            <a:r>
              <a:rPr lang="ru-RU" dirty="0"/>
              <a:t> -  не могут находиться в открытом доступе для всеобщего ознакомления.</a:t>
            </a:r>
          </a:p>
          <a:p>
            <a:pPr algn="just"/>
            <a:r>
              <a:rPr lang="ru-RU" b="1" dirty="0" smtClean="0"/>
              <a:t>ВАЖНО!!! </a:t>
            </a:r>
            <a:r>
              <a:rPr lang="ru-RU" dirty="0" smtClean="0"/>
              <a:t>Персональные </a:t>
            </a:r>
            <a:r>
              <a:rPr lang="ru-RU" dirty="0"/>
              <a:t>результаты тестирования могут быть доступны только: </a:t>
            </a:r>
            <a:r>
              <a:rPr lang="ru-RU" dirty="0" smtClean="0"/>
              <a:t>родителю (по запросу), ребенку (по запросу) </a:t>
            </a:r>
            <a:r>
              <a:rPr lang="ru-RU" dirty="0"/>
              <a:t>и </a:t>
            </a:r>
            <a:r>
              <a:rPr lang="ru-RU" dirty="0" smtClean="0"/>
              <a:t>педагогу-психологу, для организации адресной психолого-педагогической и коррекционной помощи.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15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050" y="123568"/>
            <a:ext cx="7570572" cy="1161535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Результаты тестирования с использованием ЕМ СПТ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1" y="1474573"/>
            <a:ext cx="8987481" cy="5305168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Результаты </a:t>
            </a:r>
            <a:r>
              <a:rPr lang="ru-RU" b="1" dirty="0"/>
              <a:t>тестирования с использованием ЕМ </a:t>
            </a:r>
            <a:r>
              <a:rPr lang="ru-RU" b="1" dirty="0" smtClean="0"/>
              <a:t>СПТ:  </a:t>
            </a:r>
          </a:p>
          <a:p>
            <a:pPr algn="just">
              <a:buFontTx/>
              <a:buChar char="-"/>
            </a:pPr>
            <a:r>
              <a:rPr lang="ru-RU" dirty="0" smtClean="0"/>
              <a:t>дают </a:t>
            </a:r>
            <a:r>
              <a:rPr lang="ru-RU" dirty="0"/>
              <a:t>возможность оказания обучающимся своевременной адресной психолого-педагогической </a:t>
            </a:r>
            <a:r>
              <a:rPr lang="ru-RU" dirty="0" smtClean="0"/>
              <a:t>помощи со стороны классного руководителя, психолога, соц. педагога.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algn="just">
              <a:buFontTx/>
              <a:buChar char="-"/>
            </a:pPr>
            <a:r>
              <a:rPr lang="ru-RU" dirty="0" smtClean="0"/>
              <a:t>позволяют для </a:t>
            </a:r>
            <a:r>
              <a:rPr lang="ru-RU" dirty="0"/>
              <a:t>обучающихся с показателями повышенной вероятности вовлечения в зависимое поведение </a:t>
            </a:r>
            <a:r>
              <a:rPr lang="ru-RU" dirty="0" smtClean="0"/>
              <a:t>разрабатывать индивидуальные или </a:t>
            </a:r>
            <a:r>
              <a:rPr lang="ru-RU" dirty="0"/>
              <a:t>групповые профилактические программы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08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176" y="107576"/>
            <a:ext cx="7570695" cy="110265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Нормативно-правовая база проведения СПТ ЕМ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65" y="1432898"/>
            <a:ext cx="9086335" cy="54251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1. Федеральный </a:t>
            </a:r>
            <a:r>
              <a:rPr lang="ru-RU" sz="2000" dirty="0"/>
              <a:t>закон от 8 января 1998 года № 3-ФЗ «О наркотических средствах и психотропных веществах», ст. 53.1, 53.4 </a:t>
            </a:r>
          </a:p>
          <a:p>
            <a:pPr marL="0" indent="0" algn="just">
              <a:buNone/>
            </a:pPr>
            <a:r>
              <a:rPr lang="ru-RU" sz="2000" dirty="0" smtClean="0"/>
              <a:t>2. Федеральный </a:t>
            </a:r>
            <a:r>
              <a:rPr lang="ru-RU" sz="2000" dirty="0"/>
              <a:t>закон от 24 июня 1999 года   № 120-ФЗ «Об основах системы профилактики безнадзорности и правонарушений несовершеннолетних», подпункт 7 пункта 1 статьи 14 </a:t>
            </a:r>
          </a:p>
          <a:p>
            <a:pPr marL="0" indent="0" algn="just">
              <a:buNone/>
            </a:pPr>
            <a:r>
              <a:rPr lang="ru-RU" sz="2000" dirty="0" smtClean="0"/>
              <a:t>3. Федеральный </a:t>
            </a:r>
            <a:r>
              <a:rPr lang="ru-RU" sz="2000" dirty="0"/>
              <a:t>закон от 29 декабря 2012 года № 273-ФЗ «Об образовании в Российской Федерации», подпункт 15.1 пункта 3 статьи 28 </a:t>
            </a:r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4. протокол </a:t>
            </a:r>
            <a:r>
              <a:rPr lang="ru-RU" sz="2000" dirty="0"/>
              <a:t>заседания Государственного антинаркотического комитета от 24 декабря 2018 года № 39, пункт 2.7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5.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Приказ </a:t>
            </a:r>
            <a:r>
              <a:rPr lang="ru-RU" sz="2000" b="1" dirty="0">
                <a:solidFill>
                  <a:srgbClr val="FF0000"/>
                </a:solidFill>
              </a:rPr>
              <a:t>Министерства просвещения Российской Федерации от 20 февраля 2020 года N59 "Об утверждении Порядка проведения социально-психологического тестирования обучающихся в общеобразовательных организациях и профессиональных образовательных организациях </a:t>
            </a:r>
            <a:r>
              <a:rPr lang="ru-RU" sz="2000" b="1" dirty="0" smtClean="0">
                <a:solidFill>
                  <a:srgbClr val="FF0000"/>
                </a:solidFill>
              </a:rPr>
              <a:t>".</a:t>
            </a:r>
            <a:endParaRPr lang="ru-RU" sz="20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6. Приказ </a:t>
            </a:r>
            <a:r>
              <a:rPr lang="ru-RU" sz="2000" b="1" dirty="0">
                <a:solidFill>
                  <a:srgbClr val="FF0000"/>
                </a:solidFill>
              </a:rPr>
              <a:t>Министерства науки и высшего образования Российской Федерации от 20 февраля 2020 года N239 "Об утверждении Порядка проведения социально-психологического тестирования обучающихся в образовательных организациях высшего образования</a:t>
            </a:r>
            <a:r>
              <a:rPr lang="ru-RU" sz="2000" b="1" dirty="0" smtClean="0">
                <a:solidFill>
                  <a:srgbClr val="FF0000"/>
                </a:solidFill>
              </a:rPr>
              <a:t>".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23378"/>
      </p:ext>
    </p:extLst>
  </p:cSld>
  <p:clrMapOvr>
    <a:masterClrMapping/>
  </p:clrMapOvr>
</p:sld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76B7B1-8777-4849-AB24-B64085931B14}"/>
</file>

<file path=customXml/itemProps2.xml><?xml version="1.0" encoding="utf-8"?>
<ds:datastoreItem xmlns:ds="http://schemas.openxmlformats.org/officeDocument/2006/customXml" ds:itemID="{22691000-4C3D-4795-B54E-BC4FC6111B55}"/>
</file>

<file path=customXml/itemProps3.xml><?xml version="1.0" encoding="utf-8"?>
<ds:datastoreItem xmlns:ds="http://schemas.openxmlformats.org/officeDocument/2006/customXml" ds:itemID="{82789F00-DF6E-4110-B0F1-4E15878E6C16}"/>
</file>

<file path=docProps/app.xml><?xml version="1.0" encoding="utf-8"?>
<Properties xmlns="http://schemas.openxmlformats.org/officeDocument/2006/extended-properties" xmlns:vt="http://schemas.openxmlformats.org/officeDocument/2006/docPropsVTypes">
  <Template>КОИРО2</Template>
  <TotalTime>2562</TotalTime>
  <Words>2180</Words>
  <Application>Microsoft Office PowerPoint</Application>
  <PresentationFormat>Экран (4:3)</PresentationFormat>
  <Paragraphs>146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Franklin Gothic Book</vt:lpstr>
      <vt:lpstr>Garamond</vt:lpstr>
      <vt:lpstr>Times New Roman</vt:lpstr>
      <vt:lpstr>КОИРО2</vt:lpstr>
      <vt:lpstr>«Основные аспекты организации и проведения социально-психологического тестирования в  образовательных организациях: проблемы и пути их решения»</vt:lpstr>
      <vt:lpstr>Социально-психологическое тестирование (СПТ)</vt:lpstr>
      <vt:lpstr>О единой методике СПТ</vt:lpstr>
      <vt:lpstr>Цель и задачи СПТ ЕМ</vt:lpstr>
      <vt:lpstr>Предназначение ЕМ СПТ</vt:lpstr>
      <vt:lpstr>Особенности единой методики СПТ</vt:lpstr>
      <vt:lpstr>В чем заключается конфиденциальность тестирования с использованием ЕМ?</vt:lpstr>
      <vt:lpstr>Результаты тестирования с использованием ЕМ СПТ</vt:lpstr>
      <vt:lpstr>Нормативно-правовая база проведения СПТ ЕМ</vt:lpstr>
      <vt:lpstr>Порядок организации и проведения СПТ (Общие положения)</vt:lpstr>
      <vt:lpstr>Порядок организации и проведения СПТ (Общие положения)</vt:lpstr>
      <vt:lpstr>Порядок организации и проведения СПТ (Общие положения)</vt:lpstr>
      <vt:lpstr>Порядок организации и проведения СПТ (Общие положения)</vt:lpstr>
      <vt:lpstr>Алгоритм подготовки к проведению СПТ для образовательной организации</vt:lpstr>
      <vt:lpstr>Алгоритм подготовки к проведению СПТ</vt:lpstr>
      <vt:lpstr>Алгоритм проведения тестирования</vt:lpstr>
      <vt:lpstr>Алгоритм проведения тестирования</vt:lpstr>
      <vt:lpstr>Алгоритм проведения тестирования</vt:lpstr>
      <vt:lpstr>Обработка, хранение, предоставление результатов СПТ</vt:lpstr>
      <vt:lpstr>Обработка, хранение, предоставление результатов СПТ</vt:lpstr>
      <vt:lpstr>Проблемы организации и проведения СПТ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антитеррористической защищенности и охраны образовательной организации</dc:title>
  <dc:creator>Пользователь</dc:creator>
  <cp:lastModifiedBy>Виктор Веселов</cp:lastModifiedBy>
  <cp:revision>204</cp:revision>
  <dcterms:created xsi:type="dcterms:W3CDTF">2018-01-20T14:51:57Z</dcterms:created>
  <dcterms:modified xsi:type="dcterms:W3CDTF">2021-12-21T09:58:36Z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