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52442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6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5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42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0643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74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15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50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5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445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021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B179EF-7462-4B27-B43C-79543C9741C3}" type="datetimeFigureOut">
              <a:rPr lang="ru-RU" smtClean="0"/>
              <a:t>30.11.2019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5ED185A-4466-4511-A4E6-1A2BBD3F71A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511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0918" y="1465728"/>
            <a:ext cx="9587753" cy="3186953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О единой методике социально-психологического тестирования </a:t>
            </a:r>
            <a:br>
              <a:rPr lang="ru-RU" sz="4800" b="1" dirty="0" smtClean="0"/>
            </a:br>
            <a:r>
              <a:rPr lang="ru-RU" sz="4800" b="1" dirty="0"/>
              <a:t>(</a:t>
            </a:r>
            <a:r>
              <a:rPr lang="ru-RU" sz="4800" b="1" dirty="0" smtClean="0"/>
              <a:t>ЕМ СПТ)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15200" y="5108389"/>
            <a:ext cx="4706471" cy="165576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Веселов В.М.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1508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848" y="147919"/>
            <a:ext cx="10986246" cy="7395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a typeface="Calibri" panose="020F0502020204030204" pitchFamily="34" charset="0"/>
              </a:rPr>
              <a:t>ЕМ СПТ как единый измерительный инструмент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3889" y="887507"/>
            <a:ext cx="1113416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a typeface="Calibri" panose="020F0502020204030204" pitchFamily="34" charset="0"/>
              </a:rPr>
              <a:t>1.</a:t>
            </a: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«Единая методика </a:t>
            </a:r>
            <a:r>
              <a:rPr lang="ru-RU" sz="2400" dirty="0">
                <a:ea typeface="Calibri" panose="020F0502020204030204" pitchFamily="34" charset="0"/>
              </a:rPr>
              <a:t>социально – психологического тестирования» (ЕМ СПТ) </a:t>
            </a:r>
            <a:r>
              <a:rPr lang="ru-RU" sz="2400" dirty="0" smtClean="0">
                <a:ea typeface="Calibri" panose="020F0502020204030204" pitchFamily="34" charset="0"/>
              </a:rPr>
              <a:t>разработана в </a:t>
            </a:r>
            <a:r>
              <a:rPr lang="ru-RU" sz="2400" dirty="0">
                <a:ea typeface="Calibri" panose="020F0502020204030204" pitchFamily="34" charset="0"/>
              </a:rPr>
              <a:t>соответствии с </a:t>
            </a:r>
            <a:r>
              <a:rPr lang="ru-RU" sz="2400" dirty="0" smtClean="0">
                <a:ea typeface="Calibri" panose="020F0502020204030204" pitchFamily="34" charset="0"/>
              </a:rPr>
              <a:t>поручением </a:t>
            </a:r>
            <a:r>
              <a:rPr lang="ru-RU" sz="2400" dirty="0">
                <a:ea typeface="Calibri" panose="020F0502020204030204" pitchFamily="34" charset="0"/>
              </a:rPr>
              <a:t>Государственного антинаркотического комитета </a:t>
            </a:r>
            <a:endParaRPr lang="ru-RU" sz="2400" dirty="0" smtClean="0">
              <a:ea typeface="Calibri" panose="020F0502020204030204" pitchFamily="34" charset="0"/>
            </a:endParaRP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(</a:t>
            </a:r>
            <a:r>
              <a:rPr lang="ru-RU" sz="2400" dirty="0">
                <a:ea typeface="Calibri" panose="020F0502020204030204" pitchFamily="34" charset="0"/>
              </a:rPr>
              <a:t>протокол от 11 декабря 2017 г. № 35)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3889" y="3190420"/>
            <a:ext cx="1113416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Правообладателем </a:t>
            </a:r>
            <a:r>
              <a:rPr lang="ru-RU" sz="2400" dirty="0">
                <a:ea typeface="Calibri" panose="020F0502020204030204" pitchFamily="34" charset="0"/>
              </a:rPr>
              <a:t>«Единой методики социально – психологического тестирования» </a:t>
            </a:r>
            <a:endParaRPr lang="ru-RU" sz="2400" dirty="0" smtClean="0">
              <a:ea typeface="Calibri" panose="020F0502020204030204" pitchFamily="34" charset="0"/>
            </a:endParaRP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(</a:t>
            </a:r>
            <a:r>
              <a:rPr lang="ru-RU" sz="2400" dirty="0">
                <a:ea typeface="Calibri" panose="020F0502020204030204" pitchFamily="34" charset="0"/>
              </a:rPr>
              <a:t>ЕМ СПТ) является </a:t>
            </a:r>
            <a:r>
              <a:rPr lang="ru-RU" sz="2400" dirty="0" smtClean="0">
                <a:ea typeface="Calibri" panose="020F0502020204030204" pitchFamily="34" charset="0"/>
              </a:rPr>
              <a:t>Министерство </a:t>
            </a:r>
            <a:r>
              <a:rPr lang="ru-RU" sz="2400" dirty="0">
                <a:ea typeface="Calibri" panose="020F0502020204030204" pitchFamily="34" charset="0"/>
              </a:rPr>
              <a:t>просвещения Российской Федерации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3889" y="5088858"/>
            <a:ext cx="1113416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«Единая методика </a:t>
            </a:r>
            <a:r>
              <a:rPr lang="ru-RU" sz="2400" dirty="0">
                <a:ea typeface="Calibri" panose="020F0502020204030204" pitchFamily="34" charset="0"/>
              </a:rPr>
              <a:t>социально – психологического тестирования» (ЕМ СПТ</a:t>
            </a:r>
            <a:r>
              <a:rPr lang="ru-RU" sz="2400" dirty="0" smtClean="0">
                <a:ea typeface="Calibri" panose="020F0502020204030204" pitchFamily="34" charset="0"/>
              </a:rPr>
              <a:t>)</a:t>
            </a: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с 2019 года является обязательной для </a:t>
            </a:r>
            <a:r>
              <a:rPr lang="ru-RU" sz="2400" dirty="0">
                <a:ea typeface="Calibri" panose="020F0502020204030204" pitchFamily="34" charset="0"/>
              </a:rPr>
              <a:t>использования </a:t>
            </a:r>
            <a:endParaRPr lang="ru-RU" sz="2400" dirty="0" smtClean="0">
              <a:ea typeface="Calibri" panose="020F0502020204030204" pitchFamily="34" charset="0"/>
            </a:endParaRPr>
          </a:p>
          <a:p>
            <a:pPr algn="ctr"/>
            <a:r>
              <a:rPr lang="ru-RU" sz="2400" dirty="0" smtClean="0">
                <a:ea typeface="Calibri" panose="020F0502020204030204" pitchFamily="34" charset="0"/>
              </a:rPr>
              <a:t>в </a:t>
            </a:r>
            <a:r>
              <a:rPr lang="ru-RU" sz="2400" dirty="0">
                <a:ea typeface="Calibri" panose="020F0502020204030204" pitchFamily="34" charset="0"/>
              </a:rPr>
              <a:t>образовательных организациях </a:t>
            </a:r>
            <a:r>
              <a:rPr lang="ru-RU" sz="2400" dirty="0" smtClean="0">
                <a:ea typeface="Calibri" panose="020F0502020204030204" pitchFamily="34" charset="0"/>
              </a:rPr>
              <a:t>всех субъектов Российской Федерации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3227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19" y="134470"/>
            <a:ext cx="11187952" cy="115644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Общие стандарты проведения СПТ по </a:t>
            </a:r>
            <a:r>
              <a:rPr lang="ru-RU" sz="4000" b="1" dirty="0"/>
              <a:t>единой </a:t>
            </a:r>
            <a:r>
              <a:rPr lang="ru-RU" sz="4000" b="1" dirty="0" smtClean="0"/>
              <a:t>методике (ЕМ</a:t>
            </a:r>
            <a:r>
              <a:rPr lang="ru-RU" sz="3600" b="1" dirty="0" smtClean="0"/>
              <a:t>)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3719" y="2285999"/>
            <a:ext cx="4985667" cy="3581401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Единый порядок проведения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Единые инструкции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Единое содержание методики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Единообразие субшкал и шкал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Единые требования к </a:t>
            </a:r>
            <a:r>
              <a:rPr lang="ru-RU" sz="2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обработке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Единые формы отчетности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2285999"/>
            <a:ext cx="6019799" cy="35814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>
                <a:cs typeface="Times New Roman" panose="02020603050405020304" pitchFamily="18" charset="0"/>
              </a:rPr>
              <a:t>Органы исполнительной власти </a:t>
            </a:r>
            <a:r>
              <a:rPr lang="ru-RU" sz="2600" dirty="0" smtClean="0">
                <a:cs typeface="Times New Roman" panose="02020603050405020304" pitchFamily="18" charset="0"/>
              </a:rPr>
              <a:t>субъектов РФ, </a:t>
            </a:r>
            <a:r>
              <a:rPr lang="ru-RU" sz="2600" dirty="0">
                <a:cs typeface="Times New Roman" panose="02020603050405020304" pitchFamily="18" charset="0"/>
              </a:rPr>
              <a:t>ответственные за реализацию государственной политики в сфере образования несут ответственность </a:t>
            </a:r>
            <a:r>
              <a:rPr lang="ru-RU" sz="2600" dirty="0" smtClean="0">
                <a:cs typeface="Times New Roman" panose="02020603050405020304" pitchFamily="18" charset="0"/>
              </a:rPr>
              <a:t>за:</a:t>
            </a:r>
          </a:p>
          <a:p>
            <a:pPr marL="0" indent="0" algn="just">
              <a:buNone/>
            </a:pPr>
            <a:r>
              <a:rPr lang="ru-RU" sz="2600" dirty="0" smtClean="0">
                <a:cs typeface="Times New Roman" panose="02020603050405020304" pitchFamily="18" charset="0"/>
              </a:rPr>
              <a:t> </a:t>
            </a:r>
            <a:endParaRPr lang="ru-RU" sz="2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аутентичность используемой методики оригиналу,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prstClr val="black"/>
                </a:solidFill>
                <a:cs typeface="Times New Roman" panose="02020603050405020304" pitchFamily="18" charset="0"/>
              </a:rPr>
              <a:t>соответствие стандарту и порядку проведения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67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18" y="147918"/>
            <a:ext cx="11161058" cy="7933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Назначение и область применения ЕМ СПТ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3718" y="1054360"/>
            <a:ext cx="1120758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cs typeface="Times New Roman" panose="02020603050405020304" pitchFamily="18" charset="0"/>
              </a:rPr>
              <a:t>ЕМ СПТ </a:t>
            </a:r>
            <a:r>
              <a:rPr lang="ru-RU" sz="2400" dirty="0" smtClean="0">
                <a:cs typeface="Times New Roman" panose="02020603050405020304" pitchFamily="18" charset="0"/>
              </a:rPr>
              <a:t>осуществляет </a:t>
            </a:r>
            <a:r>
              <a:rPr lang="ru-RU" sz="2400" dirty="0">
                <a:cs typeface="Times New Roman" panose="02020603050405020304" pitchFamily="18" charset="0"/>
              </a:rPr>
              <a:t>оценку вероятности вовлечения в зависимое поведение на основе </a:t>
            </a:r>
            <a:r>
              <a:rPr lang="ru-RU" sz="2400" b="1" dirty="0">
                <a:cs typeface="Times New Roman" panose="02020603050405020304" pitchFamily="18" charset="0"/>
              </a:rPr>
              <a:t>соотношения факторов риска </a:t>
            </a:r>
            <a:r>
              <a:rPr lang="ru-RU" sz="2400" b="1" dirty="0" smtClean="0">
                <a:cs typeface="Times New Roman" panose="02020603050405020304" pitchFamily="18" charset="0"/>
              </a:rPr>
              <a:t>(ФР) и </a:t>
            </a:r>
            <a:r>
              <a:rPr lang="ru-RU" sz="2400" b="1" dirty="0">
                <a:cs typeface="Times New Roman" panose="02020603050405020304" pitchFamily="18" charset="0"/>
              </a:rPr>
              <a:t>факторов </a:t>
            </a:r>
            <a:r>
              <a:rPr lang="ru-RU" sz="2400" b="1" dirty="0" smtClean="0">
                <a:cs typeface="Times New Roman" panose="02020603050405020304" pitchFamily="18" charset="0"/>
              </a:rPr>
              <a:t>защиты (ФЗ)</a:t>
            </a:r>
            <a:r>
              <a:rPr lang="ru-RU" sz="2400" dirty="0" smtClean="0">
                <a:cs typeface="Times New Roman" panose="02020603050405020304" pitchFamily="18" charset="0"/>
              </a:rPr>
              <a:t>, </a:t>
            </a:r>
            <a:r>
              <a:rPr lang="ru-RU" sz="2400" dirty="0">
                <a:cs typeface="Times New Roman" panose="02020603050405020304" pitchFamily="18" charset="0"/>
              </a:rPr>
              <a:t>воздействующих на обследуемых.</a:t>
            </a:r>
            <a:endParaRPr lang="ru-RU" sz="2400" dirty="0" smtClean="0"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3718" y="2468832"/>
            <a:ext cx="112075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cs typeface="Times New Roman" panose="02020603050405020304" pitchFamily="18" charset="0"/>
              </a:rPr>
              <a:t>Выявляет </a:t>
            </a:r>
            <a:r>
              <a:rPr lang="ru-RU" sz="2400" b="1" dirty="0">
                <a:cs typeface="Times New Roman" panose="02020603050405020304" pitchFamily="18" charset="0"/>
              </a:rPr>
              <a:t>повышенную и незначительную вероятность </a:t>
            </a:r>
            <a:r>
              <a:rPr lang="ru-RU" sz="2400" dirty="0">
                <a:cs typeface="Times New Roman" panose="02020603050405020304" pitchFamily="18" charset="0"/>
              </a:rPr>
              <a:t>вовлечения в зависимое поведение.</a:t>
            </a:r>
            <a:endParaRPr lang="ru-RU" sz="2400" dirty="0" smtClean="0"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9069" y="3615205"/>
            <a:ext cx="11085707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a typeface="Calibri" panose="020F0502020204030204" pitchFamily="34" charset="0"/>
              </a:rPr>
              <a:t>ЕМ </a:t>
            </a:r>
            <a:r>
              <a:rPr lang="ru-RU" sz="2400" dirty="0">
                <a:ea typeface="Calibri" panose="020F0502020204030204" pitchFamily="34" charset="0"/>
              </a:rPr>
              <a:t>СПТ применяется для тестирования лиц подросткового и юношеского возраста старше 13 лет. </a:t>
            </a:r>
            <a:endParaRPr lang="ru-RU" sz="2400" dirty="0" smtClean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3718" y="4607152"/>
            <a:ext cx="111610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ВНИМАНИЕ!!!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ЕМ СПТ не </a:t>
            </a:r>
            <a:r>
              <a:rPr lang="ru-RU" sz="3200" b="1" dirty="0">
                <a:solidFill>
                  <a:srgbClr val="FF0000"/>
                </a:solidFill>
                <a:latin typeface="Calibri"/>
              </a:rPr>
              <a:t>может быть использована для формулировки заключения о наркотической или иной зависимости 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</a:rPr>
              <a:t>респондента!!!!</a:t>
            </a:r>
            <a:endParaRPr lang="ru-RU" sz="3200" b="1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747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588" y="107577"/>
            <a:ext cx="11335871" cy="11967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Принципы построения и формы проведения и ЕМ СПТ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0908" y="1482280"/>
            <a:ext cx="456372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Принципы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построения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методики</a:t>
            </a:r>
          </a:p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0908" y="3173619"/>
            <a:ext cx="4563724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развития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6871" y="1482279"/>
            <a:ext cx="5245860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модификации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 социально-психологического тестирования</a:t>
            </a:r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870" y="3173619"/>
            <a:ext cx="5245860" cy="3170099"/>
          </a:xfrm>
          <a:prstGeom prst="rect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2583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77" y="107577"/>
            <a:ext cx="11228294" cy="75303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Какова цель ЕМ СМТ ?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93377" y="860613"/>
            <a:ext cx="5026009" cy="5831562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1. Отсев недостоверных ответов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819387" y="860613"/>
            <a:ext cx="6331064" cy="5831562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2.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вероятность вовлечения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зависимое поведение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задачи используются два взаимодополняющих и проверяющих алгоритма анализа данных: количественный и качественный.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основываются на соотношении критических значений факторов риска и факторов защиты.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оценивает обучающихся, она оценивает степень рискогенности социально-психологических условий в которых находятся обучающиеся на основе процедуры опроса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высокой рискогенностью социально-психологических условий имеют повышенную вероятность вовлечения в зависимое поведение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470423" y="1246151"/>
            <a:ext cx="2259881" cy="1205153"/>
          </a:xfrm>
          <a:prstGeom prst="down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100%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5041" y="1247635"/>
            <a:ext cx="177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всех </a:t>
            </a:r>
          </a:p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обследованных</a:t>
            </a:r>
            <a:endParaRPr lang="ru-RU" b="1" dirty="0">
              <a:solidFill>
                <a:srgbClr val="004A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4453" y="2484087"/>
            <a:ext cx="16136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</a:t>
            </a:r>
          </a:p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- 30 %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08" y="4011492"/>
            <a:ext cx="3480179" cy="1213704"/>
          </a:xfrm>
          <a:prstGeom prst="rect">
            <a:avLst/>
          </a:prstGeom>
        </p:spPr>
      </p:pic>
      <p:sp>
        <p:nvSpPr>
          <p:cNvPr id="10" name="Стрелка вверх 9"/>
          <p:cNvSpPr/>
          <p:nvPr/>
        </p:nvSpPr>
        <p:spPr>
          <a:xfrm rot="18066562">
            <a:off x="1778584" y="3193445"/>
            <a:ext cx="294156" cy="998670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трелка вверх 10"/>
          <p:cNvSpPr/>
          <p:nvPr/>
        </p:nvSpPr>
        <p:spPr>
          <a:xfrm rot="3257494">
            <a:off x="3446399" y="2813479"/>
            <a:ext cx="294156" cy="1456379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925662" y="5225196"/>
            <a:ext cx="1407572" cy="836534"/>
          </a:xfrm>
          <a:prstGeom prst="downArrow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70%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93377" y="6151684"/>
            <a:ext cx="4245935" cy="5404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Достоверный массив данных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4248262" y="4342693"/>
            <a:ext cx="1124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6451" y="5363211"/>
            <a:ext cx="1552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</a:t>
            </a:r>
          </a:p>
          <a:p>
            <a:pPr algn="ctr"/>
            <a:r>
              <a:rPr lang="ru-RU" b="1" dirty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</a:p>
        </p:txBody>
      </p:sp>
    </p:spTree>
    <p:extLst>
      <p:ext uri="{BB962C8B-B14F-4D97-AF65-F5344CB8AC3E}">
        <p14:creationId xmlns:p14="http://schemas.microsoft.com/office/powerpoint/2010/main" val="136975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0271" y="107576"/>
            <a:ext cx="11268635" cy="860612"/>
          </a:xfrm>
        </p:spPr>
        <p:txBody>
          <a:bodyPr/>
          <a:lstStyle/>
          <a:p>
            <a:pPr algn="ctr"/>
            <a:r>
              <a:rPr lang="ru-RU" dirty="0" smtClean="0"/>
              <a:t>Особенности ЕМ СМТ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20271" y="1156447"/>
            <a:ext cx="11268635" cy="5607424"/>
          </a:xfrm>
        </p:spPr>
        <p:txBody>
          <a:bodyPr/>
          <a:lstStyle/>
          <a:p>
            <a:pPr algn="just"/>
            <a:r>
              <a:rPr lang="ru-RU" sz="3200" dirty="0">
                <a:ea typeface="Calibri" panose="020F0502020204030204" pitchFamily="34" charset="0"/>
              </a:rPr>
              <a:t>Основа </a:t>
            </a:r>
            <a:r>
              <a:rPr lang="ru-RU" sz="3200" dirty="0" smtClean="0">
                <a:ea typeface="Calibri" panose="020F0502020204030204" pitchFamily="34" charset="0"/>
              </a:rPr>
              <a:t>выводов является </a:t>
            </a:r>
            <a:r>
              <a:rPr lang="ru-RU" sz="3200" dirty="0">
                <a:ea typeface="Calibri" panose="020F0502020204030204" pitchFamily="34" charset="0"/>
              </a:rPr>
              <a:t>- соотношение факторов риска (ФР) и факторов защиты (ФЗ</a:t>
            </a:r>
            <a:r>
              <a:rPr lang="ru-RU" sz="3200" dirty="0" smtClean="0">
                <a:ea typeface="Calibri" panose="020F0502020204030204" pitchFamily="34" charset="0"/>
              </a:rPr>
              <a:t>)</a:t>
            </a:r>
          </a:p>
          <a:p>
            <a:pPr algn="just"/>
            <a:r>
              <a:rPr lang="ru-RU" sz="3200" dirty="0">
                <a:ea typeface="Calibri" panose="020F0502020204030204" pitchFamily="34" charset="0"/>
              </a:rPr>
              <a:t>Введение понятия и шкалы «Резистентность»</a:t>
            </a:r>
          </a:p>
          <a:p>
            <a:pPr algn="just"/>
            <a:r>
              <a:rPr lang="ru-RU" sz="3200" dirty="0">
                <a:ea typeface="Calibri" panose="020F0502020204030204" pitchFamily="34" charset="0"/>
              </a:rPr>
              <a:t>Переход от оценки обучающихся («группы риска») к оценке рискогенности социально-психологических </a:t>
            </a:r>
            <a:r>
              <a:rPr lang="ru-RU" sz="3200" dirty="0" smtClean="0">
                <a:ea typeface="Calibri" panose="020F0502020204030204" pitchFamily="34" charset="0"/>
              </a:rPr>
              <a:t>условий</a:t>
            </a:r>
          </a:p>
          <a:p>
            <a:pPr algn="just"/>
            <a:r>
              <a:rPr lang="ru-RU" sz="3200" dirty="0" smtClean="0">
                <a:ea typeface="Calibri" panose="020F0502020204030204" pitchFamily="34" charset="0"/>
              </a:rPr>
              <a:t>Использование и необходимость расчета </a:t>
            </a:r>
            <a:r>
              <a:rPr lang="ru-RU" sz="3200" dirty="0">
                <a:ea typeface="Calibri" panose="020F0502020204030204" pitchFamily="34" charset="0"/>
              </a:rPr>
              <a:t>региональных норм</a:t>
            </a:r>
          </a:p>
          <a:p>
            <a:pPr algn="just"/>
            <a:r>
              <a:rPr lang="ru-RU" sz="3200" dirty="0">
                <a:ea typeface="Calibri" panose="020F0502020204030204" pitchFamily="34" charset="0"/>
              </a:rPr>
              <a:t>Разделение обратной связи и профессиональной интерпретации </a:t>
            </a:r>
            <a:r>
              <a:rPr lang="ru-RU" sz="3200" dirty="0" smtClean="0">
                <a:ea typeface="Calibri" panose="020F0502020204030204" pitchFamily="34" charset="0"/>
              </a:rPr>
              <a:t>результатов</a:t>
            </a:r>
          </a:p>
          <a:p>
            <a:pPr algn="just"/>
            <a:endParaRPr lang="ru-RU" sz="3200" dirty="0">
              <a:ea typeface="Calibri" panose="020F0502020204030204" pitchFamily="34" charset="0"/>
            </a:endParaRPr>
          </a:p>
          <a:p>
            <a:pPr algn="just"/>
            <a:endParaRPr lang="ru-RU" dirty="0" smtClean="0">
              <a:ea typeface="Calibri" panose="020F0502020204030204" pitchFamily="34" charset="0"/>
            </a:endParaRPr>
          </a:p>
          <a:p>
            <a:pPr algn="just"/>
            <a:endParaRPr lang="ru-RU" dirty="0" smtClean="0">
              <a:ea typeface="Calibri" panose="020F0502020204030204" pitchFamily="34" charset="0"/>
            </a:endParaRPr>
          </a:p>
          <a:p>
            <a:endParaRPr lang="ru-RU" dirty="0" smtClean="0"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65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26" y="1"/>
            <a:ext cx="11214846" cy="13178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Социально-психологическое тестирование как диагностический компонент воспитательной деятельности образовательной организации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26" y="1317812"/>
            <a:ext cx="11214846" cy="55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5707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8819A4-F99A-43F3-BACB-8AA5BE2DC5B6}"/>
</file>

<file path=customXml/itemProps2.xml><?xml version="1.0" encoding="utf-8"?>
<ds:datastoreItem xmlns:ds="http://schemas.openxmlformats.org/officeDocument/2006/customXml" ds:itemID="{1C6F1FAA-ECA2-46E6-8A50-AE4100A9034C}"/>
</file>

<file path=customXml/itemProps3.xml><?xml version="1.0" encoding="utf-8"?>
<ds:datastoreItem xmlns:ds="http://schemas.openxmlformats.org/officeDocument/2006/customXml" ds:itemID="{99C2D355-314D-466A-8DB8-34256EF529A5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50</TotalTime>
  <Words>418</Words>
  <Application>Microsoft Office PowerPoint</Application>
  <PresentationFormat>Широкоэкранный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Franklin Gothic Book</vt:lpstr>
      <vt:lpstr>Times New Roman</vt:lpstr>
      <vt:lpstr>Wingdings</vt:lpstr>
      <vt:lpstr>Crop</vt:lpstr>
      <vt:lpstr>О единой методике социально-психологического тестирования  (ЕМ СПТ)</vt:lpstr>
      <vt:lpstr>ЕМ СПТ как единый измерительный инструмент  </vt:lpstr>
      <vt:lpstr>Общие стандарты проведения СПТ по единой методике (ЕМ) </vt:lpstr>
      <vt:lpstr>Назначение и область применения ЕМ СПТ </vt:lpstr>
      <vt:lpstr>Принципы построения и формы проведения и ЕМ СПТ </vt:lpstr>
      <vt:lpstr>Какова цель ЕМ СМТ ?</vt:lpstr>
      <vt:lpstr>Особенности ЕМ СМТ</vt:lpstr>
      <vt:lpstr>Социально-психологическое тестирование как диагностический компонент воспитательной деятельности образовательной организации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2019-11-30T10:36:48Z</dcterms:created>
  <dcterms:modified xsi:type="dcterms:W3CDTF">2019-11-30T11:27:58Z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