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2" r:id="rId4"/>
    <p:sldId id="275" r:id="rId5"/>
    <p:sldId id="273" r:id="rId6"/>
    <p:sldId id="277" r:id="rId7"/>
    <p:sldId id="278" r:id="rId8"/>
    <p:sldId id="279" r:id="rId9"/>
    <p:sldId id="264" r:id="rId10"/>
    <p:sldId id="266" r:id="rId11"/>
    <p:sldId id="260" r:id="rId12"/>
    <p:sldId id="262" r:id="rId13"/>
    <p:sldId id="261" r:id="rId14"/>
    <p:sldId id="282" r:id="rId15"/>
    <p:sldId id="281" r:id="rId16"/>
    <p:sldId id="269" r:id="rId17"/>
    <p:sldId id="280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5B14C-038A-4C2D-9D32-186B86B2E665}" type="doc">
      <dgm:prSet loTypeId="urn:microsoft.com/office/officeart/2005/8/layout/matrix1" loCatId="matrix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C9EB61D-1C64-4CD0-9333-788DA9E8E59F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Модель художественно-эстетического развития школьника</a:t>
          </a:r>
          <a:endParaRPr lang="ru-RU" b="1" dirty="0">
            <a:solidFill>
              <a:srgbClr val="C00000"/>
            </a:solidFill>
          </a:endParaRPr>
        </a:p>
      </dgm:t>
    </dgm:pt>
    <dgm:pt modelId="{8DF8894C-3CDD-41CF-AECB-F2A1E83DC275}" type="parTrans" cxnId="{F8206CEB-2481-452D-A3A4-5DB13C9F7C7F}">
      <dgm:prSet/>
      <dgm:spPr/>
      <dgm:t>
        <a:bodyPr/>
        <a:lstStyle/>
        <a:p>
          <a:endParaRPr lang="ru-RU"/>
        </a:p>
      </dgm:t>
    </dgm:pt>
    <dgm:pt modelId="{C6FBEA27-9F62-4D2C-8258-C8F6C2E007FB}" type="sibTrans" cxnId="{F8206CEB-2481-452D-A3A4-5DB13C9F7C7F}">
      <dgm:prSet/>
      <dgm:spPr/>
      <dgm:t>
        <a:bodyPr/>
        <a:lstStyle/>
        <a:p>
          <a:endParaRPr lang="ru-RU"/>
        </a:p>
      </dgm:t>
    </dgm:pt>
    <dgm:pt modelId="{5C030571-7D85-482F-8578-C92021F83D4C}">
      <dgm:prSet phldrT="[Текст]" custT="1"/>
      <dgm:spPr/>
      <dgm:t>
        <a:bodyPr/>
        <a:lstStyle/>
        <a:p>
          <a:r>
            <a:rPr lang="ru-RU" sz="2400" b="1" dirty="0" smtClean="0"/>
            <a:t>1-7 классы</a:t>
          </a:r>
        </a:p>
        <a:p>
          <a:r>
            <a:rPr lang="ru-RU" sz="1200" dirty="0" smtClean="0"/>
            <a:t>Обучение учащихся по образовательным предметам учебного плана</a:t>
          </a:r>
          <a:endParaRPr lang="ru-RU" sz="1200" dirty="0"/>
        </a:p>
      </dgm:t>
    </dgm:pt>
    <dgm:pt modelId="{9CC18DF9-F812-4E43-8A0A-3594BAD8500A}" type="parTrans" cxnId="{D14601F0-B3FF-42BB-889F-C4283A76637E}">
      <dgm:prSet/>
      <dgm:spPr/>
      <dgm:t>
        <a:bodyPr/>
        <a:lstStyle/>
        <a:p>
          <a:endParaRPr lang="ru-RU"/>
        </a:p>
      </dgm:t>
    </dgm:pt>
    <dgm:pt modelId="{14DD1288-42DA-4D30-B4D7-C0A743C619EA}" type="sibTrans" cxnId="{D14601F0-B3FF-42BB-889F-C4283A76637E}">
      <dgm:prSet/>
      <dgm:spPr/>
      <dgm:t>
        <a:bodyPr/>
        <a:lstStyle/>
        <a:p>
          <a:endParaRPr lang="ru-RU"/>
        </a:p>
      </dgm:t>
    </dgm:pt>
    <dgm:pt modelId="{CE63CE6C-B086-4BEA-8AFE-576179E3FEB6}">
      <dgm:prSet phldrT="[Текст]" custT="1"/>
      <dgm:spPr/>
      <dgm:t>
        <a:bodyPr/>
        <a:lstStyle/>
        <a:p>
          <a:r>
            <a:rPr lang="ru-RU" sz="2400" dirty="0" smtClean="0"/>
            <a:t>8-11 классы                                                  </a:t>
          </a:r>
          <a:r>
            <a:rPr lang="ru-RU" sz="1200" dirty="0" smtClean="0"/>
            <a:t>Творческие мастерские по выбору</a:t>
          </a:r>
          <a:endParaRPr lang="ru-RU" sz="1200" dirty="0"/>
        </a:p>
      </dgm:t>
    </dgm:pt>
    <dgm:pt modelId="{D09EBE6D-4EC3-4C83-94D1-6A5EC6F72BAB}" type="parTrans" cxnId="{1E5D3A04-DD03-4582-9D81-9E3AF142F149}">
      <dgm:prSet/>
      <dgm:spPr/>
      <dgm:t>
        <a:bodyPr/>
        <a:lstStyle/>
        <a:p>
          <a:endParaRPr lang="ru-RU"/>
        </a:p>
      </dgm:t>
    </dgm:pt>
    <dgm:pt modelId="{766DC606-0EA0-4218-9DDC-C1AFD68B2A0E}" type="sibTrans" cxnId="{1E5D3A04-DD03-4582-9D81-9E3AF142F149}">
      <dgm:prSet/>
      <dgm:spPr/>
      <dgm:t>
        <a:bodyPr/>
        <a:lstStyle/>
        <a:p>
          <a:endParaRPr lang="ru-RU"/>
        </a:p>
      </dgm:t>
    </dgm:pt>
    <dgm:pt modelId="{FA76037D-1A2B-49D9-90DD-61EDD9A75DFB}">
      <dgm:prSet phldrT="[Текст]" custT="1"/>
      <dgm:spPr/>
      <dgm:t>
        <a:bodyPr/>
        <a:lstStyle/>
        <a:p>
          <a:r>
            <a:rPr lang="ru-RU" sz="2000" dirty="0" smtClean="0"/>
            <a:t>Подготовительные курсы для будущих первоклассников</a:t>
          </a:r>
          <a:endParaRPr lang="ru-RU" sz="2000" dirty="0"/>
        </a:p>
      </dgm:t>
    </dgm:pt>
    <dgm:pt modelId="{0014D7DC-52EF-4A6F-AF0E-9BD14F76A5B7}" type="parTrans" cxnId="{BF25775D-BB6F-4AC9-96B9-8CCCB5F2BAAE}">
      <dgm:prSet/>
      <dgm:spPr/>
      <dgm:t>
        <a:bodyPr/>
        <a:lstStyle/>
        <a:p>
          <a:endParaRPr lang="ru-RU"/>
        </a:p>
      </dgm:t>
    </dgm:pt>
    <dgm:pt modelId="{B8944211-7F94-4CAE-8133-232951A66229}" type="sibTrans" cxnId="{BF25775D-BB6F-4AC9-96B9-8CCCB5F2BAAE}">
      <dgm:prSet/>
      <dgm:spPr/>
      <dgm:t>
        <a:bodyPr/>
        <a:lstStyle/>
        <a:p>
          <a:endParaRPr lang="ru-RU"/>
        </a:p>
      </dgm:t>
    </dgm:pt>
    <dgm:pt modelId="{E22865EE-BC08-45D1-BBE2-1EBD487EC938}">
      <dgm:prSet phldrT="[Текст]" custT="1"/>
      <dgm:spPr/>
      <dgm:t>
        <a:bodyPr/>
        <a:lstStyle/>
        <a:p>
          <a:r>
            <a:rPr lang="ru-RU" sz="2000" b="1" dirty="0" smtClean="0"/>
            <a:t>1 классы</a:t>
          </a:r>
        </a:p>
        <a:p>
          <a:r>
            <a:rPr lang="ru-RU" sz="1200" dirty="0" smtClean="0"/>
            <a:t>Выявление творческих способностей  учащихся через проведение эстетического тестирования</a:t>
          </a:r>
          <a:endParaRPr lang="ru-RU" sz="1200" dirty="0"/>
        </a:p>
      </dgm:t>
    </dgm:pt>
    <dgm:pt modelId="{224FAAD8-5B95-469D-8859-8ABC72391996}" type="parTrans" cxnId="{D358BEC6-F4D8-4799-822D-AD5F75230FCA}">
      <dgm:prSet/>
      <dgm:spPr/>
      <dgm:t>
        <a:bodyPr/>
        <a:lstStyle/>
        <a:p>
          <a:endParaRPr lang="ru-RU"/>
        </a:p>
      </dgm:t>
    </dgm:pt>
    <dgm:pt modelId="{B4110810-5A96-4EA2-AFC8-042ED8F7F6C1}" type="sibTrans" cxnId="{D358BEC6-F4D8-4799-822D-AD5F75230FCA}">
      <dgm:prSet/>
      <dgm:spPr/>
      <dgm:t>
        <a:bodyPr/>
        <a:lstStyle/>
        <a:p>
          <a:endParaRPr lang="ru-RU"/>
        </a:p>
      </dgm:t>
    </dgm:pt>
    <dgm:pt modelId="{0E29720B-E105-42C6-9EB8-9D1559494B09}">
      <dgm:prSet/>
      <dgm:spPr/>
      <dgm:t>
        <a:bodyPr/>
        <a:lstStyle/>
        <a:p>
          <a:endParaRPr lang="ru-RU" dirty="0"/>
        </a:p>
      </dgm:t>
    </dgm:pt>
    <dgm:pt modelId="{42D80C2E-0DE0-4E67-AB2C-E28568F9DA07}" type="parTrans" cxnId="{576C5587-E7EB-4D99-8283-0CFF845C5920}">
      <dgm:prSet/>
      <dgm:spPr/>
      <dgm:t>
        <a:bodyPr/>
        <a:lstStyle/>
        <a:p>
          <a:endParaRPr lang="ru-RU"/>
        </a:p>
      </dgm:t>
    </dgm:pt>
    <dgm:pt modelId="{4E6B85EE-0C77-4626-8790-5BE507FAA1BF}" type="sibTrans" cxnId="{576C5587-E7EB-4D99-8283-0CFF845C5920}">
      <dgm:prSet/>
      <dgm:spPr/>
      <dgm:t>
        <a:bodyPr/>
        <a:lstStyle/>
        <a:p>
          <a:endParaRPr lang="ru-RU"/>
        </a:p>
      </dgm:t>
    </dgm:pt>
    <dgm:pt modelId="{6400B57F-DB11-4E0B-91D4-2BCBE4C1461F}">
      <dgm:prSet/>
      <dgm:spPr/>
      <dgm:t>
        <a:bodyPr/>
        <a:lstStyle/>
        <a:p>
          <a:endParaRPr lang="ru-RU"/>
        </a:p>
      </dgm:t>
    </dgm:pt>
    <dgm:pt modelId="{0E5B4EFE-4832-4DEA-B1F5-FEA92F19AA1C}" type="parTrans" cxnId="{695B0437-076D-447C-8B4E-84746C7FC8F0}">
      <dgm:prSet/>
      <dgm:spPr/>
      <dgm:t>
        <a:bodyPr/>
        <a:lstStyle/>
        <a:p>
          <a:endParaRPr lang="ru-RU"/>
        </a:p>
      </dgm:t>
    </dgm:pt>
    <dgm:pt modelId="{586DF787-097E-44D0-A3FA-C2F3DE7E984E}" type="sibTrans" cxnId="{695B0437-076D-447C-8B4E-84746C7FC8F0}">
      <dgm:prSet/>
      <dgm:spPr/>
      <dgm:t>
        <a:bodyPr/>
        <a:lstStyle/>
        <a:p>
          <a:endParaRPr lang="ru-RU"/>
        </a:p>
      </dgm:t>
    </dgm:pt>
    <dgm:pt modelId="{6161AAAF-963E-46A0-B6A6-792F91577D1B}" type="pres">
      <dgm:prSet presAssocID="{C205B14C-038A-4C2D-9D32-186B86B2E66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59EF3F-94CE-48C6-A618-B902C7EBCC81}" type="pres">
      <dgm:prSet presAssocID="{C205B14C-038A-4C2D-9D32-186B86B2E665}" presName="matrix" presStyleCnt="0"/>
      <dgm:spPr/>
    </dgm:pt>
    <dgm:pt modelId="{A534EB16-6B0B-4696-ABE3-4A23E4F36618}" type="pres">
      <dgm:prSet presAssocID="{C205B14C-038A-4C2D-9D32-186B86B2E665}" presName="tile1" presStyleLbl="node1" presStyleIdx="0" presStyleCnt="4" custLinFactNeighborX="-2362" custLinFactNeighborY="0"/>
      <dgm:spPr/>
      <dgm:t>
        <a:bodyPr/>
        <a:lstStyle/>
        <a:p>
          <a:endParaRPr lang="ru-RU"/>
        </a:p>
      </dgm:t>
    </dgm:pt>
    <dgm:pt modelId="{C4CF432E-17E5-4BA0-BFD6-7BF44C042EE0}" type="pres">
      <dgm:prSet presAssocID="{C205B14C-038A-4C2D-9D32-186B86B2E66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46C33-627D-4EAF-8D18-DC1C980DFC8B}" type="pres">
      <dgm:prSet presAssocID="{C205B14C-038A-4C2D-9D32-186B86B2E665}" presName="tile2" presStyleLbl="node1" presStyleIdx="1" presStyleCnt="4" custLinFactNeighborX="1752"/>
      <dgm:spPr/>
      <dgm:t>
        <a:bodyPr/>
        <a:lstStyle/>
        <a:p>
          <a:endParaRPr lang="ru-RU"/>
        </a:p>
      </dgm:t>
    </dgm:pt>
    <dgm:pt modelId="{955E083E-DA72-43B1-A227-D5257061A8C5}" type="pres">
      <dgm:prSet presAssocID="{C205B14C-038A-4C2D-9D32-186B86B2E66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8FB919-B4A3-4E9B-8FD8-D2D1663FACF1}" type="pres">
      <dgm:prSet presAssocID="{C205B14C-038A-4C2D-9D32-186B86B2E665}" presName="tile3" presStyleLbl="node1" presStyleIdx="2" presStyleCnt="4"/>
      <dgm:spPr/>
      <dgm:t>
        <a:bodyPr/>
        <a:lstStyle/>
        <a:p>
          <a:endParaRPr lang="ru-RU"/>
        </a:p>
      </dgm:t>
    </dgm:pt>
    <dgm:pt modelId="{7771211F-B4B5-43EB-9710-7C6B2151FCBF}" type="pres">
      <dgm:prSet presAssocID="{C205B14C-038A-4C2D-9D32-186B86B2E66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C68972-A243-44ED-8AB3-77ADA6FF5F46}" type="pres">
      <dgm:prSet presAssocID="{C205B14C-038A-4C2D-9D32-186B86B2E665}" presName="tile4" presStyleLbl="node1" presStyleIdx="3" presStyleCnt="4" custLinFactNeighborX="-3466" custLinFactNeighborY="3097"/>
      <dgm:spPr/>
      <dgm:t>
        <a:bodyPr/>
        <a:lstStyle/>
        <a:p>
          <a:endParaRPr lang="ru-RU"/>
        </a:p>
      </dgm:t>
    </dgm:pt>
    <dgm:pt modelId="{F79B17A1-BE6F-47B7-B676-C2B3790840E2}" type="pres">
      <dgm:prSet presAssocID="{C205B14C-038A-4C2D-9D32-186B86B2E66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5E811-DBE0-4897-85F1-CA2177104CBE}" type="pres">
      <dgm:prSet presAssocID="{C205B14C-038A-4C2D-9D32-186B86B2E665}" presName="centerTile" presStyleLbl="fgShp" presStyleIdx="0" presStyleCnt="1" custScaleX="134812" custScaleY="147584" custLinFactNeighborX="739" custLinFactNeighborY="68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0380DE6-EF1B-4B30-B483-76D801377711}" type="presOf" srcId="{5C030571-7D85-482F-8578-C92021F83D4C}" destId="{A534EB16-6B0B-4696-ABE3-4A23E4F36618}" srcOrd="0" destOrd="0" presId="urn:microsoft.com/office/officeart/2005/8/layout/matrix1"/>
    <dgm:cxn modelId="{695B0437-076D-447C-8B4E-84746C7FC8F0}" srcId="{9C9EB61D-1C64-4CD0-9333-788DA9E8E59F}" destId="{6400B57F-DB11-4E0B-91D4-2BCBE4C1461F}" srcOrd="5" destOrd="0" parTransId="{0E5B4EFE-4832-4DEA-B1F5-FEA92F19AA1C}" sibTransId="{586DF787-097E-44D0-A3FA-C2F3DE7E984E}"/>
    <dgm:cxn modelId="{576C5587-E7EB-4D99-8283-0CFF845C5920}" srcId="{9C9EB61D-1C64-4CD0-9333-788DA9E8E59F}" destId="{0E29720B-E105-42C6-9EB8-9D1559494B09}" srcOrd="4" destOrd="0" parTransId="{42D80C2E-0DE0-4E67-AB2C-E28568F9DA07}" sibTransId="{4E6B85EE-0C77-4626-8790-5BE507FAA1BF}"/>
    <dgm:cxn modelId="{87234485-C3E9-4C27-8CB9-4E31214C7D99}" type="presOf" srcId="{FA76037D-1A2B-49D9-90DD-61EDD9A75DFB}" destId="{0B8FB919-B4A3-4E9B-8FD8-D2D1663FACF1}" srcOrd="0" destOrd="0" presId="urn:microsoft.com/office/officeart/2005/8/layout/matrix1"/>
    <dgm:cxn modelId="{67EF2F60-13C1-4877-B658-AA48DF81AA06}" type="presOf" srcId="{E22865EE-BC08-45D1-BBE2-1EBD487EC938}" destId="{5DC68972-A243-44ED-8AB3-77ADA6FF5F46}" srcOrd="0" destOrd="0" presId="urn:microsoft.com/office/officeart/2005/8/layout/matrix1"/>
    <dgm:cxn modelId="{D14601F0-B3FF-42BB-889F-C4283A76637E}" srcId="{9C9EB61D-1C64-4CD0-9333-788DA9E8E59F}" destId="{5C030571-7D85-482F-8578-C92021F83D4C}" srcOrd="0" destOrd="0" parTransId="{9CC18DF9-F812-4E43-8A0A-3594BAD8500A}" sibTransId="{14DD1288-42DA-4D30-B4D7-C0A743C619EA}"/>
    <dgm:cxn modelId="{3E972F50-C754-43B4-93BE-C63E4E42F66C}" type="presOf" srcId="{C205B14C-038A-4C2D-9D32-186B86B2E665}" destId="{6161AAAF-963E-46A0-B6A6-792F91577D1B}" srcOrd="0" destOrd="0" presId="urn:microsoft.com/office/officeart/2005/8/layout/matrix1"/>
    <dgm:cxn modelId="{2A46B451-44F9-43F3-8A44-AC0D2BC83FD6}" type="presOf" srcId="{E22865EE-BC08-45D1-BBE2-1EBD487EC938}" destId="{F79B17A1-BE6F-47B7-B676-C2B3790840E2}" srcOrd="1" destOrd="0" presId="urn:microsoft.com/office/officeart/2005/8/layout/matrix1"/>
    <dgm:cxn modelId="{F8206CEB-2481-452D-A3A4-5DB13C9F7C7F}" srcId="{C205B14C-038A-4C2D-9D32-186B86B2E665}" destId="{9C9EB61D-1C64-4CD0-9333-788DA9E8E59F}" srcOrd="0" destOrd="0" parTransId="{8DF8894C-3CDD-41CF-AECB-F2A1E83DC275}" sibTransId="{C6FBEA27-9F62-4D2C-8258-C8F6C2E007FB}"/>
    <dgm:cxn modelId="{108C4212-A0BB-43AF-AA92-DF2EAD7C9549}" type="presOf" srcId="{9C9EB61D-1C64-4CD0-9333-788DA9E8E59F}" destId="{1875E811-DBE0-4897-85F1-CA2177104CBE}" srcOrd="0" destOrd="0" presId="urn:microsoft.com/office/officeart/2005/8/layout/matrix1"/>
    <dgm:cxn modelId="{C62715C6-2880-4C96-AEE4-127851FFAE2E}" type="presOf" srcId="{5C030571-7D85-482F-8578-C92021F83D4C}" destId="{C4CF432E-17E5-4BA0-BFD6-7BF44C042EE0}" srcOrd="1" destOrd="0" presId="urn:microsoft.com/office/officeart/2005/8/layout/matrix1"/>
    <dgm:cxn modelId="{34762C33-CEA6-4D05-8A5C-5A69F00B3736}" type="presOf" srcId="{FA76037D-1A2B-49D9-90DD-61EDD9A75DFB}" destId="{7771211F-B4B5-43EB-9710-7C6B2151FCBF}" srcOrd="1" destOrd="0" presId="urn:microsoft.com/office/officeart/2005/8/layout/matrix1"/>
    <dgm:cxn modelId="{1E5D3A04-DD03-4582-9D81-9E3AF142F149}" srcId="{9C9EB61D-1C64-4CD0-9333-788DA9E8E59F}" destId="{CE63CE6C-B086-4BEA-8AFE-576179E3FEB6}" srcOrd="1" destOrd="0" parTransId="{D09EBE6D-4EC3-4C83-94D1-6A5EC6F72BAB}" sibTransId="{766DC606-0EA0-4218-9DDC-C1AFD68B2A0E}"/>
    <dgm:cxn modelId="{BF25775D-BB6F-4AC9-96B9-8CCCB5F2BAAE}" srcId="{9C9EB61D-1C64-4CD0-9333-788DA9E8E59F}" destId="{FA76037D-1A2B-49D9-90DD-61EDD9A75DFB}" srcOrd="2" destOrd="0" parTransId="{0014D7DC-52EF-4A6F-AF0E-9BD14F76A5B7}" sibTransId="{B8944211-7F94-4CAE-8133-232951A66229}"/>
    <dgm:cxn modelId="{6E8C0BC1-0EDF-4EEF-AD0B-215AFADF169A}" type="presOf" srcId="{CE63CE6C-B086-4BEA-8AFE-576179E3FEB6}" destId="{8F846C33-627D-4EAF-8D18-DC1C980DFC8B}" srcOrd="0" destOrd="0" presId="urn:microsoft.com/office/officeart/2005/8/layout/matrix1"/>
    <dgm:cxn modelId="{D358BEC6-F4D8-4799-822D-AD5F75230FCA}" srcId="{9C9EB61D-1C64-4CD0-9333-788DA9E8E59F}" destId="{E22865EE-BC08-45D1-BBE2-1EBD487EC938}" srcOrd="3" destOrd="0" parTransId="{224FAAD8-5B95-469D-8859-8ABC72391996}" sibTransId="{B4110810-5A96-4EA2-AFC8-042ED8F7F6C1}"/>
    <dgm:cxn modelId="{33CB0441-E277-4FBE-B690-AE9EB3004164}" type="presOf" srcId="{CE63CE6C-B086-4BEA-8AFE-576179E3FEB6}" destId="{955E083E-DA72-43B1-A227-D5257061A8C5}" srcOrd="1" destOrd="0" presId="urn:microsoft.com/office/officeart/2005/8/layout/matrix1"/>
    <dgm:cxn modelId="{6019D3D0-C66A-41DC-8714-D6168E322C81}" type="presParOf" srcId="{6161AAAF-963E-46A0-B6A6-792F91577D1B}" destId="{C859EF3F-94CE-48C6-A618-B902C7EBCC81}" srcOrd="0" destOrd="0" presId="urn:microsoft.com/office/officeart/2005/8/layout/matrix1"/>
    <dgm:cxn modelId="{91F7AECF-F437-4964-AB48-5C730DC9408C}" type="presParOf" srcId="{C859EF3F-94CE-48C6-A618-B902C7EBCC81}" destId="{A534EB16-6B0B-4696-ABE3-4A23E4F36618}" srcOrd="0" destOrd="0" presId="urn:microsoft.com/office/officeart/2005/8/layout/matrix1"/>
    <dgm:cxn modelId="{DC2091FE-486C-420A-93CF-C420E88280F4}" type="presParOf" srcId="{C859EF3F-94CE-48C6-A618-B902C7EBCC81}" destId="{C4CF432E-17E5-4BA0-BFD6-7BF44C042EE0}" srcOrd="1" destOrd="0" presId="urn:microsoft.com/office/officeart/2005/8/layout/matrix1"/>
    <dgm:cxn modelId="{CDD67A40-84D3-4088-A6D8-3DE17F455012}" type="presParOf" srcId="{C859EF3F-94CE-48C6-A618-B902C7EBCC81}" destId="{8F846C33-627D-4EAF-8D18-DC1C980DFC8B}" srcOrd="2" destOrd="0" presId="urn:microsoft.com/office/officeart/2005/8/layout/matrix1"/>
    <dgm:cxn modelId="{9CB29907-A758-4581-B16C-D692C8170A01}" type="presParOf" srcId="{C859EF3F-94CE-48C6-A618-B902C7EBCC81}" destId="{955E083E-DA72-43B1-A227-D5257061A8C5}" srcOrd="3" destOrd="0" presId="urn:microsoft.com/office/officeart/2005/8/layout/matrix1"/>
    <dgm:cxn modelId="{18D4C5D9-1CA4-42BC-951B-7E59D97C6509}" type="presParOf" srcId="{C859EF3F-94CE-48C6-A618-B902C7EBCC81}" destId="{0B8FB919-B4A3-4E9B-8FD8-D2D1663FACF1}" srcOrd="4" destOrd="0" presId="urn:microsoft.com/office/officeart/2005/8/layout/matrix1"/>
    <dgm:cxn modelId="{EEC18C8E-7862-47C6-9A3B-4D6EDB30D9DF}" type="presParOf" srcId="{C859EF3F-94CE-48C6-A618-B902C7EBCC81}" destId="{7771211F-B4B5-43EB-9710-7C6B2151FCBF}" srcOrd="5" destOrd="0" presId="urn:microsoft.com/office/officeart/2005/8/layout/matrix1"/>
    <dgm:cxn modelId="{F1EF304E-5951-4400-BD1B-44D688657ECE}" type="presParOf" srcId="{C859EF3F-94CE-48C6-A618-B902C7EBCC81}" destId="{5DC68972-A243-44ED-8AB3-77ADA6FF5F46}" srcOrd="6" destOrd="0" presId="urn:microsoft.com/office/officeart/2005/8/layout/matrix1"/>
    <dgm:cxn modelId="{5AA71F0F-9C2E-437E-B4F5-1606B07FD81C}" type="presParOf" srcId="{C859EF3F-94CE-48C6-A618-B902C7EBCC81}" destId="{F79B17A1-BE6F-47B7-B676-C2B3790840E2}" srcOrd="7" destOrd="0" presId="urn:microsoft.com/office/officeart/2005/8/layout/matrix1"/>
    <dgm:cxn modelId="{5CE787B8-A8DF-4309-949A-4488325E3E21}" type="presParOf" srcId="{6161AAAF-963E-46A0-B6A6-792F91577D1B}" destId="{1875E811-DBE0-4897-85F1-CA2177104CB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EACAD1-EA83-4218-9ECF-CA6E0C01E20F}" type="doc">
      <dgm:prSet loTypeId="urn:microsoft.com/office/officeart/2005/8/layout/default#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CA53677-96BA-4B14-8693-EA5ED22FA245}">
      <dgm:prSet phldrT="[Текст]" custT="1"/>
      <dgm:spPr/>
      <dgm:t>
        <a:bodyPr/>
        <a:lstStyle/>
        <a:p>
          <a:pPr algn="ctr"/>
          <a:r>
            <a:rPr lang="ru-RU" sz="2400" dirty="0" smtClean="0"/>
            <a:t>Выставочная деятельность</a:t>
          </a:r>
          <a:endParaRPr lang="ru-RU" sz="2400" dirty="0"/>
        </a:p>
      </dgm:t>
    </dgm:pt>
    <dgm:pt modelId="{DDECCFCF-E45F-48DF-A58C-B1CF43433E02}" type="parTrans" cxnId="{341190B9-6798-47F6-9B4A-912E92879C5E}">
      <dgm:prSet/>
      <dgm:spPr/>
      <dgm:t>
        <a:bodyPr/>
        <a:lstStyle/>
        <a:p>
          <a:endParaRPr lang="ru-RU"/>
        </a:p>
      </dgm:t>
    </dgm:pt>
    <dgm:pt modelId="{15CC0B18-D9EA-4763-AD37-D303F29BD6E1}" type="sibTrans" cxnId="{341190B9-6798-47F6-9B4A-912E92879C5E}">
      <dgm:prSet/>
      <dgm:spPr/>
      <dgm:t>
        <a:bodyPr/>
        <a:lstStyle/>
        <a:p>
          <a:endParaRPr lang="ru-RU"/>
        </a:p>
      </dgm:t>
    </dgm:pt>
    <dgm:pt modelId="{F1056267-FF74-4513-9E0D-4B95B84961D2}">
      <dgm:prSet phldrT="[Текст]" phldr="1"/>
      <dgm:spPr/>
      <dgm:t>
        <a:bodyPr/>
        <a:lstStyle/>
        <a:p>
          <a:pPr algn="l"/>
          <a:endParaRPr lang="ru-RU" sz="1200"/>
        </a:p>
      </dgm:t>
    </dgm:pt>
    <dgm:pt modelId="{B249E9C2-F838-40D1-9E0C-E98D51C7CB41}" type="parTrans" cxnId="{2AA4AF07-830C-4E84-BD2B-BAC7613475A9}">
      <dgm:prSet/>
      <dgm:spPr/>
      <dgm:t>
        <a:bodyPr/>
        <a:lstStyle/>
        <a:p>
          <a:endParaRPr lang="ru-RU"/>
        </a:p>
      </dgm:t>
    </dgm:pt>
    <dgm:pt modelId="{21EC487C-6E0F-42E3-95C0-DBDF955DB704}" type="sibTrans" cxnId="{2AA4AF07-830C-4E84-BD2B-BAC7613475A9}">
      <dgm:prSet/>
      <dgm:spPr/>
      <dgm:t>
        <a:bodyPr/>
        <a:lstStyle/>
        <a:p>
          <a:endParaRPr lang="ru-RU"/>
        </a:p>
      </dgm:t>
    </dgm:pt>
    <dgm:pt modelId="{05188343-9519-41B4-8992-54817C254D49}">
      <dgm:prSet phldrT="[Текст]" custT="1"/>
      <dgm:spPr/>
      <dgm:t>
        <a:bodyPr/>
        <a:lstStyle/>
        <a:p>
          <a:r>
            <a:rPr lang="ru-RU" sz="2000" dirty="0" smtClean="0"/>
            <a:t>Исследовательская деятельность</a:t>
          </a:r>
          <a:endParaRPr lang="ru-RU" sz="2000" dirty="0"/>
        </a:p>
      </dgm:t>
    </dgm:pt>
    <dgm:pt modelId="{94B57F86-1D16-43B2-9766-24303DD4A7A3}" type="parTrans" cxnId="{2E334170-7E9A-4249-AE35-49D13135A1B7}">
      <dgm:prSet/>
      <dgm:spPr/>
      <dgm:t>
        <a:bodyPr/>
        <a:lstStyle/>
        <a:p>
          <a:endParaRPr lang="ru-RU"/>
        </a:p>
      </dgm:t>
    </dgm:pt>
    <dgm:pt modelId="{4A78BBC8-8865-4C09-AB9C-3F71A576C645}" type="sibTrans" cxnId="{2E334170-7E9A-4249-AE35-49D13135A1B7}">
      <dgm:prSet/>
      <dgm:spPr/>
      <dgm:t>
        <a:bodyPr/>
        <a:lstStyle/>
        <a:p>
          <a:endParaRPr lang="ru-RU"/>
        </a:p>
      </dgm:t>
    </dgm:pt>
    <dgm:pt modelId="{48E1BB24-03E4-44E0-ADBA-6CAF7D8D501A}">
      <dgm:prSet phldrT="[Текст]" phldr="1" custT="1"/>
      <dgm:spPr/>
      <dgm:t>
        <a:bodyPr/>
        <a:lstStyle/>
        <a:p>
          <a:endParaRPr lang="ru-RU" sz="2000" dirty="0"/>
        </a:p>
      </dgm:t>
    </dgm:pt>
    <dgm:pt modelId="{CE50A21A-D310-4DE0-9FC6-2567C7AEFB36}" type="parTrans" cxnId="{D1CEC1DC-6FF5-4E40-8576-9AFC53A28CF9}">
      <dgm:prSet/>
      <dgm:spPr/>
      <dgm:t>
        <a:bodyPr/>
        <a:lstStyle/>
        <a:p>
          <a:endParaRPr lang="ru-RU"/>
        </a:p>
      </dgm:t>
    </dgm:pt>
    <dgm:pt modelId="{DB559003-321C-4BC1-982F-5C54E21AC934}" type="sibTrans" cxnId="{D1CEC1DC-6FF5-4E40-8576-9AFC53A28CF9}">
      <dgm:prSet/>
      <dgm:spPr/>
      <dgm:t>
        <a:bodyPr/>
        <a:lstStyle/>
        <a:p>
          <a:endParaRPr lang="ru-RU"/>
        </a:p>
      </dgm:t>
    </dgm:pt>
    <dgm:pt modelId="{2C72CF88-BE53-4F12-8A0A-D3A7EADF308B}">
      <dgm:prSet phldrT="[Текст]" custT="1"/>
      <dgm:spPr/>
      <dgm:t>
        <a:bodyPr/>
        <a:lstStyle/>
        <a:p>
          <a:pPr algn="ctr"/>
          <a:endParaRPr lang="ru-RU" sz="1800" dirty="0" smtClean="0"/>
        </a:p>
        <a:p>
          <a:pPr algn="ctr"/>
          <a:r>
            <a:rPr lang="ru-RU" sz="1800" dirty="0" err="1" smtClean="0"/>
            <a:t>Профориентационная</a:t>
          </a:r>
          <a:r>
            <a:rPr lang="ru-RU" sz="1800" dirty="0" smtClean="0"/>
            <a:t> деятельность</a:t>
          </a:r>
          <a:endParaRPr lang="ru-RU" sz="1800" dirty="0"/>
        </a:p>
      </dgm:t>
    </dgm:pt>
    <dgm:pt modelId="{B960870C-3653-40D9-85A9-D804B325737F}" type="parTrans" cxnId="{CA5475A3-15C5-4FC3-BF29-379C9C8A110A}">
      <dgm:prSet/>
      <dgm:spPr/>
      <dgm:t>
        <a:bodyPr/>
        <a:lstStyle/>
        <a:p>
          <a:endParaRPr lang="ru-RU"/>
        </a:p>
      </dgm:t>
    </dgm:pt>
    <dgm:pt modelId="{C96ABD9D-07FC-46FE-A7B9-57C5B7F0B8FC}" type="sibTrans" cxnId="{CA5475A3-15C5-4FC3-BF29-379C9C8A110A}">
      <dgm:prSet/>
      <dgm:spPr/>
      <dgm:t>
        <a:bodyPr/>
        <a:lstStyle/>
        <a:p>
          <a:endParaRPr lang="ru-RU"/>
        </a:p>
      </dgm:t>
    </dgm:pt>
    <dgm:pt modelId="{E0169112-FEB5-4A41-98AC-0F34CF8C1B66}">
      <dgm:prSet phldrT="[Текст]" phldr="1"/>
      <dgm:spPr/>
      <dgm:t>
        <a:bodyPr/>
        <a:lstStyle/>
        <a:p>
          <a:pPr algn="l"/>
          <a:endParaRPr lang="ru-RU" sz="1000"/>
        </a:p>
      </dgm:t>
    </dgm:pt>
    <dgm:pt modelId="{38BD860C-3E3A-40E6-98EE-72F7B00EEA4D}" type="parTrans" cxnId="{DCE33C95-29EE-4B4F-8E5C-E67EC422F03F}">
      <dgm:prSet/>
      <dgm:spPr/>
      <dgm:t>
        <a:bodyPr/>
        <a:lstStyle/>
        <a:p>
          <a:endParaRPr lang="ru-RU"/>
        </a:p>
      </dgm:t>
    </dgm:pt>
    <dgm:pt modelId="{D72C8006-94E6-432E-B620-CC15A310D038}" type="sibTrans" cxnId="{DCE33C95-29EE-4B4F-8E5C-E67EC422F03F}">
      <dgm:prSet/>
      <dgm:spPr/>
      <dgm:t>
        <a:bodyPr/>
        <a:lstStyle/>
        <a:p>
          <a:endParaRPr lang="ru-RU"/>
        </a:p>
      </dgm:t>
    </dgm:pt>
    <dgm:pt modelId="{08AE4D0C-78EE-47B3-9A90-5CE08A354C09}">
      <dgm:prSet phldrT="[Текст]" phldr="1"/>
      <dgm:spPr/>
      <dgm:t>
        <a:bodyPr/>
        <a:lstStyle/>
        <a:p>
          <a:pPr algn="l"/>
          <a:endParaRPr lang="ru-RU" sz="1000" dirty="0"/>
        </a:p>
      </dgm:t>
    </dgm:pt>
    <dgm:pt modelId="{18CEF841-0B1F-45D1-9FA9-A01AE63CEE84}" type="parTrans" cxnId="{323DF9B8-5BE4-48AE-9BBA-061649A05733}">
      <dgm:prSet/>
      <dgm:spPr/>
      <dgm:t>
        <a:bodyPr/>
        <a:lstStyle/>
        <a:p>
          <a:endParaRPr lang="ru-RU"/>
        </a:p>
      </dgm:t>
    </dgm:pt>
    <dgm:pt modelId="{13615E26-60A5-4E6B-8281-ACE39E9F4FB9}" type="sibTrans" cxnId="{323DF9B8-5BE4-48AE-9BBA-061649A05733}">
      <dgm:prSet/>
      <dgm:spPr/>
      <dgm:t>
        <a:bodyPr/>
        <a:lstStyle/>
        <a:p>
          <a:endParaRPr lang="ru-RU"/>
        </a:p>
      </dgm:t>
    </dgm:pt>
    <dgm:pt modelId="{E13FEBD2-D6F4-406C-AA8F-316280FDD05C}">
      <dgm:prSet custT="1"/>
      <dgm:spPr/>
      <dgm:t>
        <a:bodyPr/>
        <a:lstStyle/>
        <a:p>
          <a:r>
            <a:rPr lang="ru-RU" sz="2400" dirty="0" smtClean="0"/>
            <a:t>Конкурсная деятельность</a:t>
          </a:r>
          <a:endParaRPr lang="ru-RU" sz="2400" dirty="0"/>
        </a:p>
      </dgm:t>
    </dgm:pt>
    <dgm:pt modelId="{19AB6DAB-058C-496C-BB31-3900B233AC15}" type="sibTrans" cxnId="{76B564B1-7080-448C-AAA0-0ED6DD5665C1}">
      <dgm:prSet/>
      <dgm:spPr/>
      <dgm:t>
        <a:bodyPr/>
        <a:lstStyle/>
        <a:p>
          <a:endParaRPr lang="ru-RU"/>
        </a:p>
      </dgm:t>
    </dgm:pt>
    <dgm:pt modelId="{5FA7DFD3-7562-4D0C-B82C-088B58C982FC}" type="parTrans" cxnId="{76B564B1-7080-448C-AAA0-0ED6DD5665C1}">
      <dgm:prSet/>
      <dgm:spPr/>
      <dgm:t>
        <a:bodyPr/>
        <a:lstStyle/>
        <a:p>
          <a:endParaRPr lang="ru-RU"/>
        </a:p>
      </dgm:t>
    </dgm:pt>
    <dgm:pt modelId="{06EDED5B-1B6A-42D2-B59E-B173401649F9}">
      <dgm:prSet/>
      <dgm:spPr/>
      <dgm:t>
        <a:bodyPr/>
        <a:lstStyle/>
        <a:p>
          <a:r>
            <a:rPr lang="ru-RU" dirty="0" smtClean="0"/>
            <a:t>Виртуальный музей детского рисунка</a:t>
          </a:r>
          <a:endParaRPr lang="ru-RU" dirty="0"/>
        </a:p>
      </dgm:t>
    </dgm:pt>
    <dgm:pt modelId="{6EDF7303-E21D-4817-94DA-248B80195947}" type="parTrans" cxnId="{C1EF2D9E-D14F-4746-9F3B-2C825DB51B04}">
      <dgm:prSet/>
      <dgm:spPr/>
      <dgm:t>
        <a:bodyPr/>
        <a:lstStyle/>
        <a:p>
          <a:endParaRPr lang="ru-RU"/>
        </a:p>
      </dgm:t>
    </dgm:pt>
    <dgm:pt modelId="{B2612697-284C-4B63-A7D6-73426D28555B}" type="sibTrans" cxnId="{C1EF2D9E-D14F-4746-9F3B-2C825DB51B04}">
      <dgm:prSet/>
      <dgm:spPr/>
      <dgm:t>
        <a:bodyPr/>
        <a:lstStyle/>
        <a:p>
          <a:endParaRPr lang="ru-RU"/>
        </a:p>
      </dgm:t>
    </dgm:pt>
    <dgm:pt modelId="{468FCDC3-674B-4DB4-AD5D-120ECBF43221}">
      <dgm:prSet/>
      <dgm:spPr/>
      <dgm:t>
        <a:bodyPr/>
        <a:lstStyle/>
        <a:p>
          <a:r>
            <a:rPr lang="ru-RU" dirty="0" smtClean="0"/>
            <a:t>Музейно-образовательная деятельность</a:t>
          </a:r>
          <a:endParaRPr lang="ru-RU" dirty="0"/>
        </a:p>
      </dgm:t>
    </dgm:pt>
    <dgm:pt modelId="{0CC9BE78-6BCA-463C-9B4E-EB54F9C9E1BB}" type="parTrans" cxnId="{6BABB905-CD52-4C8B-A036-E6D22B7DCB03}">
      <dgm:prSet/>
      <dgm:spPr/>
      <dgm:t>
        <a:bodyPr/>
        <a:lstStyle/>
        <a:p>
          <a:endParaRPr lang="ru-RU"/>
        </a:p>
      </dgm:t>
    </dgm:pt>
    <dgm:pt modelId="{12F19829-89BF-4351-BE52-03F7A7259945}" type="sibTrans" cxnId="{6BABB905-CD52-4C8B-A036-E6D22B7DCB03}">
      <dgm:prSet/>
      <dgm:spPr/>
      <dgm:t>
        <a:bodyPr/>
        <a:lstStyle/>
        <a:p>
          <a:endParaRPr lang="ru-RU"/>
        </a:p>
      </dgm:t>
    </dgm:pt>
    <dgm:pt modelId="{E9A9EA5B-B117-4959-A9A0-D207B37EB321}">
      <dgm:prSet/>
      <dgm:spPr/>
      <dgm:t>
        <a:bodyPr/>
        <a:lstStyle/>
        <a:p>
          <a:r>
            <a:rPr lang="ru-RU" dirty="0" smtClean="0"/>
            <a:t>Летняя творческая практика (пленэр)</a:t>
          </a:r>
          <a:endParaRPr lang="ru-RU" dirty="0"/>
        </a:p>
      </dgm:t>
    </dgm:pt>
    <dgm:pt modelId="{68935872-569B-42B4-91D3-5A2B8246C719}" type="parTrans" cxnId="{54EB819E-704D-4C11-BB45-1E06B452C95C}">
      <dgm:prSet/>
      <dgm:spPr/>
      <dgm:t>
        <a:bodyPr/>
        <a:lstStyle/>
        <a:p>
          <a:endParaRPr lang="ru-RU"/>
        </a:p>
      </dgm:t>
    </dgm:pt>
    <dgm:pt modelId="{A066C845-2F85-4A6A-B036-FD12DB73F863}" type="sibTrans" cxnId="{54EB819E-704D-4C11-BB45-1E06B452C95C}">
      <dgm:prSet/>
      <dgm:spPr/>
      <dgm:t>
        <a:bodyPr/>
        <a:lstStyle/>
        <a:p>
          <a:endParaRPr lang="ru-RU"/>
        </a:p>
      </dgm:t>
    </dgm:pt>
    <dgm:pt modelId="{90855780-F2B1-4641-BEE3-AE518B3D15A2}" type="pres">
      <dgm:prSet presAssocID="{ECEACAD1-EA83-4218-9ECF-CA6E0C01E2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C8D8A-CFAB-4C3A-9E2B-710D8113B02C}" type="pres">
      <dgm:prSet presAssocID="{CCA53677-96BA-4B14-8693-EA5ED22FA245}" presName="node" presStyleLbl="node1" presStyleIdx="0" presStyleCnt="7" custLinFactY="-17070" custLinFactNeighborX="-3437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4DF4E-2522-44DD-8D22-ECC9C3E49807}" type="pres">
      <dgm:prSet presAssocID="{15CC0B18-D9EA-4763-AD37-D303F29BD6E1}" presName="sibTrans" presStyleCnt="0"/>
      <dgm:spPr/>
      <dgm:t>
        <a:bodyPr/>
        <a:lstStyle/>
        <a:p>
          <a:endParaRPr lang="ru-RU"/>
        </a:p>
      </dgm:t>
    </dgm:pt>
    <dgm:pt modelId="{2AFAD0DB-5CE1-44D3-BF7F-A4063DCC164C}" type="pres">
      <dgm:prSet presAssocID="{E13FEBD2-D6F4-406C-AA8F-316280FDD05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2D085-E80A-4B6F-9A06-CD9D36D6CB65}" type="pres">
      <dgm:prSet presAssocID="{19AB6DAB-058C-496C-BB31-3900B233AC15}" presName="sibTrans" presStyleCnt="0"/>
      <dgm:spPr/>
      <dgm:t>
        <a:bodyPr/>
        <a:lstStyle/>
        <a:p>
          <a:endParaRPr lang="ru-RU"/>
        </a:p>
      </dgm:t>
    </dgm:pt>
    <dgm:pt modelId="{C98D4215-3F67-49CD-9F6F-92BAD3488AA6}" type="pres">
      <dgm:prSet presAssocID="{05188343-9519-41B4-8992-54817C254D4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28E0-21F4-4308-9BA7-29DF554BEBE8}" type="pres">
      <dgm:prSet presAssocID="{4A78BBC8-8865-4C09-AB9C-3F71A576C645}" presName="sibTrans" presStyleCnt="0"/>
      <dgm:spPr/>
      <dgm:t>
        <a:bodyPr/>
        <a:lstStyle/>
        <a:p>
          <a:endParaRPr lang="ru-RU"/>
        </a:p>
      </dgm:t>
    </dgm:pt>
    <dgm:pt modelId="{33E3326A-A0D2-4C6E-BF50-4416F9BA918A}" type="pres">
      <dgm:prSet presAssocID="{2C72CF88-BE53-4F12-8A0A-D3A7EADF308B}" presName="node" presStyleLbl="node1" presStyleIdx="3" presStyleCnt="7" custScaleX="110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43A04-8743-4CA3-ADCC-E78E950794DC}" type="pres">
      <dgm:prSet presAssocID="{C96ABD9D-07FC-46FE-A7B9-57C5B7F0B8FC}" presName="sibTrans" presStyleCnt="0"/>
      <dgm:spPr/>
      <dgm:t>
        <a:bodyPr/>
        <a:lstStyle/>
        <a:p>
          <a:endParaRPr lang="ru-RU"/>
        </a:p>
      </dgm:t>
    </dgm:pt>
    <dgm:pt modelId="{A0D60F2A-4987-4047-9693-672A70C65105}" type="pres">
      <dgm:prSet presAssocID="{468FCDC3-674B-4DB4-AD5D-120ECBF4322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68380-6178-466F-BD50-2A792AE5F20C}" type="pres">
      <dgm:prSet presAssocID="{12F19829-89BF-4351-BE52-03F7A7259945}" presName="sibTrans" presStyleCnt="0"/>
      <dgm:spPr/>
      <dgm:t>
        <a:bodyPr/>
        <a:lstStyle/>
        <a:p>
          <a:endParaRPr lang="ru-RU"/>
        </a:p>
      </dgm:t>
    </dgm:pt>
    <dgm:pt modelId="{0FE9FE68-109E-41FC-B61D-97187D836D6C}" type="pres">
      <dgm:prSet presAssocID="{06EDED5B-1B6A-42D2-B59E-B173401649F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302D3-DEE6-4E8D-AF03-2490A8C3638B}" type="pres">
      <dgm:prSet presAssocID="{B2612697-284C-4B63-A7D6-73426D28555B}" presName="sibTrans" presStyleCnt="0"/>
      <dgm:spPr/>
      <dgm:t>
        <a:bodyPr/>
        <a:lstStyle/>
        <a:p>
          <a:endParaRPr lang="ru-RU"/>
        </a:p>
      </dgm:t>
    </dgm:pt>
    <dgm:pt modelId="{954318A6-779C-4988-811A-5D53D6FF0C4A}" type="pres">
      <dgm:prSet presAssocID="{E9A9EA5B-B117-4959-A9A0-D207B37EB32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E375DA-4980-4A40-B40C-2D31EDF413C2}" type="presOf" srcId="{468FCDC3-674B-4DB4-AD5D-120ECBF43221}" destId="{A0D60F2A-4987-4047-9693-672A70C65105}" srcOrd="0" destOrd="0" presId="urn:microsoft.com/office/officeart/2005/8/layout/default#2"/>
    <dgm:cxn modelId="{323DF9B8-5BE4-48AE-9BBA-061649A05733}" srcId="{2C72CF88-BE53-4F12-8A0A-D3A7EADF308B}" destId="{08AE4D0C-78EE-47B3-9A90-5CE08A354C09}" srcOrd="1" destOrd="0" parTransId="{18CEF841-0B1F-45D1-9FA9-A01AE63CEE84}" sibTransId="{13615E26-60A5-4E6B-8281-ACE39E9F4FB9}"/>
    <dgm:cxn modelId="{84F29E40-5398-4232-A511-48149B1B7E9B}" type="presOf" srcId="{05188343-9519-41B4-8992-54817C254D49}" destId="{C98D4215-3F67-49CD-9F6F-92BAD3488AA6}" srcOrd="0" destOrd="0" presId="urn:microsoft.com/office/officeart/2005/8/layout/default#2"/>
    <dgm:cxn modelId="{3D567702-625B-46ED-B945-AA00C5874F09}" type="presOf" srcId="{F1056267-FF74-4513-9E0D-4B95B84961D2}" destId="{256C8D8A-CFAB-4C3A-9E2B-710D8113B02C}" srcOrd="0" destOrd="1" presId="urn:microsoft.com/office/officeart/2005/8/layout/default#2"/>
    <dgm:cxn modelId="{A40749EC-6FE0-4999-985C-31001A4FE71A}" type="presOf" srcId="{E0169112-FEB5-4A41-98AC-0F34CF8C1B66}" destId="{33E3326A-A0D2-4C6E-BF50-4416F9BA918A}" srcOrd="0" destOrd="1" presId="urn:microsoft.com/office/officeart/2005/8/layout/default#2"/>
    <dgm:cxn modelId="{B8F6752D-9175-4506-9CF8-853F8D5FD514}" type="presOf" srcId="{48E1BB24-03E4-44E0-ADBA-6CAF7D8D501A}" destId="{C98D4215-3F67-49CD-9F6F-92BAD3488AA6}" srcOrd="0" destOrd="1" presId="urn:microsoft.com/office/officeart/2005/8/layout/default#2"/>
    <dgm:cxn modelId="{76B564B1-7080-448C-AAA0-0ED6DD5665C1}" srcId="{ECEACAD1-EA83-4218-9ECF-CA6E0C01E20F}" destId="{E13FEBD2-D6F4-406C-AA8F-316280FDD05C}" srcOrd="1" destOrd="0" parTransId="{5FA7DFD3-7562-4D0C-B82C-088B58C982FC}" sibTransId="{19AB6DAB-058C-496C-BB31-3900B233AC15}"/>
    <dgm:cxn modelId="{E69DD390-CBCF-4535-BE59-18CF73C83452}" type="presOf" srcId="{08AE4D0C-78EE-47B3-9A90-5CE08A354C09}" destId="{33E3326A-A0D2-4C6E-BF50-4416F9BA918A}" srcOrd="0" destOrd="2" presId="urn:microsoft.com/office/officeart/2005/8/layout/default#2"/>
    <dgm:cxn modelId="{5F28B0C1-3C5C-42BE-A025-B2B610E69539}" type="presOf" srcId="{E13FEBD2-D6F4-406C-AA8F-316280FDD05C}" destId="{2AFAD0DB-5CE1-44D3-BF7F-A4063DCC164C}" srcOrd="0" destOrd="0" presId="urn:microsoft.com/office/officeart/2005/8/layout/default#2"/>
    <dgm:cxn modelId="{D1CEC1DC-6FF5-4E40-8576-9AFC53A28CF9}" srcId="{05188343-9519-41B4-8992-54817C254D49}" destId="{48E1BB24-03E4-44E0-ADBA-6CAF7D8D501A}" srcOrd="0" destOrd="0" parTransId="{CE50A21A-D310-4DE0-9FC6-2567C7AEFB36}" sibTransId="{DB559003-321C-4BC1-982F-5C54E21AC934}"/>
    <dgm:cxn modelId="{2AA4AF07-830C-4E84-BD2B-BAC7613475A9}" srcId="{CCA53677-96BA-4B14-8693-EA5ED22FA245}" destId="{F1056267-FF74-4513-9E0D-4B95B84961D2}" srcOrd="0" destOrd="0" parTransId="{B249E9C2-F838-40D1-9E0C-E98D51C7CB41}" sibTransId="{21EC487C-6E0F-42E3-95C0-DBDF955DB704}"/>
    <dgm:cxn modelId="{341190B9-6798-47F6-9B4A-912E92879C5E}" srcId="{ECEACAD1-EA83-4218-9ECF-CA6E0C01E20F}" destId="{CCA53677-96BA-4B14-8693-EA5ED22FA245}" srcOrd="0" destOrd="0" parTransId="{DDECCFCF-E45F-48DF-A58C-B1CF43433E02}" sibTransId="{15CC0B18-D9EA-4763-AD37-D303F29BD6E1}"/>
    <dgm:cxn modelId="{6BABB905-CD52-4C8B-A036-E6D22B7DCB03}" srcId="{ECEACAD1-EA83-4218-9ECF-CA6E0C01E20F}" destId="{468FCDC3-674B-4DB4-AD5D-120ECBF43221}" srcOrd="4" destOrd="0" parTransId="{0CC9BE78-6BCA-463C-9B4E-EB54F9C9E1BB}" sibTransId="{12F19829-89BF-4351-BE52-03F7A7259945}"/>
    <dgm:cxn modelId="{CA5475A3-15C5-4FC3-BF29-379C9C8A110A}" srcId="{ECEACAD1-EA83-4218-9ECF-CA6E0C01E20F}" destId="{2C72CF88-BE53-4F12-8A0A-D3A7EADF308B}" srcOrd="3" destOrd="0" parTransId="{B960870C-3653-40D9-85A9-D804B325737F}" sibTransId="{C96ABD9D-07FC-46FE-A7B9-57C5B7F0B8FC}"/>
    <dgm:cxn modelId="{3A109F0D-020B-4905-BBB6-737FF21B062B}" type="presOf" srcId="{ECEACAD1-EA83-4218-9ECF-CA6E0C01E20F}" destId="{90855780-F2B1-4641-BEE3-AE518B3D15A2}" srcOrd="0" destOrd="0" presId="urn:microsoft.com/office/officeart/2005/8/layout/default#2"/>
    <dgm:cxn modelId="{F408EB8C-EEC5-4095-835F-6BC5A16ABBBD}" type="presOf" srcId="{2C72CF88-BE53-4F12-8A0A-D3A7EADF308B}" destId="{33E3326A-A0D2-4C6E-BF50-4416F9BA918A}" srcOrd="0" destOrd="0" presId="urn:microsoft.com/office/officeart/2005/8/layout/default#2"/>
    <dgm:cxn modelId="{521A29ED-60A0-41DD-8E09-39DA0CD552ED}" type="presOf" srcId="{06EDED5B-1B6A-42D2-B59E-B173401649F9}" destId="{0FE9FE68-109E-41FC-B61D-97187D836D6C}" srcOrd="0" destOrd="0" presId="urn:microsoft.com/office/officeart/2005/8/layout/default#2"/>
    <dgm:cxn modelId="{2E334170-7E9A-4249-AE35-49D13135A1B7}" srcId="{ECEACAD1-EA83-4218-9ECF-CA6E0C01E20F}" destId="{05188343-9519-41B4-8992-54817C254D49}" srcOrd="2" destOrd="0" parTransId="{94B57F86-1D16-43B2-9766-24303DD4A7A3}" sibTransId="{4A78BBC8-8865-4C09-AB9C-3F71A576C645}"/>
    <dgm:cxn modelId="{3E68BE3F-0D3A-4B74-8AD4-223611A7E722}" type="presOf" srcId="{CCA53677-96BA-4B14-8693-EA5ED22FA245}" destId="{256C8D8A-CFAB-4C3A-9E2B-710D8113B02C}" srcOrd="0" destOrd="0" presId="urn:microsoft.com/office/officeart/2005/8/layout/default#2"/>
    <dgm:cxn modelId="{DCE33C95-29EE-4B4F-8E5C-E67EC422F03F}" srcId="{2C72CF88-BE53-4F12-8A0A-D3A7EADF308B}" destId="{E0169112-FEB5-4A41-98AC-0F34CF8C1B66}" srcOrd="0" destOrd="0" parTransId="{38BD860C-3E3A-40E6-98EE-72F7B00EEA4D}" sibTransId="{D72C8006-94E6-432E-B620-CC15A310D038}"/>
    <dgm:cxn modelId="{54EB819E-704D-4C11-BB45-1E06B452C95C}" srcId="{ECEACAD1-EA83-4218-9ECF-CA6E0C01E20F}" destId="{E9A9EA5B-B117-4959-A9A0-D207B37EB321}" srcOrd="6" destOrd="0" parTransId="{68935872-569B-42B4-91D3-5A2B8246C719}" sibTransId="{A066C845-2F85-4A6A-B036-FD12DB73F863}"/>
    <dgm:cxn modelId="{C1EF2D9E-D14F-4746-9F3B-2C825DB51B04}" srcId="{ECEACAD1-EA83-4218-9ECF-CA6E0C01E20F}" destId="{06EDED5B-1B6A-42D2-B59E-B173401649F9}" srcOrd="5" destOrd="0" parTransId="{6EDF7303-E21D-4817-94DA-248B80195947}" sibTransId="{B2612697-284C-4B63-A7D6-73426D28555B}"/>
    <dgm:cxn modelId="{37427AA0-103C-460F-AD9B-68D1A2454466}" type="presOf" srcId="{E9A9EA5B-B117-4959-A9A0-D207B37EB321}" destId="{954318A6-779C-4988-811A-5D53D6FF0C4A}" srcOrd="0" destOrd="0" presId="urn:microsoft.com/office/officeart/2005/8/layout/default#2"/>
    <dgm:cxn modelId="{3EA74EE5-EF97-461D-A8E7-81181E072387}" type="presParOf" srcId="{90855780-F2B1-4641-BEE3-AE518B3D15A2}" destId="{256C8D8A-CFAB-4C3A-9E2B-710D8113B02C}" srcOrd="0" destOrd="0" presId="urn:microsoft.com/office/officeart/2005/8/layout/default#2"/>
    <dgm:cxn modelId="{34FDDB26-45F8-43AC-BE39-582F9ACCD764}" type="presParOf" srcId="{90855780-F2B1-4641-BEE3-AE518B3D15A2}" destId="{BFF4DF4E-2522-44DD-8D22-ECC9C3E49807}" srcOrd="1" destOrd="0" presId="urn:microsoft.com/office/officeart/2005/8/layout/default#2"/>
    <dgm:cxn modelId="{21936D45-F776-4F1F-BEEC-9AE78BB82DF8}" type="presParOf" srcId="{90855780-F2B1-4641-BEE3-AE518B3D15A2}" destId="{2AFAD0DB-5CE1-44D3-BF7F-A4063DCC164C}" srcOrd="2" destOrd="0" presId="urn:microsoft.com/office/officeart/2005/8/layout/default#2"/>
    <dgm:cxn modelId="{3F938BC0-31C1-40F1-91B6-2DD09F749706}" type="presParOf" srcId="{90855780-F2B1-4641-BEE3-AE518B3D15A2}" destId="{EF22D085-E80A-4B6F-9A06-CD9D36D6CB65}" srcOrd="3" destOrd="0" presId="urn:microsoft.com/office/officeart/2005/8/layout/default#2"/>
    <dgm:cxn modelId="{99713E12-2F40-499C-8DEF-E1BC22536F55}" type="presParOf" srcId="{90855780-F2B1-4641-BEE3-AE518B3D15A2}" destId="{C98D4215-3F67-49CD-9F6F-92BAD3488AA6}" srcOrd="4" destOrd="0" presId="urn:microsoft.com/office/officeart/2005/8/layout/default#2"/>
    <dgm:cxn modelId="{EDBA15FD-BF7B-439A-91B1-30BB3720AC7A}" type="presParOf" srcId="{90855780-F2B1-4641-BEE3-AE518B3D15A2}" destId="{F84D28E0-21F4-4308-9BA7-29DF554BEBE8}" srcOrd="5" destOrd="0" presId="urn:microsoft.com/office/officeart/2005/8/layout/default#2"/>
    <dgm:cxn modelId="{64B960FF-68E9-43A9-8E5E-08F3CF284D4B}" type="presParOf" srcId="{90855780-F2B1-4641-BEE3-AE518B3D15A2}" destId="{33E3326A-A0D2-4C6E-BF50-4416F9BA918A}" srcOrd="6" destOrd="0" presId="urn:microsoft.com/office/officeart/2005/8/layout/default#2"/>
    <dgm:cxn modelId="{FE6CB691-8CE8-4323-AAB7-59740DCA0549}" type="presParOf" srcId="{90855780-F2B1-4641-BEE3-AE518B3D15A2}" destId="{29343A04-8743-4CA3-ADCC-E78E950794DC}" srcOrd="7" destOrd="0" presId="urn:microsoft.com/office/officeart/2005/8/layout/default#2"/>
    <dgm:cxn modelId="{773E4F1E-C7E3-42B5-B7D9-9486865F50FD}" type="presParOf" srcId="{90855780-F2B1-4641-BEE3-AE518B3D15A2}" destId="{A0D60F2A-4987-4047-9693-672A70C65105}" srcOrd="8" destOrd="0" presId="urn:microsoft.com/office/officeart/2005/8/layout/default#2"/>
    <dgm:cxn modelId="{86AAC334-9DE6-4B9B-A564-325E32B90B58}" type="presParOf" srcId="{90855780-F2B1-4641-BEE3-AE518B3D15A2}" destId="{BF868380-6178-466F-BD50-2A792AE5F20C}" srcOrd="9" destOrd="0" presId="urn:microsoft.com/office/officeart/2005/8/layout/default#2"/>
    <dgm:cxn modelId="{90ED9C69-71A9-4AB9-8C41-8F9BDC1889D7}" type="presParOf" srcId="{90855780-F2B1-4641-BEE3-AE518B3D15A2}" destId="{0FE9FE68-109E-41FC-B61D-97187D836D6C}" srcOrd="10" destOrd="0" presId="urn:microsoft.com/office/officeart/2005/8/layout/default#2"/>
    <dgm:cxn modelId="{F263483C-80C5-4124-859B-EA1E2F2B76C5}" type="presParOf" srcId="{90855780-F2B1-4641-BEE3-AE518B3D15A2}" destId="{F7D302D3-DEE6-4E8D-AF03-2490A8C3638B}" srcOrd="11" destOrd="0" presId="urn:microsoft.com/office/officeart/2005/8/layout/default#2"/>
    <dgm:cxn modelId="{C92EFB79-BA0E-42F1-BF50-E08C35A7F60A}" type="presParOf" srcId="{90855780-F2B1-4641-BEE3-AE518B3D15A2}" destId="{954318A6-779C-4988-811A-5D53D6FF0C4A}" srcOrd="1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4EB16-6B0B-4696-ABE3-4A23E4F36618}">
      <dsp:nvSpPr>
        <dsp:cNvPr id="0" name=""/>
        <dsp:cNvSpPr/>
      </dsp:nvSpPr>
      <dsp:spPr>
        <a:xfrm rot="16200000">
          <a:off x="471996" y="-471996"/>
          <a:ext cx="1815976" cy="2759968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1-7 классы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Обучение учащихся по образовательным предметам учебного плана</a:t>
          </a:r>
          <a:endParaRPr lang="ru-RU" sz="1200" kern="1200" dirty="0"/>
        </a:p>
      </dsp:txBody>
      <dsp:txXfrm rot="5400000">
        <a:off x="-1" y="1"/>
        <a:ext cx="2759968" cy="1361982"/>
      </dsp:txXfrm>
    </dsp:sp>
    <dsp:sp modelId="{8F846C33-627D-4EAF-8D18-DC1C980DFC8B}">
      <dsp:nvSpPr>
        <dsp:cNvPr id="0" name=""/>
        <dsp:cNvSpPr/>
      </dsp:nvSpPr>
      <dsp:spPr>
        <a:xfrm>
          <a:off x="2759968" y="0"/>
          <a:ext cx="2759968" cy="1815976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8-11 классы                                                  </a:t>
          </a:r>
          <a:r>
            <a:rPr lang="ru-RU" sz="1200" kern="1200" dirty="0" smtClean="0"/>
            <a:t>Творческие мастерские по выбору</a:t>
          </a:r>
          <a:endParaRPr lang="ru-RU" sz="1200" kern="1200" dirty="0"/>
        </a:p>
      </dsp:txBody>
      <dsp:txXfrm>
        <a:off x="2759968" y="0"/>
        <a:ext cx="2759968" cy="1361982"/>
      </dsp:txXfrm>
    </dsp:sp>
    <dsp:sp modelId="{0B8FB919-B4A3-4E9B-8FD8-D2D1663FACF1}">
      <dsp:nvSpPr>
        <dsp:cNvPr id="0" name=""/>
        <dsp:cNvSpPr/>
      </dsp:nvSpPr>
      <dsp:spPr>
        <a:xfrm rot="10800000">
          <a:off x="0" y="1815976"/>
          <a:ext cx="2759968" cy="1815976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Подготовительные курсы для будущих первоклассников</a:t>
          </a:r>
          <a:endParaRPr lang="ru-RU" sz="2000" kern="1200" dirty="0"/>
        </a:p>
      </dsp:txBody>
      <dsp:txXfrm rot="10800000">
        <a:off x="0" y="2269969"/>
        <a:ext cx="2759968" cy="1361982"/>
      </dsp:txXfrm>
    </dsp:sp>
    <dsp:sp modelId="{5DC68972-A243-44ED-8AB3-77ADA6FF5F46}">
      <dsp:nvSpPr>
        <dsp:cNvPr id="0" name=""/>
        <dsp:cNvSpPr/>
      </dsp:nvSpPr>
      <dsp:spPr>
        <a:xfrm rot="5400000">
          <a:off x="3136303" y="1343980"/>
          <a:ext cx="1815976" cy="2759968"/>
        </a:xfrm>
        <a:prstGeom prst="round1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 классы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Выявление творческих способностей  учащихся через проведение эстетического тестирования</a:t>
          </a:r>
          <a:endParaRPr lang="ru-RU" sz="1200" kern="1200" dirty="0"/>
        </a:p>
      </dsp:txBody>
      <dsp:txXfrm rot="-5400000">
        <a:off x="2664307" y="2269969"/>
        <a:ext cx="2759968" cy="1361982"/>
      </dsp:txXfrm>
    </dsp:sp>
    <dsp:sp modelId="{1875E811-DBE0-4897-85F1-CA2177104CBE}">
      <dsp:nvSpPr>
        <dsp:cNvPr id="0" name=""/>
        <dsp:cNvSpPr/>
      </dsp:nvSpPr>
      <dsp:spPr>
        <a:xfrm>
          <a:off x="1655975" y="1152127"/>
          <a:ext cx="2232460" cy="1340045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</a:rPr>
            <a:t>Модель художественно-эстетического развития школьника</a:t>
          </a:r>
          <a:endParaRPr lang="ru-RU" sz="1700" b="1" kern="1200" dirty="0">
            <a:solidFill>
              <a:srgbClr val="C00000"/>
            </a:solidFill>
          </a:endParaRPr>
        </a:p>
      </dsp:txBody>
      <dsp:txXfrm>
        <a:off x="1721391" y="1217543"/>
        <a:ext cx="2101628" cy="1209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C8D8A-CFAB-4C3A-9E2B-710D8113B02C}">
      <dsp:nvSpPr>
        <dsp:cNvPr id="0" name=""/>
        <dsp:cNvSpPr/>
      </dsp:nvSpPr>
      <dsp:spPr>
        <a:xfrm>
          <a:off x="0" y="0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Выставочная деятельность</a:t>
          </a:r>
          <a:endParaRPr lang="ru-RU" sz="2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/>
        </a:p>
      </dsp:txBody>
      <dsp:txXfrm>
        <a:off x="0" y="0"/>
        <a:ext cx="2262556" cy="1357533"/>
      </dsp:txXfrm>
    </dsp:sp>
    <dsp:sp modelId="{2AFAD0DB-5CE1-44D3-BF7F-A4063DCC164C}">
      <dsp:nvSpPr>
        <dsp:cNvPr id="0" name=""/>
        <dsp:cNvSpPr/>
      </dsp:nvSpPr>
      <dsp:spPr>
        <a:xfrm>
          <a:off x="2829161" y="425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shade val="51000"/>
                <a:satMod val="130000"/>
              </a:schemeClr>
            </a:gs>
            <a:gs pos="80000">
              <a:schemeClr val="accent4">
                <a:hueOff val="-744128"/>
                <a:satOff val="4483"/>
                <a:lumOff val="359"/>
                <a:alphaOff val="0"/>
                <a:shade val="93000"/>
                <a:satMod val="13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Конкурсная деятельность</a:t>
          </a:r>
          <a:endParaRPr lang="ru-RU" sz="2400" kern="1200" dirty="0"/>
        </a:p>
      </dsp:txBody>
      <dsp:txXfrm>
        <a:off x="2829161" y="425"/>
        <a:ext cx="2262556" cy="1357533"/>
      </dsp:txXfrm>
    </dsp:sp>
    <dsp:sp modelId="{C98D4215-3F67-49CD-9F6F-92BAD3488AA6}">
      <dsp:nvSpPr>
        <dsp:cNvPr id="0" name=""/>
        <dsp:cNvSpPr/>
      </dsp:nvSpPr>
      <dsp:spPr>
        <a:xfrm>
          <a:off x="5317973" y="425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Исследовательская деятельность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5317973" y="425"/>
        <a:ext cx="2262556" cy="1357533"/>
      </dsp:txXfrm>
    </dsp:sp>
    <dsp:sp modelId="{33E3326A-A0D2-4C6E-BF50-4416F9BA918A}">
      <dsp:nvSpPr>
        <dsp:cNvPr id="0" name=""/>
        <dsp:cNvSpPr/>
      </dsp:nvSpPr>
      <dsp:spPr>
        <a:xfrm>
          <a:off x="216022" y="1584214"/>
          <a:ext cx="2511210" cy="1357533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Профориентационная</a:t>
          </a:r>
          <a:r>
            <a:rPr lang="ru-RU" sz="1800" kern="1200" dirty="0" smtClean="0"/>
            <a:t> деятельность</a:t>
          </a:r>
          <a:endParaRPr lang="ru-RU" sz="18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216022" y="1584214"/>
        <a:ext cx="2511210" cy="1357533"/>
      </dsp:txXfrm>
    </dsp:sp>
    <dsp:sp modelId="{A0D60F2A-4987-4047-9693-672A70C65105}">
      <dsp:nvSpPr>
        <dsp:cNvPr id="0" name=""/>
        <dsp:cNvSpPr/>
      </dsp:nvSpPr>
      <dsp:spPr>
        <a:xfrm>
          <a:off x="2953489" y="1584214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Музейно-образовательная деятельность</a:t>
          </a:r>
          <a:endParaRPr lang="ru-RU" sz="2100" kern="1200" dirty="0"/>
        </a:p>
      </dsp:txBody>
      <dsp:txXfrm>
        <a:off x="2953489" y="1584214"/>
        <a:ext cx="2262556" cy="1357533"/>
      </dsp:txXfrm>
    </dsp:sp>
    <dsp:sp modelId="{0FE9FE68-109E-41FC-B61D-97187D836D6C}">
      <dsp:nvSpPr>
        <dsp:cNvPr id="0" name=""/>
        <dsp:cNvSpPr/>
      </dsp:nvSpPr>
      <dsp:spPr>
        <a:xfrm>
          <a:off x="5442301" y="1584214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shade val="51000"/>
                <a:satMod val="130000"/>
              </a:schemeClr>
            </a:gs>
            <a:gs pos="80000">
              <a:schemeClr val="accent4">
                <a:hueOff val="-3720641"/>
                <a:satOff val="22416"/>
                <a:lumOff val="1797"/>
                <a:alphaOff val="0"/>
                <a:shade val="93000"/>
                <a:satMod val="13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Виртуальный музей детского рисунка</a:t>
          </a:r>
          <a:endParaRPr lang="ru-RU" sz="2100" kern="1200" dirty="0"/>
        </a:p>
      </dsp:txBody>
      <dsp:txXfrm>
        <a:off x="5442301" y="1584214"/>
        <a:ext cx="2262556" cy="1357533"/>
      </dsp:txXfrm>
    </dsp:sp>
    <dsp:sp modelId="{954318A6-779C-4988-811A-5D53D6FF0C4A}">
      <dsp:nvSpPr>
        <dsp:cNvPr id="0" name=""/>
        <dsp:cNvSpPr/>
      </dsp:nvSpPr>
      <dsp:spPr>
        <a:xfrm>
          <a:off x="2829161" y="3168003"/>
          <a:ext cx="2262556" cy="1357533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Летняя творческая практика (пленэр)</a:t>
          </a:r>
          <a:endParaRPr lang="ru-RU" sz="2100" kern="1200" dirty="0"/>
        </a:p>
      </dsp:txBody>
      <dsp:txXfrm>
        <a:off x="2829161" y="3168003"/>
        <a:ext cx="2262556" cy="1357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hyperlink" Target="http://www.eduportal44.ru/Kostroma_EDU/gimn15/izo/virtual_Museum/SitePages/&#1044;&#1086;&#1084;&#1072;&#1096;&#1085;&#1103;&#1103;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59.gif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8.png"/><Relationship Id="rId7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4.jpeg"/><Relationship Id="rId7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emf"/><Relationship Id="rId4" Type="http://schemas.openxmlformats.org/officeDocument/2006/relationships/diagramData" Target="../diagrams/data1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1143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Школа искусств муниципального бюджетного общеобразовательного учреждения города Костромы «Гимназия №15»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40149"/>
            <a:ext cx="8352928" cy="3517851"/>
          </a:xfrm>
        </p:spPr>
        <p:txBody>
          <a:bodyPr>
            <a:normAutofit fontScale="925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Результаты и эффекты дополнительного образования детей на базе </a:t>
            </a:r>
            <a:r>
              <a:rPr lang="ru-RU" sz="3600" b="1" smtClean="0">
                <a:solidFill>
                  <a:srgbClr val="C00000"/>
                </a:solidFill>
              </a:rPr>
              <a:t>общеобразовательной организации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400" dirty="0" smtClean="0"/>
              <a:t>Кобзева Елена Борисовна, заведующий художественно-эстетическим отделением Школы искусств «Гимназии №15 города Костромы»</a:t>
            </a:r>
          </a:p>
          <a:p>
            <a:pPr algn="ctr">
              <a:buNone/>
            </a:pPr>
            <a:r>
              <a:rPr lang="ru-RU" sz="2400" dirty="0" smtClean="0"/>
              <a:t> Кострома, 2022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Выстав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340768"/>
            <a:ext cx="2819400" cy="19224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2" descr="Эмблема школы искусст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052736"/>
            <a:ext cx="2305950" cy="23042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2" descr="D:\информация по годам\мероприятия гимназии  2013-2015\эмблема гимназии\Гимназия 15 логотип\Гимназия 15 логоти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268760"/>
            <a:ext cx="214644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художественного отделения школы искусств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Музейно-образовательная деятельность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IMG_50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27777" b="-6158"/>
          <a:stretch>
            <a:fillRect/>
          </a:stretch>
        </p:blipFill>
        <p:spPr bwMode="auto">
          <a:xfrm>
            <a:off x="179512" y="4509120"/>
            <a:ext cx="274453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093296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Музейно-образовательные мероприятия</a:t>
            </a:r>
            <a:endParaRPr lang="ru-RU" sz="1100" dirty="0"/>
          </a:p>
        </p:txBody>
      </p:sp>
      <p:pic>
        <p:nvPicPr>
          <p:cNvPr id="7" name="Picture 4" descr="C:\Users\Администратор\Desktop\Благодарим тебя, искусство\DSC_0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88840"/>
            <a:ext cx="260954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4128" y="3717032"/>
            <a:ext cx="3155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Музейные праздники для детей и родителей</a:t>
            </a:r>
            <a:endParaRPr lang="ru-RU" sz="1200" dirty="0"/>
          </a:p>
        </p:txBody>
      </p:sp>
      <p:pic>
        <p:nvPicPr>
          <p:cNvPr id="9" name="Picture 2" descr="C:\Users\Администратор\Desktop\Благодарим тебя, искусство\DSC_0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1584176" cy="223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51920" y="6237312"/>
            <a:ext cx="1174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Мастер-классы</a:t>
            </a:r>
            <a:endParaRPr lang="ru-RU" sz="1200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3789040"/>
            <a:ext cx="3456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своение  инновационной музейно-педагогической программы «Здравствуй, музей»;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Picture 8" descr="р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1224136" cy="17281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7" name="Рисунок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1269019" cy="183959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156176" y="6309320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Интерактивные мероприятия</a:t>
            </a:r>
            <a:endParaRPr lang="ru-RU" sz="1400" dirty="0"/>
          </a:p>
        </p:txBody>
      </p:sp>
      <p:pic>
        <p:nvPicPr>
          <p:cNvPr id="19" name="Рисунок 8" descr="D:\2012-2013\день музеев\День музеев\IMG_42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4365104"/>
            <a:ext cx="25084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9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736304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художественного отделения школы искусств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ru-RU" dirty="0" smtClean="0"/>
              <a:t> Летняя творческая практика ( пленэр)</a:t>
            </a:r>
            <a:endParaRPr lang="ru-RU" dirty="0"/>
          </a:p>
        </p:txBody>
      </p:sp>
      <p:pic>
        <p:nvPicPr>
          <p:cNvPr id="4" name="Рисунок 3" descr="IMG_3290.JPG"/>
          <p:cNvPicPr/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3275856" y="1844824"/>
            <a:ext cx="20882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3294.JPG"/>
          <p:cNvPicPr/>
          <p:nvPr/>
        </p:nvPicPr>
        <p:blipFill>
          <a:blip r:embed="rId3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r="10156"/>
          <a:stretch>
            <a:fillRect/>
          </a:stretch>
        </p:blipFill>
        <p:spPr>
          <a:xfrm>
            <a:off x="467544" y="1916832"/>
            <a:ext cx="244827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297958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MDS0079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4149080"/>
            <a:ext cx="273630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69160"/>
            <a:ext cx="2054614" cy="1595376"/>
          </a:xfrm>
          <a:prstGeom prst="rect">
            <a:avLst/>
          </a:prstGeom>
          <a:noFill/>
        </p:spPr>
      </p:pic>
      <p:pic>
        <p:nvPicPr>
          <p:cNvPr id="6145" name="Picture 1" descr="IMG_9800"/>
          <p:cNvPicPr>
            <a:picLocks noChangeAspect="1" noChangeArrowheads="1"/>
          </p:cNvPicPr>
          <p:nvPr/>
        </p:nvPicPr>
        <p:blipFill>
          <a:blip r:embed="rId7" cstate="print">
            <a:lum bright="6000"/>
          </a:blip>
          <a:srcRect l="5109" r="2924" b="806"/>
          <a:stretch>
            <a:fillRect/>
          </a:stretch>
        </p:blipFill>
        <p:spPr bwMode="auto">
          <a:xfrm>
            <a:off x="5652120" y="4365104"/>
            <a:ext cx="289139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152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художественного отделения школы искусств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124744"/>
            <a:ext cx="6876256" cy="367240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dirty="0" smtClean="0"/>
              <a:t>Виртуальный музей детского рисунка</a:t>
            </a:r>
          </a:p>
          <a:p>
            <a:pPr>
              <a:buFontTx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виртуального музея: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электронного ресурса  детских творческих работ  для многопрофильного использования в образовательной практике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Экспозиции музея: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Сказание о земле Костромской»: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«Путешествие в космос»;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«Рисуют мальчики войну»;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«Династия Романовых и костромской край»: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«Мы в ответе за тех, кого приручили»;</a:t>
            </a:r>
          </a:p>
          <a:p>
            <a:r>
              <a:rPr lang="en-US" sz="1600" dirty="0" smtClean="0">
                <a:hlinkClick r:id="rId2"/>
              </a:rPr>
              <a:t>http://www.eduportal44.ru/Kostroma_EDU/gimn15/izo/virtual_Museum/SitePages/</a:t>
            </a:r>
            <a:r>
              <a:rPr lang="ru-RU" sz="1600" dirty="0" smtClean="0">
                <a:hlinkClick r:id="rId2"/>
              </a:rPr>
              <a:t>Домашняя.</a:t>
            </a:r>
            <a:r>
              <a:rPr lang="en-US" sz="1600" dirty="0" err="1" smtClean="0">
                <a:hlinkClick r:id="rId2"/>
              </a:rPr>
              <a:t>aspx</a:t>
            </a:r>
            <a:r>
              <a:rPr lang="ru-RU" sz="1600" dirty="0" smtClean="0"/>
              <a:t> </a:t>
            </a:r>
          </a:p>
          <a:p>
            <a:pPr>
              <a:buNone/>
            </a:pPr>
            <a:endParaRPr lang="ru-RU" sz="1600" dirty="0" smtClean="0"/>
          </a:p>
          <a:p>
            <a:endParaRPr lang="ru-RU" dirty="0"/>
          </a:p>
        </p:txBody>
      </p:sp>
      <p:pic>
        <p:nvPicPr>
          <p:cNvPr id="1027" name="Picture 3" descr="Камкина Софья Детство Михаила Романова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6156176" y="4591514"/>
            <a:ext cx="2323728" cy="16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6156176" y="6237312"/>
            <a:ext cx="3240360" cy="2880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Камкина Софья, 14 лет « Детство Михаила Романова»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IMG38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653136"/>
            <a:ext cx="2659623" cy="17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059832" y="6309320"/>
            <a:ext cx="3024336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Пахтушкина Ольга, 14 лет, «Палаты  Романовых»»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7" descr="D:\Личное\Ксюха\CIMG3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140968"/>
            <a:ext cx="1907704" cy="14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52936"/>
            <a:ext cx="124728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340768"/>
            <a:ext cx="1224136" cy="16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653136"/>
            <a:ext cx="249627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Направления художественного отделения школы искусств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dirty="0" err="1" smtClean="0"/>
              <a:t>Профориентационная</a:t>
            </a:r>
            <a:r>
              <a:rPr lang="ru-RU" sz="2800" dirty="0" smtClean="0"/>
              <a:t> деятельность</a:t>
            </a:r>
            <a:br>
              <a:rPr lang="ru-RU" sz="2800" dirty="0" smtClean="0"/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Picture 6" descr="http://kptc.ru/images/priem/logotip/ar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53136"/>
            <a:ext cx="1578189" cy="167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4"/>
            <a:ext cx="165152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D:\информация по годам\2018-2019\диск Д до2019\2018-2019\ксюше от пеночки\диплом ксюша дизай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76872"/>
            <a:ext cx="1671836" cy="2364839"/>
          </a:xfrm>
          <a:prstGeom prst="rect">
            <a:avLst/>
          </a:prstGeom>
          <a:noFill/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 l="28000" b="1550"/>
          <a:stretch>
            <a:fillRect/>
          </a:stretch>
        </p:blipFill>
        <p:spPr bwMode="auto">
          <a:xfrm>
            <a:off x="179512" y="3717032"/>
            <a:ext cx="164963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D:\2013-2017 информация\документация 2017\Downloads\IMG_04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97152"/>
            <a:ext cx="1059263" cy="15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2013-2017 информация\документация 2017\Downloads\DSC_0110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52" b="11081"/>
          <a:stretch/>
        </p:blipFill>
        <p:spPr bwMode="auto">
          <a:xfrm>
            <a:off x="6876256" y="5013176"/>
            <a:ext cx="2088232" cy="13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r="24172" b="65442"/>
          <a:stretch/>
        </p:blipFill>
        <p:spPr bwMode="auto">
          <a:xfrm>
            <a:off x="179512" y="836712"/>
            <a:ext cx="140263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979712" y="1628800"/>
          <a:ext cx="6840759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2376264"/>
                <a:gridCol w="3168351"/>
              </a:tblGrid>
              <a:tr h="133960"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Формат</a:t>
                      </a:r>
                      <a:r>
                        <a:rPr lang="ru-RU" baseline="0" dirty="0" smtClean="0"/>
                        <a:t> мероприятия</a:t>
                      </a:r>
                      <a:endParaRPr lang="ru-RU" dirty="0"/>
                    </a:p>
                  </a:txBody>
                  <a:tcPr/>
                </a:tc>
              </a:tr>
              <a:tr h="474232">
                <a:tc row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-apple-system"/>
                        </a:rPr>
                        <a:t>  Институт культуры и искусств КГУ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-apple-system"/>
                        </a:rPr>
                        <a:t>мастер-класс по скульптуре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-apple-system"/>
                        </a:rPr>
                        <a:t> и </a:t>
                      </a:r>
                      <a:r>
                        <a:rPr lang="ru-RU" sz="1200" b="1" dirty="0" smtClean="0">
                          <a:solidFill>
                            <a:srgbClr val="666666"/>
                          </a:solidFill>
                          <a:latin typeface="Roboto"/>
                        </a:rPr>
                        <a:t>мастер класс «Цвет и свет в искусстве витража»</a:t>
                      </a:r>
                      <a:r>
                        <a:rPr lang="ru-RU" sz="1200" dirty="0" smtClean="0">
                          <a:solidFill>
                            <a:srgbClr val="666666"/>
                          </a:solidFill>
                          <a:latin typeface="Roboto"/>
                        </a:rPr>
                        <a:t>, </a:t>
                      </a:r>
                      <a:endParaRPr lang="ru-RU" sz="1200" dirty="0"/>
                    </a:p>
                  </a:txBody>
                  <a:tcPr/>
                </a:tc>
              </a:tr>
              <a:tr h="650344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prstClr val="black"/>
                          </a:solidFill>
                        </a:rPr>
                        <a:t>Кафедра дизайна, технологии, материаловедения и экспертизы потребительских товаров КГУ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prstClr val="black"/>
                          </a:solidFill>
                        </a:rPr>
                        <a:t>интерактивная </a:t>
                      </a:r>
                      <a:r>
                        <a:rPr lang="ru-RU" sz="1200" dirty="0" err="1" smtClean="0">
                          <a:solidFill>
                            <a:prstClr val="black"/>
                          </a:solidFill>
                        </a:rPr>
                        <a:t>профориентационная</a:t>
                      </a:r>
                      <a:endParaRPr lang="ru-RU" sz="1200" dirty="0" smtClean="0">
                        <a:solidFill>
                          <a:prstClr val="black"/>
                        </a:solidFill>
                      </a:endParaRPr>
                    </a:p>
                    <a:p>
                      <a:r>
                        <a:rPr lang="ru-RU" sz="1200" dirty="0" smtClean="0">
                          <a:solidFill>
                            <a:prstClr val="black"/>
                          </a:solidFill>
                        </a:rPr>
                        <a:t>площадка для школьников «Дизайн-мышление Инструменты работы дизайнера»</a:t>
                      </a:r>
                      <a:endParaRPr lang="ru-RU" sz="12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111111"/>
                          </a:solidFill>
                          <a:latin typeface="Tahoma"/>
                        </a:rPr>
                        <a:t>Костромской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111111"/>
                          </a:solidFill>
                          <a:latin typeface="Tahoma"/>
                        </a:rPr>
                        <a:t>политехнический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111111"/>
                          </a:solidFill>
                          <a:latin typeface="Tahoma"/>
                        </a:rPr>
                        <a:t>колледж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111111"/>
                          </a:solidFill>
                          <a:latin typeface="Tahoma"/>
                        </a:rPr>
                        <a:t>мастер-класс по моделированию из бумаги на тему "Улица моей мечты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r="15262" b="-2090"/>
          <a:stretch>
            <a:fillRect/>
          </a:stretch>
        </p:blipFill>
        <p:spPr bwMode="auto">
          <a:xfrm>
            <a:off x="2195736" y="2060848"/>
            <a:ext cx="8971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ÐÐ¾ÑÑÑÐ¾Ð¼ÑÐºÐ¾Ð¹ Ð¿Ð¾Ð»Ð¸ÑÐµÑÐ½Ð¸ÑÐµÑÐºÐ¸Ð¹ ÐºÐ¾Ð»Ð»ÐµÐ´Ð¶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864096" cy="9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D:\информация по годам\2018-2019\диск Д до2019\2018-2019\конкурсы 2018-2019\дай пять\DyxWSfcX0AETu6U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941168"/>
            <a:ext cx="2314972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Результативность художественного отделения школы искусств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Участие в конкурсах детского творчества</a:t>
            </a:r>
          </a:p>
          <a:p>
            <a:pPr algn="ctr">
              <a:buNone/>
            </a:pPr>
            <a:r>
              <a:rPr lang="ru-RU" sz="2000" dirty="0" smtClean="0"/>
              <a:t>Номинация «Изобразительное искусство»</a:t>
            </a:r>
          </a:p>
          <a:p>
            <a:pPr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628800"/>
          <a:ext cx="8820472" cy="3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971"/>
                <a:gridCol w="2067501"/>
              </a:tblGrid>
              <a:tr h="439818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конкурсов (2019-2021 годы)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Достижения</a:t>
                      </a:r>
                      <a:endParaRPr lang="ru-RU" dirty="0"/>
                    </a:p>
                  </a:txBody>
                  <a:tcPr/>
                </a:tc>
              </a:tr>
              <a:tr h="3364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</a:t>
                      </a:r>
                      <a:r>
                        <a:rPr lang="ru-RU" sz="1400" baseline="0" dirty="0" smtClean="0"/>
                        <a:t> фестиваль  «Кубок России по художественному творчеству (Москва)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Призеры</a:t>
                      </a:r>
                      <a:endParaRPr lang="ru-RU" sz="1400" b="0" dirty="0"/>
                    </a:p>
                  </a:txBody>
                  <a:tcPr/>
                </a:tc>
              </a:tr>
              <a:tr h="3364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 Конкурс «Талант 2019» (Москва)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Лауреаты</a:t>
                      </a:r>
                      <a:endParaRPr lang="ru-RU" sz="1400" b="0" dirty="0"/>
                    </a:p>
                  </a:txBody>
                  <a:tcPr/>
                </a:tc>
              </a:tr>
              <a:tr h="3364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Международный детский фестиваль «Подводный мир»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Дипломанты</a:t>
                      </a:r>
                      <a:endParaRPr lang="ru-RU" sz="1400" b="0" dirty="0"/>
                    </a:p>
                  </a:txBody>
                  <a:tcPr/>
                </a:tc>
              </a:tr>
              <a:tr h="3364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Всероссийские творческие состязания «Без границ»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Дипломы</a:t>
                      </a:r>
                      <a:r>
                        <a:rPr lang="ru-RU" sz="1400" b="0" baseline="0" dirty="0" smtClean="0"/>
                        <a:t> 1 степени</a:t>
                      </a:r>
                      <a:endParaRPr lang="ru-RU" sz="1400" b="0" dirty="0" smtClean="0"/>
                    </a:p>
                  </a:txBody>
                  <a:tcPr/>
                </a:tc>
              </a:tr>
              <a:tr h="3364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Международная выездная выставка «Дети рисуют мир» (Каракас, Венесуэла)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Лауреаты</a:t>
                      </a:r>
                    </a:p>
                  </a:txBody>
                  <a:tcPr/>
                </a:tc>
              </a:tr>
              <a:tr h="32613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Международная</a:t>
                      </a:r>
                      <a:r>
                        <a:rPr lang="ru-RU" sz="1400" baseline="0" dirty="0" smtClean="0"/>
                        <a:t> выставка-конкурс художественных произведений детей и юношества «Белая ворона»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Призеры</a:t>
                      </a:r>
                      <a:endParaRPr lang="ru-RU" sz="1400" b="0" dirty="0"/>
                    </a:p>
                  </a:txBody>
                  <a:tcPr/>
                </a:tc>
              </a:tr>
              <a:tr h="366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Международная выставка «Для того, чтобы жить!» (Варшава)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Дипломанты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D:\информация по годам\достижения\2018-19 достижения  художники\достижения кобзева 2018-2019\диплом 1 степени всероссийский без грани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25144"/>
            <a:ext cx="2316479" cy="163694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607" t="53292" r="40488" b="5892"/>
          <a:stretch>
            <a:fillRect/>
          </a:stretch>
        </p:blipFill>
        <p:spPr bwMode="auto">
          <a:xfrm>
            <a:off x="6660232" y="4553744"/>
            <a:ext cx="2232248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 r="8073" b="19355"/>
          <a:stretch>
            <a:fillRect/>
          </a:stretch>
        </p:blipFill>
        <p:spPr bwMode="auto">
          <a:xfrm>
            <a:off x="2555776" y="4581128"/>
            <a:ext cx="1440160" cy="211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41447" t="52503" b="-233"/>
          <a:stretch>
            <a:fillRect/>
          </a:stretch>
        </p:blipFill>
        <p:spPr bwMode="auto">
          <a:xfrm rot="-5400000">
            <a:off x="4644007" y="4509121"/>
            <a:ext cx="1872209" cy="216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D:\кузнецова соня диплом каракас.jpg"/>
          <p:cNvPicPr>
            <a:picLocks noChangeAspect="1" noChangeArrowheads="1"/>
          </p:cNvPicPr>
          <p:nvPr/>
        </p:nvPicPr>
        <p:blipFill>
          <a:blip r:embed="rId6" cstate="print"/>
          <a:srcRect l="44631" t="24333" r="495" b="22448"/>
          <a:stretch>
            <a:fillRect/>
          </a:stretch>
        </p:blipFill>
        <p:spPr bwMode="auto">
          <a:xfrm rot="-5400000">
            <a:off x="3735457" y="5362903"/>
            <a:ext cx="1323528" cy="1666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Результативность художественного отделения школы искусств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86956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 Участие в олимпиадах  по изобразительному искусству</a:t>
            </a:r>
          </a:p>
          <a:p>
            <a:pPr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1340768"/>
          <a:ext cx="7272808" cy="4069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8895"/>
                <a:gridCol w="2423913"/>
              </a:tblGrid>
              <a:tr h="37230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Название олимпиады (2018-2021 годы)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Достижения</a:t>
                      </a:r>
                      <a:endParaRPr lang="ru-RU" sz="1600" dirty="0"/>
                    </a:p>
                  </a:txBody>
                  <a:tcPr/>
                </a:tc>
              </a:tr>
              <a:tr h="56379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 Всероссийская олимпиада учебных, научно- исследовательских проектов детей и молодежи «Созвездие» в</a:t>
                      </a:r>
                      <a:r>
                        <a:rPr lang="ru-RU" sz="1400" baseline="0" dirty="0" smtClean="0"/>
                        <a:t> номинации «Изобразительное искусство»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Победители  и призеры регионального и финального этапов</a:t>
                      </a:r>
                    </a:p>
                  </a:txBody>
                  <a:tcPr/>
                </a:tc>
              </a:tr>
              <a:tr h="55235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Всероссийская олимпиада школьников по предмету «Искусство (мировая художественная культура»</a:t>
                      </a:r>
                      <a:endParaRPr lang="ru-RU" sz="14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Победители  и призеры муниципального и  регионального этапов</a:t>
                      </a:r>
                    </a:p>
                  </a:txBody>
                  <a:tcPr/>
                </a:tc>
              </a:tr>
              <a:tr h="74461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Открытая региональная олимпиада по академическому рисунку среди учащихся ДХШ и художественных отделений детских школ искусств.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участники</a:t>
                      </a:r>
                    </a:p>
                  </a:txBody>
                  <a:tcPr/>
                </a:tc>
              </a:tr>
              <a:tr h="3102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Некрасовская олимпиада (Кострома, КГУ)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Победители и призеры</a:t>
                      </a:r>
                    </a:p>
                  </a:txBody>
                  <a:tcPr/>
                </a:tc>
              </a:tr>
              <a:tr h="11789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Региональная олимпиада студентов профессиональных образовательных организаций Костромской области по </a:t>
                      </a:r>
                      <a:r>
                        <a:rPr lang="ru-RU" sz="1400" dirty="0" err="1" smtClean="0"/>
                        <a:t>общепрофессиональной</a:t>
                      </a:r>
                      <a:r>
                        <a:rPr lang="ru-RU" sz="1400" dirty="0" smtClean="0"/>
                        <a:t> олимпиаде «Рисунок» и обучающихся общеобразовательных организаций города Костромы по предмету «Изобразительное искусство»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/>
                        <a:t> Призеры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" descr="D:\личное\Елена\достижения Кобзевой\грамоты детей 2018 кобзева\созвездие\Коврижных Н.jpg"/>
          <p:cNvPicPr>
            <a:picLocks noChangeAspect="1" noChangeArrowheads="1"/>
          </p:cNvPicPr>
          <p:nvPr/>
        </p:nvPicPr>
        <p:blipFill>
          <a:blip r:embed="rId2" cstate="print"/>
          <a:srcRect r="-1923" b="51671"/>
          <a:stretch>
            <a:fillRect/>
          </a:stretch>
        </p:blipFill>
        <p:spPr bwMode="auto">
          <a:xfrm>
            <a:off x="1763688" y="5373216"/>
            <a:ext cx="1944216" cy="1373639"/>
          </a:xfrm>
          <a:prstGeom prst="rect">
            <a:avLst/>
          </a:prstGeom>
          <a:noFill/>
        </p:spPr>
      </p:pic>
      <p:pic>
        <p:nvPicPr>
          <p:cNvPr id="13" name="Picture 4" descr="Фото0154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9512" y="980728"/>
            <a:ext cx="12241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2"/>
          <p:cNvPicPr>
            <a:picLocks noChangeAspect="1" noChangeArrowheads="1"/>
          </p:cNvPicPr>
          <p:nvPr/>
        </p:nvPicPr>
        <p:blipFill>
          <a:blip r:embed="rId4" cstate="print"/>
          <a:srcRect r="8044" b="-3438"/>
          <a:stretch>
            <a:fillRect/>
          </a:stretch>
        </p:blipFill>
        <p:spPr bwMode="auto">
          <a:xfrm>
            <a:off x="0" y="2708920"/>
            <a:ext cx="1367800" cy="2160240"/>
          </a:xfrm>
          <a:prstGeom prst="rect">
            <a:avLst/>
          </a:prstGeom>
          <a:noFill/>
        </p:spPr>
      </p:pic>
      <p:pic>
        <p:nvPicPr>
          <p:cNvPr id="12" name="Picture 2" descr="D:\личное\Елена\достижения Кобзевой\грамоты детей 2018 кобзева\олимпиады рисунок\Диплом участника олимпиады по рисунку.jpg"/>
          <p:cNvPicPr>
            <a:picLocks noChangeAspect="1" noChangeArrowheads="1"/>
          </p:cNvPicPr>
          <p:nvPr/>
        </p:nvPicPr>
        <p:blipFill>
          <a:blip r:embed="rId5" cstate="print"/>
          <a:srcRect r="1975" b="44711"/>
          <a:stretch>
            <a:fillRect/>
          </a:stretch>
        </p:blipFill>
        <p:spPr bwMode="auto">
          <a:xfrm>
            <a:off x="6444208" y="4725144"/>
            <a:ext cx="2340768" cy="1872208"/>
          </a:xfrm>
          <a:prstGeom prst="rect">
            <a:avLst/>
          </a:prstGeom>
          <a:noFill/>
        </p:spPr>
      </p:pic>
      <p:pic>
        <p:nvPicPr>
          <p:cNvPr id="15" name="Picture 6" descr="Копия SL3776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41168"/>
            <a:ext cx="133003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41160" cy="9807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Результативность художественного отделения школы искусств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90872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личное\аттестация елена\чистовик аттестация\критерий 2\приложение 2\2017-2018\исследовательские   проекты\чтения диплом.jpg"/>
          <p:cNvPicPr>
            <a:picLocks noChangeAspect="1" noChangeArrowheads="1"/>
          </p:cNvPicPr>
          <p:nvPr/>
        </p:nvPicPr>
        <p:blipFill>
          <a:blip r:embed="rId3" cstate="print"/>
          <a:srcRect t="4606" r="52873" b="974"/>
          <a:stretch>
            <a:fillRect/>
          </a:stretch>
        </p:blipFill>
        <p:spPr bwMode="auto">
          <a:xfrm>
            <a:off x="107504" y="1700808"/>
            <a:ext cx="142611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8640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8" b="-2001"/>
          <a:stretch/>
        </p:blipFill>
        <p:spPr bwMode="auto">
          <a:xfrm>
            <a:off x="4211960" y="4941168"/>
            <a:ext cx="4752528" cy="133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D:\информация по годам\2016-2017\научные чтения\Участники секции Космонавтика и культура всероссийский научных чтений в Самар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5013176"/>
            <a:ext cx="1800200" cy="1233896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1115616" y="6237312"/>
            <a:ext cx="3851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Участники   секции  «Космонавтика и культура»</a:t>
            </a:r>
          </a:p>
          <a:p>
            <a:pPr algn="ctr"/>
            <a:r>
              <a:rPr lang="ru-RU" sz="1200" dirty="0" smtClean="0"/>
              <a:t> всероссийских Научных чтений в Самаре</a:t>
            </a:r>
            <a:endParaRPr lang="ru-RU" sz="1200" dirty="0"/>
          </a:p>
        </p:txBody>
      </p:sp>
      <p:pic>
        <p:nvPicPr>
          <p:cNvPr id="31" name="Picture 4" descr="D:\личное\аттестация елена\чистовик аттестация\критерий 2\приложение 2\2017-2018\исследовательские   проекты\щаг в будущее\кротова.jpg"/>
          <p:cNvPicPr>
            <a:picLocks noChangeAspect="1" noChangeArrowheads="1"/>
          </p:cNvPicPr>
          <p:nvPr/>
        </p:nvPicPr>
        <p:blipFill>
          <a:blip r:embed="rId7" cstate="print"/>
          <a:srcRect l="43729"/>
          <a:stretch>
            <a:fillRect/>
          </a:stretch>
        </p:blipFill>
        <p:spPr bwMode="auto">
          <a:xfrm>
            <a:off x="107504" y="3861048"/>
            <a:ext cx="1437670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619673" y="1412776"/>
          <a:ext cx="7416824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5"/>
                <a:gridCol w="1237895"/>
                <a:gridCol w="1558416"/>
                <a:gridCol w="1236138"/>
              </a:tblGrid>
              <a:tr h="50703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Название мероприятия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Место проведения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Секция, 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Достижения</a:t>
                      </a:r>
                      <a:endParaRPr lang="ru-RU" sz="1400" dirty="0"/>
                    </a:p>
                  </a:txBody>
                  <a:tcPr/>
                </a:tc>
              </a:tr>
              <a:tr h="32807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Городской день науки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Кострома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Культурология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Призеры</a:t>
                      </a:r>
                      <a:endParaRPr lang="ru-RU" sz="1400" dirty="0"/>
                    </a:p>
                  </a:txBody>
                  <a:tcPr/>
                </a:tc>
              </a:tr>
              <a:tr h="50703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Всероссийский фестиваль науки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Кострома, КГУ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Изобразительное искусство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</a:t>
                      </a:r>
                      <a:endParaRPr lang="ru-RU" sz="1400" dirty="0"/>
                    </a:p>
                  </a:txBody>
                  <a:tcPr/>
                </a:tc>
              </a:tr>
              <a:tr h="80528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21 Областная научная конференция для молодежи и школьников «Шаг в будущее»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Кострома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Прикладное искусство, дизайн и архитектура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Призеры</a:t>
                      </a:r>
                      <a:endParaRPr lang="ru-RU" sz="1400" dirty="0"/>
                    </a:p>
                  </a:txBody>
                  <a:tcPr/>
                </a:tc>
              </a:tr>
              <a:tr h="56668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21 Российская научная конференция школьников «Открытие»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Ярославль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Культурология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Участники </a:t>
                      </a:r>
                      <a:endParaRPr lang="ru-RU" sz="1400" dirty="0"/>
                    </a:p>
                  </a:txBody>
                  <a:tcPr/>
                </a:tc>
              </a:tr>
              <a:tr h="56668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Всероссийские юношеские научные чтения им.С.П. Королева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Самара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Космонавтика и культура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Лауреаты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4" descr="D:\2013-2017 информация\документация 2017\Downloads\IMG_04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2" b="8070"/>
          <a:stretch/>
        </p:blipFill>
        <p:spPr bwMode="auto">
          <a:xfrm>
            <a:off x="5868144" y="5013176"/>
            <a:ext cx="1656184" cy="11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Выпускники школы искусств</a:t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63688" y="908720"/>
          <a:ext cx="7128792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168352"/>
              </a:tblGrid>
              <a:tr h="336168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 учебного заведения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Специальность</a:t>
                      </a:r>
                      <a:endParaRPr lang="ru-RU" dirty="0"/>
                    </a:p>
                  </a:txBody>
                  <a:tcPr/>
                </a:tc>
              </a:tr>
              <a:tr h="532265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Санкт-Петербургская государственная промышленная академия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им.А.Штиглица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теория и история искусств, графический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дизайн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Севастопольский Государственный университет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Архитектура</a:t>
                      </a:r>
                      <a:endParaRPr lang="ru-RU" sz="1600" dirty="0"/>
                    </a:p>
                  </a:txBody>
                  <a:tcPr/>
                </a:tc>
              </a:tr>
              <a:tr h="532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Московский государственный</a:t>
                      </a:r>
                      <a:r>
                        <a:rPr lang="ru-RU" sz="1600" baseline="0" dirty="0" smtClean="0"/>
                        <a:t> строительный университет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Реставрация архитектурного наследия, архитектура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Академия художеств им. Репина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Искусствовед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Институт культуры и искусств КГУ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Педагог изобразительного искусства</a:t>
                      </a:r>
                      <a:endParaRPr lang="ru-RU" sz="1600" dirty="0"/>
                    </a:p>
                  </a:txBody>
                  <a:tcPr/>
                </a:tc>
              </a:tr>
              <a:tr h="53226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Институт дизайна и технологий КГУ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Дизайн ювелирных изделий, графический дизайн, дизайн одежды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Костромская сельскохозяйственная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академия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Архитектура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КУХОМ(Красное –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на-Волге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Художественный дизайн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Костромской</a:t>
                      </a:r>
                      <a:r>
                        <a:rPr lang="ru-RU" sz="1600" baseline="0" dirty="0" smtClean="0"/>
                        <a:t> политехнический колледж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Архитектура</a:t>
                      </a:r>
                      <a:endParaRPr lang="ru-RU" sz="16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Ярославское художественное училище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Дизайн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883051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анкт-Петербургская государственная художественно-промышленная академия имени А.Л. Штигл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1152128" cy="1175522"/>
          </a:xfrm>
          <a:prstGeom prst="rect">
            <a:avLst/>
          </a:prstGeom>
          <a:noFill/>
        </p:spPr>
      </p:pic>
      <p:pic>
        <p:nvPicPr>
          <p:cNvPr id="6148" name="Picture 4" descr="sevsu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04864"/>
            <a:ext cx="1512168" cy="362920"/>
          </a:xfrm>
          <a:prstGeom prst="rect">
            <a:avLst/>
          </a:prstGeom>
          <a:noFill/>
        </p:spPr>
      </p:pic>
      <p:pic>
        <p:nvPicPr>
          <p:cNvPr id="6150" name="Picture 6" descr="НИУ МГС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516" y="2708920"/>
            <a:ext cx="1408155" cy="576064"/>
          </a:xfrm>
          <a:prstGeom prst="rect">
            <a:avLst/>
          </a:prstGeom>
          <a:noFill/>
        </p:spPr>
      </p:pic>
      <p:pic>
        <p:nvPicPr>
          <p:cNvPr id="6152" name="Picture 8" descr="https://kyxom.ru/images/header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1763688" cy="447812"/>
          </a:xfrm>
          <a:prstGeom prst="rect">
            <a:avLst/>
          </a:prstGeom>
          <a:noFill/>
        </p:spPr>
      </p:pic>
      <p:pic>
        <p:nvPicPr>
          <p:cNvPr id="9" name="Picture 4" descr="ÐÐ¾ÑÑÑÐ¾Ð¼ÑÐºÐ¾Ð¹ Ð¿Ð¾Ð»Ð¸ÑÐµÑÐ½Ð¸ÑÐµÑÐºÐ¸Ð¹ ÐºÐ¾Ð»Ð»ÐµÐ´Ð¶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864096" cy="9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r="15262" b="-2090"/>
          <a:stretch>
            <a:fillRect/>
          </a:stretch>
        </p:blipFill>
        <p:spPr bwMode="auto">
          <a:xfrm>
            <a:off x="827584" y="4437112"/>
            <a:ext cx="8971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http://artsacademy.ru/include/edusite_default_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301208"/>
            <a:ext cx="1050558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336704" cy="10129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Результаты и эффекты дополнительного образования</a:t>
            </a:r>
            <a:endParaRPr lang="ru-RU" sz="3200" dirty="0"/>
          </a:p>
        </p:txBody>
      </p:sp>
      <p:pic>
        <p:nvPicPr>
          <p:cNvPr id="4" name="Picture 2" descr="Эмблема школы искусст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16632"/>
            <a:ext cx="1584176" cy="15841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Home PC\Desktop\музыка\Фото\Скрипачи\20110520PanH2 042.jpg"/>
          <p:cNvPicPr>
            <a:picLocks noChangeAspect="1" noChangeArrowheads="1"/>
          </p:cNvPicPr>
          <p:nvPr/>
        </p:nvPicPr>
        <p:blipFill>
          <a:blip r:embed="rId3" cstate="print"/>
          <a:srcRect t="24362" r="13953" b="1235"/>
          <a:stretch>
            <a:fillRect/>
          </a:stretch>
        </p:blipFill>
        <p:spPr bwMode="auto">
          <a:xfrm>
            <a:off x="1907704" y="1844824"/>
            <a:ext cx="2160240" cy="1099582"/>
          </a:xfrm>
          <a:prstGeom prst="rect">
            <a:avLst/>
          </a:prstGeom>
          <a:noFill/>
        </p:spPr>
      </p:pic>
      <p:pic>
        <p:nvPicPr>
          <p:cNvPr id="9" name="Picture 3" descr="IMG_20150410_093457"/>
          <p:cNvPicPr>
            <a:picLocks noChangeAspect="1" noChangeArrowheads="1"/>
          </p:cNvPicPr>
          <p:nvPr/>
        </p:nvPicPr>
        <p:blipFill>
          <a:blip r:embed="rId4" cstate="print"/>
          <a:srcRect l="-3014" t="8475" r="12617" b="6779"/>
          <a:stretch>
            <a:fillRect/>
          </a:stretch>
        </p:blipFill>
        <p:spPr bwMode="auto">
          <a:xfrm>
            <a:off x="4139952" y="2110995"/>
            <a:ext cx="1440160" cy="2330979"/>
          </a:xfrm>
          <a:prstGeom prst="rect">
            <a:avLst/>
          </a:prstGeom>
          <a:noFill/>
        </p:spPr>
      </p:pic>
      <p:pic>
        <p:nvPicPr>
          <p:cNvPr id="11" name="Picture 2" descr="D:\К областному педсовету\музыка\Фото\Вокальные коллективы\АРТ Испа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916832"/>
            <a:ext cx="1404156" cy="1872208"/>
          </a:xfrm>
          <a:prstGeom prst="rect">
            <a:avLst/>
          </a:prstGeom>
          <a:noFill/>
        </p:spPr>
      </p:pic>
      <p:pic>
        <p:nvPicPr>
          <p:cNvPr id="1029" name="Picture 5" descr="D:\К областному педсовету\музыка\Фото\Млада\МладаDSC_0022.JPG"/>
          <p:cNvPicPr>
            <a:picLocks noChangeAspect="1" noChangeArrowheads="1"/>
          </p:cNvPicPr>
          <p:nvPr/>
        </p:nvPicPr>
        <p:blipFill>
          <a:blip r:embed="rId6" cstate="print"/>
          <a:srcRect l="10320" r="7116" b="1700"/>
          <a:stretch>
            <a:fillRect/>
          </a:stretch>
        </p:blipFill>
        <p:spPr bwMode="auto">
          <a:xfrm>
            <a:off x="5791617" y="2353742"/>
            <a:ext cx="1512168" cy="1386154"/>
          </a:xfrm>
          <a:prstGeom prst="rect">
            <a:avLst/>
          </a:prstGeom>
          <a:noFill/>
        </p:spPr>
      </p:pic>
      <p:pic>
        <p:nvPicPr>
          <p:cNvPr id="16" name="Picture 4" descr="D:\К областному педсовету\хореография за 3 года\фото коллективов\Вдохновение\IMG-411902a66fa6121a25322bd82555fa42-V.jpg"/>
          <p:cNvPicPr>
            <a:picLocks noChangeAspect="1" noChangeArrowheads="1"/>
          </p:cNvPicPr>
          <p:nvPr/>
        </p:nvPicPr>
        <p:blipFill>
          <a:blip r:embed="rId7" cstate="print"/>
          <a:srcRect l="-3340" t="17812"/>
          <a:stretch>
            <a:fillRect/>
          </a:stretch>
        </p:blipFill>
        <p:spPr bwMode="auto">
          <a:xfrm>
            <a:off x="1787316" y="3637483"/>
            <a:ext cx="2228065" cy="1329011"/>
          </a:xfrm>
          <a:prstGeom prst="rect">
            <a:avLst/>
          </a:prstGeom>
          <a:noFill/>
        </p:spPr>
      </p:pic>
      <p:pic>
        <p:nvPicPr>
          <p:cNvPr id="18" name="Picture 5" descr="D:\К областному педсовету\хореография за 3 года\фото коллективов\mix dance\55.jpg"/>
          <p:cNvPicPr>
            <a:picLocks noChangeAspect="1" noChangeArrowheads="1"/>
          </p:cNvPicPr>
          <p:nvPr/>
        </p:nvPicPr>
        <p:blipFill>
          <a:blip r:embed="rId8" cstate="print"/>
          <a:srcRect t="32241" r="267" b="4035"/>
          <a:stretch>
            <a:fillRect/>
          </a:stretch>
        </p:blipFill>
        <p:spPr bwMode="auto">
          <a:xfrm>
            <a:off x="4139952" y="4725144"/>
            <a:ext cx="4498934" cy="1916213"/>
          </a:xfrm>
          <a:prstGeom prst="rect">
            <a:avLst/>
          </a:prstGeom>
          <a:noFill/>
        </p:spPr>
      </p:pic>
      <p:pic>
        <p:nvPicPr>
          <p:cNvPr id="19" name="Picture 3" descr="C:\Users\Home PC\Desktop\хореография за 3 года\кубки\IMG_3627.JPG"/>
          <p:cNvPicPr>
            <a:picLocks noChangeAspect="1" noChangeArrowheads="1"/>
          </p:cNvPicPr>
          <p:nvPr/>
        </p:nvPicPr>
        <p:blipFill>
          <a:blip r:embed="rId9" cstate="print"/>
          <a:srcRect t="13162" r="-1311" b="33770"/>
          <a:stretch>
            <a:fillRect/>
          </a:stretch>
        </p:blipFill>
        <p:spPr bwMode="auto">
          <a:xfrm rot="5400000">
            <a:off x="-1980728" y="2420888"/>
            <a:ext cx="597666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Дополнительное образование детей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97152"/>
            <a:ext cx="9011344" cy="45259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Дополнительное образование детей- целенаправленный процесс воспитания, развития личности и обучения посредством реализации дополнительных образовательных программ, оказания дополнительных образовательных услуг и информационно-образовательной деятельности за пределами основных образовательных программ в интересах человека государства.</a:t>
            </a:r>
            <a:endParaRPr lang="ru-RU" sz="2000" dirty="0"/>
          </a:p>
        </p:txBody>
      </p:sp>
      <p:pic>
        <p:nvPicPr>
          <p:cNvPr id="19460" name="Picture 4" descr="https://ds04.infourok.ru/uploads/ex/0802/000e2549-03553872/img2.jpg"/>
          <p:cNvPicPr>
            <a:picLocks noChangeAspect="1" noChangeArrowheads="1"/>
          </p:cNvPicPr>
          <p:nvPr/>
        </p:nvPicPr>
        <p:blipFill>
          <a:blip r:embed="rId2" cstate="print"/>
          <a:srcRect t="15000" r="1250" b="10000"/>
          <a:stretch>
            <a:fillRect/>
          </a:stretch>
        </p:blipFill>
        <p:spPr bwMode="auto">
          <a:xfrm>
            <a:off x="395536" y="1412776"/>
            <a:ext cx="568863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 descr="https://chspu.ru/wp-content/uploads/2019/11/image_image_4246456-1.jpg"/>
          <p:cNvPicPr>
            <a:picLocks noChangeAspect="1" noChangeArrowheads="1"/>
          </p:cNvPicPr>
          <p:nvPr/>
        </p:nvPicPr>
        <p:blipFill>
          <a:blip r:embed="rId3" cstate="print"/>
          <a:srcRect l="3650" r="8206" b="2632"/>
          <a:stretch>
            <a:fillRect/>
          </a:stretch>
        </p:blipFill>
        <p:spPr bwMode="auto">
          <a:xfrm>
            <a:off x="4211960" y="1988840"/>
            <a:ext cx="424847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956376" cy="1143000"/>
          </a:xfrm>
        </p:spPr>
        <p:txBody>
          <a:bodyPr>
            <a:noAutofit/>
          </a:bodyPr>
          <a:lstStyle/>
          <a:p>
            <a:r>
              <a:rPr lang="ru-RU" sz="1800" dirty="0" smtClean="0"/>
              <a:t>Школа искусств муниципального бюджетного общеобразовательного учреждения города Костромы «Гимназия №15»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040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Школа искусств </a:t>
            </a:r>
            <a:r>
              <a:rPr lang="ru-RU" sz="2400" dirty="0" smtClean="0"/>
              <a:t>это структурное подразделение гимназии. Имеет три основных отделения: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3568" y="1889720"/>
          <a:ext cx="813690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5"/>
                <a:gridCol w="2376264"/>
                <a:gridCol w="2664296"/>
              </a:tblGrid>
              <a:tr h="8192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Хореографическое</a:t>
                      </a:r>
                    </a:p>
                    <a:p>
                      <a:pPr algn="ctr"/>
                      <a:r>
                        <a:rPr lang="ru-RU" sz="2400" dirty="0" smtClean="0"/>
                        <a:t>отделение</a:t>
                      </a:r>
                      <a:endParaRPr lang="ru-RU" sz="2400" dirty="0"/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Музыкальное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Художественное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отделение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841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737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195 </a:t>
                      </a:r>
                    </a:p>
                    <a:p>
                      <a:pPr algn="ctr"/>
                      <a:r>
                        <a:rPr lang="ru-RU" sz="2800" dirty="0" smtClean="0"/>
                        <a:t>учащихся</a:t>
                      </a:r>
                      <a:endParaRPr lang="ru-RU" sz="2800" dirty="0"/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 68</a:t>
                      </a:r>
                    </a:p>
                    <a:p>
                      <a:pPr algn="ctr"/>
                      <a:r>
                        <a:rPr lang="ru-RU" sz="2800" dirty="0" smtClean="0"/>
                        <a:t>учащихся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205 </a:t>
                      </a:r>
                    </a:p>
                    <a:p>
                      <a:pPr algn="ctr"/>
                      <a:r>
                        <a:rPr lang="ru-RU" sz="2800" dirty="0" smtClean="0"/>
                        <a:t>учащихся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8" name="Picture 3" descr="DSC01550"/>
          <p:cNvPicPr>
            <a:picLocks noChangeAspect="1" noChangeArrowheads="1"/>
          </p:cNvPicPr>
          <p:nvPr/>
        </p:nvPicPr>
        <p:blipFill>
          <a:blip r:embed="rId3" cstate="print"/>
          <a:srcRect t="6689" b="6354"/>
          <a:stretch>
            <a:fillRect/>
          </a:stretch>
        </p:blipFill>
        <p:spPr bwMode="auto">
          <a:xfrm>
            <a:off x="1403648" y="2852936"/>
            <a:ext cx="2088232" cy="2088232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9" name="Picture 3" descr="C:\Users\Home PC\Desktop\музыка\Фото\Фортепиано\DSC_0063.JPG"/>
          <p:cNvPicPr>
            <a:picLocks noChangeAspect="1" noChangeArrowheads="1"/>
          </p:cNvPicPr>
          <p:nvPr/>
        </p:nvPicPr>
        <p:blipFill>
          <a:blip r:embed="rId4" cstate="print"/>
          <a:srcRect l="8089" t="26811" r="9321" b="2317"/>
          <a:stretch>
            <a:fillRect/>
          </a:stretch>
        </p:blipFill>
        <p:spPr bwMode="auto">
          <a:xfrm>
            <a:off x="4139952" y="2780928"/>
            <a:ext cx="1673819" cy="2160240"/>
          </a:xfrm>
          <a:prstGeom prst="rect">
            <a:avLst/>
          </a:prstGeom>
          <a:noFill/>
        </p:spPr>
      </p:pic>
      <p:pic>
        <p:nvPicPr>
          <p:cNvPr id="10" name="Picture 4" descr="C:\Users\принцесса\Desktop\послед.фото вып\PIC_0292.JPG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8"/>
            <a:ext cx="19973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5656" y="6021288"/>
            <a:ext cx="571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Всего в школе искусств учатся  468 учащихся 1-9 классов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Школа искусств муниципального бюджетного общеобразовательного учреждения города Костромы</a:t>
            </a:r>
            <a:br>
              <a:rPr lang="ru-RU" sz="1400" dirty="0" smtClean="0"/>
            </a:br>
            <a:r>
              <a:rPr lang="ru-RU" sz="1400" dirty="0" smtClean="0"/>
              <a:t> «Гимназия №15»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1360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Основные направления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хореографического отделения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2060848"/>
          <a:ext cx="9036496" cy="370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59"/>
                <a:gridCol w="2296159"/>
                <a:gridCol w="2222089"/>
                <a:gridCol w="2222089"/>
              </a:tblGrid>
              <a:tr h="678944">
                <a:tc>
                  <a:txBody>
                    <a:bodyPr/>
                    <a:lstStyle/>
                    <a:p>
                      <a:r>
                        <a:rPr lang="ru-RU" sz="2400" baseline="0" dirty="0" smtClean="0"/>
                        <a:t> Бальное</a:t>
                      </a:r>
                    </a:p>
                    <a:p>
                      <a:r>
                        <a:rPr lang="ru-RU" sz="2400" dirty="0" smtClean="0"/>
                        <a:t>направление</a:t>
                      </a:r>
                      <a:endParaRPr lang="ru-RU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Эстрадное направление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Народное</a:t>
                      </a:r>
                    </a:p>
                    <a:p>
                      <a:pPr algn="ctr"/>
                      <a:r>
                        <a:rPr lang="ru-RU" sz="2400" dirty="0" smtClean="0"/>
                        <a:t>направление</a:t>
                      </a:r>
                      <a:endParaRPr lang="ru-RU" sz="2400" dirty="0"/>
                    </a:p>
                  </a:txBody>
                  <a:tcPr/>
                </a:tc>
              </a:tr>
              <a:tr h="1697320">
                <a:tc>
                  <a:txBody>
                    <a:bodyPr/>
                    <a:lstStyle/>
                    <a:p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6000" dirty="0"/>
                    </a:p>
                  </a:txBody>
                  <a:tcPr/>
                </a:tc>
              </a:tr>
              <a:tr h="114980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Ансамбль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«Вдохновение»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Ансамбль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«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Juniors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»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ru-RU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Ансамбль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«Юность»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88024" y="458112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Ансамбль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</a:rPr>
              <a:t>Mix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dance</a:t>
            </a:r>
            <a:r>
              <a:rPr lang="ru-RU" sz="2400" b="1" dirty="0" smtClean="0">
                <a:solidFill>
                  <a:srgbClr val="C00000"/>
                </a:solidFill>
              </a:rPr>
              <a:t>» </a:t>
            </a:r>
          </a:p>
        </p:txBody>
      </p:sp>
      <p:pic>
        <p:nvPicPr>
          <p:cNvPr id="6" name="Picture 2" descr="C:\Users\Home PC\Desktop\хореография за 3 года\педагоги отделения\Mix dance руководитель Воробьева О.Н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996952"/>
            <a:ext cx="1872208" cy="1404831"/>
          </a:xfrm>
          <a:prstGeom prst="rect">
            <a:avLst/>
          </a:prstGeom>
          <a:noFill/>
        </p:spPr>
      </p:pic>
      <p:pic>
        <p:nvPicPr>
          <p:cNvPr id="7" name="Picture 5" descr="C:\Users\Home PC\Desktop\хореография за 3 года\педагоги отделения\Juniors руководитель Бодягина А.В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96952"/>
            <a:ext cx="1944216" cy="1458863"/>
          </a:xfrm>
          <a:prstGeom prst="rect">
            <a:avLst/>
          </a:prstGeom>
          <a:noFill/>
        </p:spPr>
      </p:pic>
      <p:pic>
        <p:nvPicPr>
          <p:cNvPr id="8" name="Picture 4" descr="C:\Users\Home PC\Desktop\хореография за 3 года\педагоги отделения\Юность руководитель Яковлев А.Л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996952"/>
            <a:ext cx="1907704" cy="1431466"/>
          </a:xfrm>
          <a:prstGeom prst="rect">
            <a:avLst/>
          </a:prstGeom>
          <a:noFill/>
        </p:spPr>
      </p:pic>
      <p:pic>
        <p:nvPicPr>
          <p:cNvPr id="9" name="Picture 6" descr="C:\Users\Home PC\Desktop\хореография за 3 года\педагоги отделения\Вдохновение руководитель Марцева С.О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96952"/>
            <a:ext cx="1872208" cy="1404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Школа искусств муниципального бюджетного общеобразовательного учреждения города Костромы</a:t>
            </a:r>
            <a:br>
              <a:rPr lang="ru-RU" sz="1400" dirty="0" smtClean="0"/>
            </a:br>
            <a:r>
              <a:rPr lang="ru-RU" sz="1400" dirty="0" smtClean="0"/>
              <a:t> «Гимназия №15»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Основные направления музыкального отделения</a:t>
            </a:r>
            <a:endParaRPr lang="ru-RU" sz="2800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1412776"/>
          <a:ext cx="8208912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576"/>
                <a:gridCol w="4328336"/>
              </a:tblGrid>
              <a:tr h="36881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Инструментальное  направление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Вокально-хоровое направление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Класс флейты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Народное пение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Класс фортепиано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Эстрадное пение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Класс</a:t>
                      </a:r>
                      <a:r>
                        <a:rPr lang="ru-RU" sz="2400" baseline="0" dirty="0" smtClean="0"/>
                        <a:t> скрипки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Академическое пение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Класс гитары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Home PC\Desktop\музыка\Фото\Скрипачи\20110520PanH2 042.jpg"/>
          <p:cNvPicPr>
            <a:picLocks noChangeAspect="1" noChangeArrowheads="1"/>
          </p:cNvPicPr>
          <p:nvPr/>
        </p:nvPicPr>
        <p:blipFill>
          <a:blip r:embed="rId2" cstate="print"/>
          <a:srcRect r="13953" b="1235"/>
          <a:stretch>
            <a:fillRect/>
          </a:stretch>
        </p:blipFill>
        <p:spPr bwMode="auto">
          <a:xfrm>
            <a:off x="1835696" y="4221088"/>
            <a:ext cx="2664296" cy="1800200"/>
          </a:xfrm>
          <a:prstGeom prst="rect">
            <a:avLst/>
          </a:prstGeom>
          <a:noFill/>
        </p:spPr>
      </p:pic>
      <p:pic>
        <p:nvPicPr>
          <p:cNvPr id="7" name="Picture 5" descr="C:\Users\Home PC\Desktop\музыка\Фото\Вокальные коллективы\вокальная группа А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21088"/>
            <a:ext cx="2730831" cy="1824109"/>
          </a:xfrm>
          <a:prstGeom prst="rect">
            <a:avLst/>
          </a:prstGeom>
          <a:noFill/>
        </p:spPr>
      </p:pic>
      <p:pic>
        <p:nvPicPr>
          <p:cNvPr id="8" name="Picture 4" descr="C:\Users\Home PC\Desktop\музыка\Фото\Гитаристы\omb19f7scG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3096"/>
            <a:ext cx="1152128" cy="1734640"/>
          </a:xfrm>
          <a:prstGeom prst="rect">
            <a:avLst/>
          </a:prstGeom>
          <a:noFill/>
        </p:spPr>
      </p:pic>
      <p:pic>
        <p:nvPicPr>
          <p:cNvPr id="9" name="Picture 2" descr="C:\Users\Home PC\Desktop\музыка\Фото\Флейта\P1060410.JPG"/>
          <p:cNvPicPr>
            <a:picLocks noChangeAspect="1" noChangeArrowheads="1"/>
          </p:cNvPicPr>
          <p:nvPr/>
        </p:nvPicPr>
        <p:blipFill>
          <a:blip r:embed="rId5" cstate="print"/>
          <a:srcRect l="28638" t="4773" r="17666" b="1358"/>
          <a:stretch>
            <a:fillRect/>
          </a:stretch>
        </p:blipFill>
        <p:spPr bwMode="auto">
          <a:xfrm>
            <a:off x="7380312" y="4221088"/>
            <a:ext cx="1407070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Школа искусств муниципального бюджетного общеобразовательного учреждения города Костромы</a:t>
            </a:r>
            <a:br>
              <a:rPr lang="ru-RU" sz="1400" dirty="0" smtClean="0"/>
            </a:br>
            <a:r>
              <a:rPr lang="ru-RU" sz="1400" dirty="0" smtClean="0"/>
              <a:t> «Гимназия №15»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Художественное отделение</a:t>
            </a:r>
          </a:p>
          <a:p>
            <a:pPr algn="ctr">
              <a:buNone/>
            </a:pPr>
            <a:r>
              <a:rPr lang="ru-RU" sz="2000" dirty="0" smtClean="0"/>
              <a:t>Учебный план отделения</a:t>
            </a:r>
          </a:p>
          <a:p>
            <a:pPr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Учебный план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844824"/>
          <a:ext cx="7920881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1512168"/>
                <a:gridCol w="1368152"/>
                <a:gridCol w="1872209"/>
              </a:tblGrid>
              <a:tr h="149736">
                <a:tc>
                  <a:txBody>
                    <a:bodyPr/>
                    <a:lstStyle/>
                    <a:p>
                      <a:r>
                        <a:rPr lang="ru-RU" dirty="0" smtClean="0"/>
                        <a:t>Учебные</a:t>
                      </a:r>
                      <a:r>
                        <a:rPr lang="ru-RU" baseline="0" dirty="0" smtClean="0"/>
                        <a:t> предметы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1-3 классы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5-7 классы</a:t>
                      </a:r>
                      <a:endParaRPr lang="ru-RU" dirty="0"/>
                    </a:p>
                  </a:txBody>
                  <a:tcPr/>
                </a:tc>
              </a:tr>
              <a:tr h="321447">
                <a:tc>
                  <a:txBody>
                    <a:bodyPr/>
                    <a:lstStyle/>
                    <a:p>
                      <a:r>
                        <a:rPr lang="ru-RU" dirty="0" smtClean="0"/>
                        <a:t>Рисунок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часа</a:t>
                      </a:r>
                      <a:endParaRPr lang="ru-RU" dirty="0"/>
                    </a:p>
                  </a:txBody>
                  <a:tcPr/>
                </a:tc>
              </a:tr>
              <a:tr h="321447">
                <a:tc>
                  <a:txBody>
                    <a:bodyPr/>
                    <a:lstStyle/>
                    <a:p>
                      <a:r>
                        <a:rPr lang="ru-RU" dirty="0" smtClean="0"/>
                        <a:t>Живопись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часа</a:t>
                      </a:r>
                      <a:endParaRPr lang="ru-RU" dirty="0"/>
                    </a:p>
                  </a:txBody>
                  <a:tcPr/>
                </a:tc>
              </a:tr>
              <a:tr h="321447">
                <a:tc>
                  <a:txBody>
                    <a:bodyPr/>
                    <a:lstStyle/>
                    <a:p>
                      <a:r>
                        <a:rPr lang="ru-RU" dirty="0" smtClean="0"/>
                        <a:t>Композиция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часа</a:t>
                      </a:r>
                      <a:endParaRPr lang="ru-RU" dirty="0"/>
                    </a:p>
                  </a:txBody>
                  <a:tcPr/>
                </a:tc>
              </a:tr>
              <a:tr h="321447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 искусств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час</a:t>
                      </a:r>
                      <a:endParaRPr lang="ru-RU" dirty="0"/>
                    </a:p>
                  </a:txBody>
                  <a:tcPr/>
                </a:tc>
              </a:tr>
              <a:tr h="403448">
                <a:tc>
                  <a:txBody>
                    <a:bodyPr/>
                    <a:lstStyle/>
                    <a:p>
                      <a:r>
                        <a:rPr lang="ru-RU" dirty="0" smtClean="0"/>
                        <a:t> Итого: </a:t>
                      </a:r>
                      <a:r>
                        <a:rPr lang="ru-RU" sz="1200" dirty="0" smtClean="0"/>
                        <a:t>максимальная нагрузка  ученика в неделю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часа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часов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часов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5" descr="Рису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323445" cy="208823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ринцесса\Desktop\выпускники 2011\Изображение 017.jpg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6"/>
            <a:ext cx="2060037" cy="238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P100415_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Школа искусств муниципального бюджетного общеобразовательного учреждения города Костромы</a:t>
            </a:r>
            <a:br>
              <a:rPr lang="ru-RU" sz="1400" dirty="0" smtClean="0"/>
            </a:br>
            <a:r>
              <a:rPr lang="ru-RU" sz="1400" dirty="0" smtClean="0"/>
              <a:t> «Гимназия №15»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548680"/>
            <a:ext cx="8145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Модель  эстетического развития учащихся художественного отделения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1124744"/>
            <a:ext cx="7813376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Вектор нашей деятельности</a:t>
            </a:r>
            <a:r>
              <a:rPr lang="ru-RU" dirty="0" smtClean="0"/>
              <a:t>: от раннего выявления творческих способностей детей   к  их творческому  развитию  и самоопределению и, в том числе, к</a:t>
            </a:r>
          </a:p>
          <a:p>
            <a:r>
              <a:rPr lang="ru-RU" dirty="0" smtClean="0"/>
              <a:t>будущей профессии…</a:t>
            </a:r>
            <a:endParaRPr lang="ru-RU" dirty="0"/>
          </a:p>
        </p:txBody>
      </p:sp>
      <p:pic>
        <p:nvPicPr>
          <p:cNvPr id="13" name="Picture 17" descr="CIMG2675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1512168" cy="169563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/>
        </p:nvGraphicFramePr>
        <p:xfrm>
          <a:off x="1907704" y="2204864"/>
          <a:ext cx="5519936" cy="363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11" descr="D:\информация по годам\2018-2019\диск Д до2019\2018-2019\ксюше от пеночки\фото\Софронова Ксения Кострома Эскиз костюма Жар-птицы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221088"/>
            <a:ext cx="1340974" cy="1947051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10" cstate="print"/>
          <a:srcRect l="54303" t="27593" r="5697" b="28770"/>
          <a:stretch>
            <a:fillRect/>
          </a:stretch>
        </p:blipFill>
        <p:spPr bwMode="auto">
          <a:xfrm>
            <a:off x="179512" y="2348880"/>
            <a:ext cx="1584176" cy="1296144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0" name="Picture 9" descr="C:\Users\принцесса\Desktop\выпускники 2011\фото 7 кл\PIC_041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7524328" y="2132856"/>
            <a:ext cx="1301064" cy="2068829"/>
          </a:xfrm>
          <a:ln w="38100" cap="sq" cmpd="thickThin">
            <a:solidFill>
              <a:srgbClr val="CC66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Школа искусств муниципального бюджетного общеобразовательного учреждения города Костромы</a:t>
            </a:r>
            <a:br>
              <a:rPr lang="ru-RU" sz="1200" dirty="0" smtClean="0"/>
            </a:br>
            <a:r>
              <a:rPr lang="ru-RU" sz="1200" dirty="0" smtClean="0"/>
              <a:t> «Гимназия №15»</a:t>
            </a:r>
            <a:endParaRPr lang="ru-RU" sz="1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1700808"/>
          <a:ext cx="79208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31640" y="83671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Основные направления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художественного отделения школы искусств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797152"/>
            <a:ext cx="220824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:\Users\принцесса\Desktop\послед.фото вып\PIC_0250.JPG"/>
          <p:cNvPicPr>
            <a:picLocks noChangeAspect="1" noChangeArrowheads="1"/>
          </p:cNvPicPr>
          <p:nvPr/>
        </p:nvPicPr>
        <p:blipFill>
          <a:blip r:embed="rId8" cstate="print">
            <a:lum bright="12000" contrast="6000"/>
          </a:blip>
          <a:srcRect/>
          <a:stretch>
            <a:fillRect/>
          </a:stretch>
        </p:blipFill>
        <p:spPr bwMode="auto">
          <a:xfrm>
            <a:off x="899592" y="4725144"/>
            <a:ext cx="1935835" cy="188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Направления художественного отделения школы искусств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1124744"/>
            <a:ext cx="615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Выставочная деятельность  в образовательном учреждении</a:t>
            </a:r>
            <a:endParaRPr lang="ru-RU" dirty="0"/>
          </a:p>
        </p:txBody>
      </p:sp>
      <p:pic>
        <p:nvPicPr>
          <p:cNvPr id="11" name="Picture 5" descr="DSC000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121" b="-4689"/>
          <a:stretch>
            <a:fillRect/>
          </a:stretch>
        </p:blipFill>
        <p:spPr bwMode="auto">
          <a:xfrm>
            <a:off x="323528" y="1556792"/>
            <a:ext cx="274894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MG_5108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9145" b="25002"/>
          <a:stretch>
            <a:fillRect/>
          </a:stretch>
        </p:blipFill>
        <p:spPr bwMode="auto">
          <a:xfrm>
            <a:off x="3131840" y="1556792"/>
            <a:ext cx="2753340" cy="17281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27784" y="335699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Выставка творческих работ студии</a:t>
            </a:r>
          </a:p>
          <a:p>
            <a:r>
              <a:rPr lang="ru-RU" sz="1200" dirty="0" smtClean="0"/>
              <a:t> «Лоскутные штучки» Руководитель </a:t>
            </a:r>
            <a:r>
              <a:rPr lang="ru-RU" sz="1200" dirty="0" err="1" smtClean="0"/>
              <a:t>Смоленко</a:t>
            </a:r>
            <a:r>
              <a:rPr lang="ru-RU" sz="1200" dirty="0" smtClean="0"/>
              <a:t> С.А.</a:t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15" name="Picture 8" descr="IMG_33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r="16785" b="21845"/>
          <a:stretch>
            <a:fillRect/>
          </a:stretch>
        </p:blipFill>
        <p:spPr bwMode="auto">
          <a:xfrm>
            <a:off x="251520" y="3933056"/>
            <a:ext cx="3677551" cy="190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587727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Выставка творческих работ «СОЛДАТЫ ПОБЕДЫ»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костромского художника,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ветерана Великой Отечественной войны П.Н.ГРЕССА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3356992"/>
            <a:ext cx="245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Выставка костромской художницы</a:t>
            </a:r>
          </a:p>
          <a:p>
            <a:pPr algn="ctr"/>
            <a:r>
              <a:rPr lang="ru-RU" sz="1200" dirty="0" smtClean="0"/>
              <a:t> Н. .</a:t>
            </a:r>
            <a:r>
              <a:rPr lang="ru-RU" sz="1200" dirty="0" err="1" smtClean="0"/>
              <a:t>Беденко</a:t>
            </a:r>
            <a:endParaRPr lang="ru-RU" sz="1200" dirty="0"/>
          </a:p>
        </p:txBody>
      </p:sp>
      <p:pic>
        <p:nvPicPr>
          <p:cNvPr id="19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9239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lum bright="6000" contrast="18000"/>
          </a:blip>
          <a:srcRect l="6461" t="17285" r="-766" b="25638"/>
          <a:stretch>
            <a:fillRect/>
          </a:stretch>
        </p:blipFill>
        <p:spPr bwMode="auto">
          <a:xfrm>
            <a:off x="6444208" y="1484784"/>
            <a:ext cx="1944216" cy="189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012160" y="3429000"/>
            <a:ext cx="313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Выставка работ студентов </a:t>
            </a:r>
          </a:p>
          <a:p>
            <a:pPr algn="ctr"/>
            <a:r>
              <a:rPr lang="ru-RU" sz="1200" dirty="0" smtClean="0"/>
              <a:t>Института культуры и искусств КГУ</a:t>
            </a:r>
            <a:endParaRPr lang="ru-RU" sz="1200" dirty="0"/>
          </a:p>
        </p:txBody>
      </p:sp>
      <p:pic>
        <p:nvPicPr>
          <p:cNvPr id="16" name="Рисунок 2" descr="E:\ОТЧЕТ Батуриной 12-13\фото\SAM_5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56" b="20094"/>
          <a:stretch>
            <a:fillRect/>
          </a:stretch>
        </p:blipFill>
        <p:spPr bwMode="auto">
          <a:xfrm>
            <a:off x="4211960" y="3861048"/>
            <a:ext cx="194373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699792" y="608855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Персональная выставка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«Мир моих фантазий»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юной художницы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Саруханян</a:t>
            </a:r>
            <a:r>
              <a:rPr lang="ru-RU" altLang="ru-RU" sz="11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Ирины 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6588224" y="6021288"/>
            <a:ext cx="2117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Выставка работ  выпускницы </a:t>
            </a:r>
          </a:p>
          <a:p>
            <a:r>
              <a:rPr lang="ru-RU" sz="1200" dirty="0" smtClean="0"/>
              <a:t> школы искусств гимназии</a:t>
            </a:r>
          </a:p>
          <a:p>
            <a:r>
              <a:rPr lang="ru-RU" sz="1200" dirty="0" smtClean="0"/>
              <a:t>Кротовой А.С..</a:t>
            </a:r>
            <a:endParaRPr lang="ru-RU" sz="1200" dirty="0"/>
          </a:p>
        </p:txBody>
      </p:sp>
      <p:pic>
        <p:nvPicPr>
          <p:cNvPr id="24" name="Рисунок 23" descr="C:\Users\User\Desktop\D43TZRgW8XE.jpg"/>
          <p:cNvPicPr/>
          <p:nvPr/>
        </p:nvPicPr>
        <p:blipFill rotWithShape="1">
          <a:blip r:embed="rId8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98"/>
          <a:stretch/>
        </p:blipFill>
        <p:spPr bwMode="auto">
          <a:xfrm>
            <a:off x="6516216" y="4077072"/>
            <a:ext cx="1958727" cy="1810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55D35F-1673-4C31-9DE3-E0D12D4B9AC1}"/>
</file>

<file path=customXml/itemProps2.xml><?xml version="1.0" encoding="utf-8"?>
<ds:datastoreItem xmlns:ds="http://schemas.openxmlformats.org/officeDocument/2006/customXml" ds:itemID="{F921EF33-ECD5-4AED-BC70-59D126BE81EE}"/>
</file>

<file path=customXml/itemProps3.xml><?xml version="1.0" encoding="utf-8"?>
<ds:datastoreItem xmlns:ds="http://schemas.openxmlformats.org/officeDocument/2006/customXml" ds:itemID="{381BA85F-3F42-4484-9F6B-374DCB3F003C}"/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1016</Words>
  <Application>Microsoft Office PowerPoint</Application>
  <PresentationFormat>Экран (4:3)</PresentationFormat>
  <Paragraphs>239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Calibri</vt:lpstr>
      <vt:lpstr>Roboto</vt:lpstr>
      <vt:lpstr>Tahoma</vt:lpstr>
      <vt:lpstr>Times New Roman</vt:lpstr>
      <vt:lpstr>Тема Office</vt:lpstr>
      <vt:lpstr>Школа искусств муниципального бюджетного общеобразовательного учреждения города Костромы «Гимназия №15»</vt:lpstr>
      <vt:lpstr>Дополнительное образование детей</vt:lpstr>
      <vt:lpstr>Школа искусств муниципального бюджетного общеобразовательного учреждения города Костромы «Гимназия №15»</vt:lpstr>
      <vt:lpstr>Школа искусств муниципального бюджетного общеобразовательного учреждения города Костромы  «Гимназия №15»</vt:lpstr>
      <vt:lpstr>Школа искусств муниципального бюджетного общеобразовательного учреждения города Костромы  «Гимназия №15»</vt:lpstr>
      <vt:lpstr>Школа искусств муниципального бюджетного общеобразовательного учреждения города Костромы  «Гимназия №15»</vt:lpstr>
      <vt:lpstr>Школа искусств муниципального бюджетного общеобразовательного учреждения города Костромы  «Гимназия №15»</vt:lpstr>
      <vt:lpstr>Школа искусств муниципального бюджетного общеобразовательного учреждения города Костромы  «Гимназия №15»</vt:lpstr>
      <vt:lpstr>Направления художественного отделения школы искусств</vt:lpstr>
      <vt:lpstr>Направления художественного отделения школы искусств</vt:lpstr>
      <vt:lpstr>Направления художественного отделения школы искусств</vt:lpstr>
      <vt:lpstr>Направления художественного отделения школы искусств</vt:lpstr>
      <vt:lpstr>Направления художественного отделения школы искусств Профориентационная деятельность </vt:lpstr>
      <vt:lpstr>Результативность художественного отделения школы искусств</vt:lpstr>
      <vt:lpstr>Результативность художественного отделения школы искусств</vt:lpstr>
      <vt:lpstr>Результативность художественного отделения школы искусств</vt:lpstr>
      <vt:lpstr>Выпускники школы искусств </vt:lpstr>
      <vt:lpstr>Результаты и эффекты дополнительного образования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 PC</dc:creator>
  <cp:lastModifiedBy>User</cp:lastModifiedBy>
  <cp:revision>131</cp:revision>
  <dcterms:created xsi:type="dcterms:W3CDTF">2022-01-29T12:07:04Z</dcterms:created>
  <dcterms:modified xsi:type="dcterms:W3CDTF">2022-02-11T13:38:35Z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