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77" r:id="rId4"/>
    <p:sldId id="260" r:id="rId5"/>
    <p:sldId id="264" r:id="rId6"/>
    <p:sldId id="288" r:id="rId7"/>
    <p:sldId id="290" r:id="rId8"/>
    <p:sldId id="294" r:id="rId9"/>
    <p:sldId id="293" r:id="rId10"/>
    <p:sldId id="292" r:id="rId11"/>
    <p:sldId id="279" r:id="rId12"/>
    <p:sldId id="289" r:id="rId13"/>
  </p:sldIdLst>
  <p:sldSz cx="10691813" cy="7559675"/>
  <p:notesSz cx="6888163" cy="10018713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52E"/>
    <a:srgbClr val="242855"/>
    <a:srgbClr val="1F377B"/>
    <a:srgbClr val="DCE6F2"/>
    <a:srgbClr val="F2F2F2"/>
    <a:srgbClr val="003399"/>
    <a:srgbClr val="00EEFF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36" autoAdjust="0"/>
  </p:normalViewPr>
  <p:slideViewPr>
    <p:cSldViewPr>
      <p:cViewPr>
        <p:scale>
          <a:sx n="70" d="100"/>
          <a:sy n="70" d="100"/>
        </p:scale>
        <p:origin x="-120" y="-60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r">
              <a:defRPr sz="1300"/>
            </a:lvl1pPr>
          </a:lstStyle>
          <a:p>
            <a:fld id="{257EC4E6-2C10-4F44-A5E0-752EB35DB4D8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7" rIns="96595" bIns="482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595" tIns="48297" rIns="96595" bIns="482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r">
              <a:defRPr sz="1300"/>
            </a:lvl1pPr>
          </a:lstStyle>
          <a:p>
            <a:fld id="{111644B6-CA7F-4EE8-8AD3-F6455111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5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2fba0b61a_0_389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80" tIns="92680" rIns="92680" bIns="92680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419" name="Google Shape;419;g102fba0b61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8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2fba0b7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757238"/>
            <a:ext cx="5338763" cy="377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2fba0b7c2_0_2:notes"/>
          <p:cNvSpPr txBox="1">
            <a:spLocks noGrp="1"/>
          </p:cNvSpPr>
          <p:nvPr>
            <p:ph type="body" idx="1"/>
          </p:nvPr>
        </p:nvSpPr>
        <p:spPr>
          <a:xfrm>
            <a:off x="688817" y="4784902"/>
            <a:ext cx="5510490" cy="4532950"/>
          </a:xfrm>
          <a:prstGeom prst="rect">
            <a:avLst/>
          </a:prstGeom>
        </p:spPr>
        <p:txBody>
          <a:bodyPr spcFirstLastPara="1" wrap="square" lIns="92705" tIns="92705" rIns="92705" bIns="9270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50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2fba0b7c2_5_4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05" tIns="92705" rIns="92705" bIns="92705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371" name="Google Shape;371;g102fba0b7c2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2fba0b61a_0_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490" cy="45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80" tIns="92680" rIns="92680" bIns="92680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268" name="Google Shape;268;g102fba0b6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406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05" tIns="92705" rIns="92705" bIns="92705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2475"/>
            <a:ext cx="531336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949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1" y="611485"/>
            <a:ext cx="5300279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>
            <a:off x="4772238" y="1161484"/>
            <a:ext cx="5919575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4771681" y="1161484"/>
            <a:ext cx="5919575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9892389" y="427038"/>
            <a:ext cx="460034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0038553" y="6980237"/>
            <a:ext cx="460034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495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839" y="277618"/>
            <a:ext cx="10142135" cy="556709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6910" y="1176211"/>
            <a:ext cx="8217994" cy="181105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37798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37798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37798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4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cdo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cd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80069EE-5F49-4F7C-BFA6-3CA5C99FD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7" y="-353285"/>
            <a:ext cx="10581553" cy="8258760"/>
          </a:xfrm>
          <a:prstGeom prst="rect">
            <a:avLst/>
          </a:prstGeom>
        </p:spPr>
      </p:pic>
      <p:sp>
        <p:nvSpPr>
          <p:cNvPr id="2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223451" y="-288533"/>
            <a:ext cx="7583846" cy="812925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64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-46548" y="332041"/>
            <a:ext cx="5307169" cy="72276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068" y="4355901"/>
            <a:ext cx="5901033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 реализации Концепции развития дополнительного образования детей </a:t>
            </a:r>
            <a:endParaRPr lang="ru-RU" sz="2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2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до </a:t>
            </a:r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2030 года</a:t>
            </a: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79437"/>
            <a:ext cx="3024336" cy="7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/>
          <p:nvPr/>
        </p:nvSpPr>
        <p:spPr>
          <a:xfrm>
            <a:off x="9559354" y="454821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title"/>
          </p:nvPr>
        </p:nvSpPr>
        <p:spPr>
          <a:xfrm>
            <a:off x="63416" y="-2067"/>
            <a:ext cx="10691813" cy="8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ru-RU" sz="19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ТУРИСТСКО-КРАЕВЕДЧЕСКАЯ </a:t>
            </a:r>
            <a:r>
              <a:rPr lang="ru-RU" sz="19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449362" y="2925405"/>
            <a:ext cx="4844662" cy="2150576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518634" y="3601316"/>
            <a:ext cx="2335596" cy="28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ШКОЛЬНЫЕ </a:t>
            </a:r>
            <a:r>
              <a:rPr lang="ru-RU" sz="1300" b="1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МУЗЕИ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521370" y="3024122"/>
            <a:ext cx="4844662" cy="44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СОВРЕМЕННЫЕ ФОРМЫ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ОРГАНИЗАЦИИ ОБРАЗОВАТЕЛЬНОГО ПРОЦЕССА</a:t>
            </a:r>
          </a:p>
        </p:txBody>
      </p:sp>
      <p:sp>
        <p:nvSpPr>
          <p:cNvPr id="342" name="Google Shape;342;p22"/>
          <p:cNvSpPr txBox="1"/>
          <p:nvPr/>
        </p:nvSpPr>
        <p:spPr>
          <a:xfrm>
            <a:off x="492859" y="3977325"/>
            <a:ext cx="3124855" cy="48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sym typeface="Arial"/>
              </a:rPr>
              <a:t>ТУРИСТСКИЕ ПОХОДЫ </a:t>
            </a:r>
          </a:p>
          <a:p>
            <a:r>
              <a:rPr lang="ru-RU" sz="1300" b="1" dirty="0">
                <a:solidFill>
                  <a:srgbClr val="434343"/>
                </a:solidFill>
                <a:sym typeface="Arial"/>
              </a:rPr>
              <a:t>И ОБРАЗОВАТЕЛЬНЫЕ ПУТЕШЕСТВИЯ </a:t>
            </a:r>
            <a:endParaRPr sz="130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530449" y="4571925"/>
            <a:ext cx="3087265" cy="28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66" tIns="43751" rIns="87566" bIns="43751" anchor="t" anchorCtr="0">
            <a:spAutoFit/>
          </a:bodyPr>
          <a:lstStyle/>
          <a:p>
            <a:r>
              <a:rPr lang="ru-RU" sz="1300" b="1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КРАЕВЕДЧЕСКИЕ </a:t>
            </a:r>
            <a:r>
              <a:rPr lang="ru-RU" sz="1300" b="1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ЭКСПЕДИЦИИ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2372881" y="3563813"/>
            <a:ext cx="3146939" cy="31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17" rIns="0" bIns="0" anchor="t" anchorCtr="0">
            <a:spAutoFit/>
          </a:bodyPr>
          <a:lstStyle/>
          <a:p>
            <a:pPr marL="231702" indent="-21901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434343"/>
                </a:solidFill>
              </a:rPr>
              <a:t>около</a:t>
            </a:r>
            <a:r>
              <a:rPr lang="ru-RU" sz="1100" dirty="0">
                <a:solidFill>
                  <a:srgbClr val="00A79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19 000</a:t>
            </a:r>
            <a:r>
              <a:rPr lang="ru-RU" b="0" i="0" u="none" strike="noStrike" cap="none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 </a:t>
            </a:r>
            <a:r>
              <a:rPr lang="ru-RU" sz="1400" dirty="0">
                <a:solidFill>
                  <a:srgbClr val="434343"/>
                </a:solidFill>
              </a:rPr>
              <a:t>в Реестре музеев</a:t>
            </a:r>
            <a:endParaRPr sz="1400" dirty="0">
              <a:solidFill>
                <a:srgbClr val="434343"/>
              </a:solidFill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5849963" y="933711"/>
            <a:ext cx="4708338" cy="191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989" rIns="0" bIns="0" anchor="t" anchorCtr="0">
            <a:spAutoFit/>
          </a:bodyPr>
          <a:lstStyle/>
          <a:p>
            <a:pPr marL="12694"/>
            <a:r>
              <a:rPr lang="ru-RU" sz="1400" b="1" dirty="0">
                <a:solidFill>
                  <a:srgbClr val="002060"/>
                </a:solidFill>
              </a:rPr>
              <a:t>Поручения Президента РФ</a:t>
            </a:r>
          </a:p>
          <a:p>
            <a:pPr marL="12694">
              <a:spcBef>
                <a:spcPts val="135"/>
              </a:spcBef>
            </a:pPr>
            <a:r>
              <a:rPr lang="ru-RU" sz="1500" dirty="0">
                <a:solidFill>
                  <a:schemeClr val="dk1"/>
                </a:solidFill>
              </a:rPr>
              <a:t>по итогам встречи со школьниками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во </a:t>
            </a:r>
            <a:r>
              <a:rPr lang="ru-RU" sz="1500" dirty="0">
                <a:solidFill>
                  <a:schemeClr val="dk1"/>
                </a:solidFill>
              </a:rPr>
              <a:t>Всероссийском детском центре «Океан»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от </a:t>
            </a:r>
            <a:r>
              <a:rPr lang="ru-RU" sz="1500" dirty="0">
                <a:solidFill>
                  <a:schemeClr val="dk1"/>
                </a:solidFill>
              </a:rPr>
              <a:t>24.09.2021 </a:t>
            </a:r>
            <a:r>
              <a:rPr lang="ru-RU" sz="1500" dirty="0" smtClean="0">
                <a:solidFill>
                  <a:schemeClr val="dk1"/>
                </a:solidFill>
              </a:rPr>
              <a:t>г. </a:t>
            </a:r>
            <a:r>
              <a:rPr lang="ru-RU" sz="1500" dirty="0" smtClean="0">
                <a:solidFill>
                  <a:schemeClr val="dk1"/>
                </a:solidFill>
              </a:rPr>
              <a:t>№ </a:t>
            </a:r>
            <a:r>
              <a:rPr lang="ru-RU" sz="1500" dirty="0">
                <a:solidFill>
                  <a:schemeClr val="dk1"/>
                </a:solidFill>
              </a:rPr>
              <a:t>ПP-1806 по вопросу  приобретения обучающимися </a:t>
            </a:r>
            <a:r>
              <a:rPr lang="ru-RU" sz="1500" dirty="0" smtClean="0">
                <a:solidFill>
                  <a:schemeClr val="dk1"/>
                </a:solidFill>
              </a:rPr>
              <a:t>навыков </a:t>
            </a:r>
            <a:r>
              <a:rPr lang="ru-RU" sz="1500" dirty="0" smtClean="0">
                <a:solidFill>
                  <a:schemeClr val="dk1"/>
                </a:solidFill>
              </a:rPr>
              <a:t> </a:t>
            </a:r>
            <a:r>
              <a:rPr lang="ru-RU" sz="1500" dirty="0" smtClean="0">
                <a:solidFill>
                  <a:schemeClr val="dk1"/>
                </a:solidFill>
              </a:rPr>
              <a:t>работы </a:t>
            </a:r>
            <a:r>
              <a:rPr lang="ru-RU" sz="1500" dirty="0">
                <a:solidFill>
                  <a:schemeClr val="dk1"/>
                </a:solidFill>
              </a:rPr>
              <a:t>с архивами и </a:t>
            </a:r>
            <a:r>
              <a:rPr lang="ru-RU" sz="1500" dirty="0" smtClean="0">
                <a:solidFill>
                  <a:schemeClr val="dk1"/>
                </a:solidFill>
              </a:rPr>
              <a:t>другими историческими </a:t>
            </a:r>
            <a:r>
              <a:rPr lang="ru-RU" sz="1500" dirty="0">
                <a:solidFill>
                  <a:schemeClr val="dk1"/>
                </a:solidFill>
              </a:rPr>
              <a:t>источниками, </a:t>
            </a:r>
            <a:r>
              <a:rPr lang="ru-RU" sz="1500" dirty="0" smtClean="0">
                <a:solidFill>
                  <a:schemeClr val="dk1"/>
                </a:solidFill>
              </a:rPr>
              <a:t>в </a:t>
            </a:r>
            <a:r>
              <a:rPr lang="ru-RU" sz="1500" dirty="0">
                <a:solidFill>
                  <a:schemeClr val="dk1"/>
                </a:solidFill>
              </a:rPr>
              <a:t>том числе путем </a:t>
            </a:r>
            <a:r>
              <a:rPr lang="ru-RU" sz="1500" dirty="0" smtClean="0">
                <a:solidFill>
                  <a:schemeClr val="dk1"/>
                </a:solidFill>
              </a:rPr>
              <a:t>их </a:t>
            </a:r>
            <a:r>
              <a:rPr lang="ru-RU" sz="1500" dirty="0">
                <a:solidFill>
                  <a:schemeClr val="dk1"/>
                </a:solidFill>
              </a:rPr>
              <a:t>привлечения к поисковой и исследовательской </a:t>
            </a:r>
            <a:endParaRPr lang="ru-RU" sz="1500" dirty="0" smtClean="0">
              <a:solidFill>
                <a:schemeClr val="dk1"/>
              </a:solidFill>
            </a:endParaRPr>
          </a:p>
          <a:p>
            <a:pPr marL="12694">
              <a:spcBef>
                <a:spcPts val="135"/>
              </a:spcBef>
            </a:pPr>
            <a:r>
              <a:rPr lang="ru-RU" sz="1500" dirty="0" smtClean="0">
                <a:solidFill>
                  <a:schemeClr val="dk1"/>
                </a:solidFill>
              </a:rPr>
              <a:t>деятельности</a:t>
            </a:r>
            <a:endParaRPr sz="15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3322729" y="4080402"/>
            <a:ext cx="1807153" cy="41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219010" indent="-21901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434343"/>
                </a:solidFill>
              </a:rPr>
              <a:t>более</a:t>
            </a:r>
            <a:r>
              <a:rPr lang="ru-RU" sz="1500" b="1" dirty="0">
                <a:solidFill>
                  <a:srgbClr val="104864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23 500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3329682" y="4477039"/>
            <a:ext cx="2021931" cy="41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v"/>
            </a:pPr>
            <a:r>
              <a:rPr lang="ru-RU" sz="1500" dirty="0">
                <a:solidFill>
                  <a:srgbClr val="434343"/>
                </a:solidFill>
              </a:rPr>
              <a:t>более</a:t>
            </a:r>
            <a:r>
              <a:rPr lang="ru-RU" sz="1500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800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64" name="Google Shape;364;p22"/>
          <p:cNvSpPr txBox="1"/>
          <p:nvPr/>
        </p:nvSpPr>
        <p:spPr>
          <a:xfrm>
            <a:off x="98206" y="6804173"/>
            <a:ext cx="10493622" cy="6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r>
              <a:rPr lang="ru-RU" sz="1400" b="1" dirty="0">
                <a:solidFill>
                  <a:schemeClr val="dk1"/>
                </a:solidFill>
              </a:rPr>
              <a:t>Оператор</a:t>
            </a:r>
            <a:r>
              <a:rPr lang="ru-RU" sz="1400" dirty="0">
                <a:solidFill>
                  <a:schemeClr val="dk1"/>
                </a:solidFill>
              </a:rPr>
              <a:t> - Федеральное государственное бюджетное образовательное учреждение дополнительного образования </a:t>
            </a:r>
            <a:endParaRPr lang="ru-RU" sz="1400" dirty="0" smtClean="0">
              <a:solidFill>
                <a:schemeClr val="dk1"/>
              </a:solidFill>
            </a:endParaRPr>
          </a:p>
          <a:p>
            <a:r>
              <a:rPr lang="ru-RU" sz="1400" dirty="0" smtClean="0">
                <a:solidFill>
                  <a:schemeClr val="dk1"/>
                </a:solidFill>
              </a:rPr>
              <a:t>«</a:t>
            </a:r>
            <a:r>
              <a:rPr lang="ru-RU" sz="1400" dirty="0">
                <a:solidFill>
                  <a:schemeClr val="dk1"/>
                </a:solidFill>
              </a:rPr>
              <a:t>Федеральный центр дополнительного образования и организации отдыха и оздоровления детей» </a:t>
            </a:r>
            <a:r>
              <a:rPr lang="ru-RU" sz="14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https://www.fedcdo.ru/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68" name="Google Shape;3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54418" y="6804173"/>
            <a:ext cx="711522" cy="74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338" y="4896554"/>
            <a:ext cx="1656184" cy="162240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6484" y="830842"/>
            <a:ext cx="5062839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/>
              <a:t>Проблема:</a:t>
            </a:r>
            <a:r>
              <a:rPr lang="ru-RU" sz="1800" dirty="0"/>
              <a:t> показатель охвата детей программами туристско-краеведческой направленности является самым низким среди других направленностей. Прослеживается низкая активность в работе по организации походно-экскурсионной деятельности.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01030" y="3492533"/>
            <a:ext cx="4857270" cy="2698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/>
              <a:t>Решение: </a:t>
            </a:r>
            <a:r>
              <a:rPr lang="ru-RU" sz="1500" dirty="0"/>
              <a:t>разработка </a:t>
            </a:r>
            <a:r>
              <a:rPr lang="ru-RU" sz="1500" dirty="0" err="1"/>
              <a:t>практикоориентированных</a:t>
            </a:r>
            <a:r>
              <a:rPr lang="ru-RU" sz="1500" dirty="0"/>
              <a:t> дополнительных общеобразовательных программ туристско-краеведческой направленности, разработать перечень культурно-познавательных маршрутов, в том числе культурно-познавательных круизов для детей и молодежи (для субъектов Российской Федерации Волжского бассейна), включив в него не менее </a:t>
            </a:r>
            <a:r>
              <a:rPr lang="ru-RU" sz="1500" dirty="0" smtClean="0"/>
              <a:t>10 </a:t>
            </a:r>
            <a:r>
              <a:rPr lang="ru-RU" sz="1500" dirty="0"/>
              <a:t>маршрутов различных по тематике и содержанию.</a:t>
            </a:r>
          </a:p>
        </p:txBody>
      </p:sp>
    </p:spTree>
    <p:extLst>
      <p:ext uri="{BB962C8B-B14F-4D97-AF65-F5344CB8AC3E}">
        <p14:creationId xmlns:p14="http://schemas.microsoft.com/office/powerpoint/2010/main" val="126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2" y="251445"/>
            <a:ext cx="10081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spc="79" dirty="0" smtClean="0">
                <a:solidFill>
                  <a:schemeClr val="tx2">
                    <a:lumMod val="75000"/>
                  </a:schemeClr>
                </a:solidFill>
              </a:rPr>
              <a:t>РОЛЬ ДОПОЛНИТЕЛЬНОГО ОБРАЗОВАНИЯ до 2030 года</a:t>
            </a:r>
            <a:endParaRPr lang="ru-RU" sz="2600" b="1" spc="79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410" y="1356070"/>
            <a:ext cx="935411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дополнительных общеобразовательных программ для разных категорий детей по шести направленностям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0441" y="2483693"/>
            <a:ext cx="935411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Сетевое взаимодействие  и дистанционные  образовательные технологии для реализации дополнительных общеобразовательных программ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1410" y="3667205"/>
            <a:ext cx="945375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каникулярных профориентационных школ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1410" y="4571925"/>
            <a:ext cx="939387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Внедрение модели «Школы полного дня»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8044" y="5532534"/>
            <a:ext cx="9765943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Вовлечение  </a:t>
            </a:r>
            <a:r>
              <a:rPr lang="ru-RU" dirty="0" smtClean="0"/>
              <a:t>детей обучающихся </a:t>
            </a:r>
            <a:r>
              <a:rPr lang="ru-RU" dirty="0"/>
              <a:t>по основным общеобразовательным </a:t>
            </a:r>
            <a:r>
              <a:rPr lang="ru-RU" dirty="0" smtClean="0"/>
              <a:t>программам</a:t>
            </a:r>
          </a:p>
          <a:p>
            <a:r>
              <a:rPr lang="ru-RU" dirty="0" smtClean="0"/>
              <a:t>во всероссийские театральные, спортивные и технологические конкурсные мероприятия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402726"/>
            <a:ext cx="302437" cy="360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2627709"/>
            <a:ext cx="302437" cy="360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3" y="3635821"/>
            <a:ext cx="302437" cy="3601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4571774"/>
            <a:ext cx="302437" cy="36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5566448"/>
            <a:ext cx="302437" cy="3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3" y="251445"/>
            <a:ext cx="10081120" cy="89255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ru-RU" sz="2600" b="1" spc="79" dirty="0">
                <a:solidFill>
                  <a:schemeClr val="tx2">
                    <a:lumMod val="75000"/>
                  </a:schemeClr>
                </a:solidFill>
              </a:rPr>
              <a:t>РЕКОМЕНДАЦИИ ПО РАЗРАБОТКЕ РЕГИОНАЛЬНОГО </a:t>
            </a:r>
          </a:p>
          <a:p>
            <a:pPr algn="ctr"/>
            <a:r>
              <a:rPr lang="ru-RU" sz="2600" b="1" spc="79" dirty="0">
                <a:solidFill>
                  <a:schemeClr val="tx2">
                    <a:lumMod val="75000"/>
                  </a:schemeClr>
                </a:solidFill>
              </a:rPr>
              <a:t>ПЛАНА РАБОТЫ ПО РЕАЛИЗАЦИИ КОНЦЕПЦИИ</a:t>
            </a:r>
            <a:endParaRPr lang="ru-RU" sz="2600" b="1" spc="79" dirty="0">
              <a:solidFill>
                <a:srgbClr val="00B05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971" y="1475581"/>
            <a:ext cx="9976277" cy="46805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5" rIns="91428" bIns="45715" rtlCol="0" anchor="ctr"/>
          <a:lstStyle/>
          <a:p>
            <a:pPr marL="114283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474" y="1951800"/>
            <a:ext cx="8779774" cy="354557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ru-RU" b="1" dirty="0"/>
              <a:t>          </a:t>
            </a:r>
            <a:endParaRPr lang="ru-RU" b="1" dirty="0" smtClean="0"/>
          </a:p>
          <a:p>
            <a:pPr algn="just"/>
            <a:r>
              <a:rPr lang="ru-RU" sz="2400" b="1" dirty="0" smtClean="0"/>
              <a:t>до </a:t>
            </a:r>
            <a:r>
              <a:rPr lang="ru-RU" sz="2400" b="1" dirty="0" smtClean="0"/>
              <a:t>13 </a:t>
            </a:r>
            <a:r>
              <a:rPr lang="ru-RU" sz="2400" b="1" dirty="0" smtClean="0"/>
              <a:t>мая 2022 года </a:t>
            </a:r>
            <a:r>
              <a:rPr lang="ru-RU" sz="2000" b="1" dirty="0" smtClean="0"/>
              <a:t>сформировать </a:t>
            </a:r>
            <a:r>
              <a:rPr lang="ru-RU" sz="2000" b="1" dirty="0"/>
              <a:t>межведомственную рабочую группу </a:t>
            </a:r>
          </a:p>
          <a:p>
            <a:pPr algn="just"/>
            <a:r>
              <a:rPr lang="ru-RU" b="1" dirty="0" smtClean="0"/>
              <a:t>с </a:t>
            </a:r>
            <a:r>
              <a:rPr lang="ru-RU" b="1" dirty="0"/>
              <a:t>участием органов исполнительной власти субъектов Российской </a:t>
            </a:r>
            <a:endParaRPr lang="ru-RU" b="1" dirty="0" smtClean="0"/>
          </a:p>
          <a:p>
            <a:pPr algn="just"/>
            <a:r>
              <a:rPr lang="ru-RU" b="1" dirty="0" smtClean="0"/>
              <a:t>Федерации</a:t>
            </a:r>
            <a:r>
              <a:rPr lang="ru-RU" b="1" dirty="0"/>
              <a:t>, осуществляющих управление в сфере образования, </a:t>
            </a:r>
            <a:endParaRPr lang="ru-RU" b="1" dirty="0" smtClean="0"/>
          </a:p>
          <a:p>
            <a:pPr algn="just"/>
            <a:r>
              <a:rPr lang="ru-RU" b="1" dirty="0" smtClean="0"/>
              <a:t>в области </a:t>
            </a:r>
            <a:r>
              <a:rPr lang="ru-RU" b="1" dirty="0"/>
              <a:t>культуры и в области физической культуры и </a:t>
            </a:r>
            <a:r>
              <a:rPr lang="ru-RU" b="1" dirty="0" smtClean="0"/>
              <a:t>спорта</a:t>
            </a:r>
            <a:r>
              <a:rPr lang="ru-RU" b="1" dirty="0"/>
              <a:t>.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sz="2400" b="1" dirty="0"/>
              <a:t>д</a:t>
            </a:r>
            <a:r>
              <a:rPr lang="ru-RU" sz="2400" b="1" dirty="0" smtClean="0"/>
              <a:t>о 1 </a:t>
            </a:r>
            <a:r>
              <a:rPr lang="ru-RU" sz="2400" b="1" dirty="0" smtClean="0"/>
              <a:t>августа 2022 </a:t>
            </a:r>
            <a:r>
              <a:rPr lang="ru-RU" sz="2400" b="1" dirty="0" smtClean="0"/>
              <a:t>года </a:t>
            </a:r>
            <a:r>
              <a:rPr lang="ru-RU" b="1" dirty="0" smtClean="0"/>
              <a:t>утвердить </a:t>
            </a:r>
            <a:r>
              <a:rPr lang="ru-RU" b="1" dirty="0"/>
              <a:t>должностным лицом не </a:t>
            </a:r>
            <a:r>
              <a:rPr lang="ru-RU" b="1" dirty="0" smtClean="0"/>
              <a:t>ниже </a:t>
            </a:r>
          </a:p>
          <a:p>
            <a:pPr algn="just"/>
            <a:r>
              <a:rPr lang="ru-RU" b="1" dirty="0" smtClean="0"/>
              <a:t>заместителя </a:t>
            </a:r>
            <a:r>
              <a:rPr lang="ru-RU" b="1" dirty="0"/>
              <a:t>руководителя высшего органа государственной </a:t>
            </a:r>
            <a:endParaRPr lang="ru-RU" b="1" dirty="0" smtClean="0"/>
          </a:p>
          <a:p>
            <a:pPr algn="just"/>
            <a:r>
              <a:rPr lang="ru-RU" b="1" dirty="0" smtClean="0"/>
              <a:t>власти </a:t>
            </a:r>
            <a:r>
              <a:rPr lang="ru-RU" b="1" dirty="0"/>
              <a:t>субъекта Российской </a:t>
            </a:r>
            <a:r>
              <a:rPr lang="ru-RU" b="1" dirty="0" smtClean="0"/>
              <a:t>Федерации.</a:t>
            </a:r>
            <a:endParaRPr lang="ru-RU" b="1" dirty="0"/>
          </a:p>
        </p:txBody>
      </p:sp>
      <p:pic>
        <p:nvPicPr>
          <p:cNvPr id="22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2555701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4571925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321009" y="323453"/>
            <a:ext cx="10092769" cy="720080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85000" lnSpcReduction="2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ПРОБЛЕМЫ, ВЫЯВЛЕННЫЕ В ХОДЕ ИСПОЛНЕНИЯ КОНЦЕПЦИИ РАЗВИТИЯ ДОПОЛНИТЕЛЬНОГО ОБРАЗОВАНИЯ ДЕТЕЙ 2015 – 2020 гг.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" y="1214156"/>
            <a:ext cx="302437" cy="360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3691323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8" y="1868348"/>
            <a:ext cx="302437" cy="36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" y="2437967"/>
            <a:ext cx="302437" cy="360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9" y="3142565"/>
            <a:ext cx="302437" cy="3601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3489" y="4230030"/>
            <a:ext cx="953129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Недостаточная эффективность межведомственного и межуровневого взаимодействия при формировании региональных систем развития ДОД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811" y="4819298"/>
            <a:ext cx="435727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Сокращение сети организаций ДОД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765" y="5239308"/>
            <a:ext cx="93043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Ограниченная доступность инфраструктуры ДОД для различных категорий детей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3206" y="5634810"/>
            <a:ext cx="974043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Обособленность ДОД от общего и профессионального образования, низкий уровень вовлеченности профессиональных ОО и организаций высшего образования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реализацию программ ДОД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683" y="6319061"/>
            <a:ext cx="953612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использование потенциала организаций негосударственного сектора для развития ДОД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4797659"/>
            <a:ext cx="302437" cy="3601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5239308"/>
            <a:ext cx="302437" cy="36019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8" y="5747100"/>
            <a:ext cx="302437" cy="3601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6" y="6268689"/>
            <a:ext cx="302437" cy="360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8616" y="1629593"/>
            <a:ext cx="9476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Несоответствие </a:t>
            </a:r>
            <a:r>
              <a:rPr lang="ru-RU" sz="1600" dirty="0"/>
              <a:t>темпа обновления материально-технической базы, содержания и методов обучения дополнительного образования детей темпам развития науки, техники, культуры, спорта, экономики, технологий и социальной </a:t>
            </a:r>
            <a:r>
              <a:rPr lang="ru-RU" sz="1600" dirty="0" smtClean="0"/>
              <a:t>сферы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4325" y="1235795"/>
            <a:ext cx="93043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кадровое обеспечение системы ДОД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8887" y="3106550"/>
            <a:ext cx="927261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Неэффективное использование потенциала ДОД 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формировании у обучающихся функциональной грамотности и компетентностей эмоционального, физического, интеллектуального развития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4140" y="3779837"/>
            <a:ext cx="96105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Недостаточный вклад ДОД в профилактику и преодоление школьной </a:t>
            </a:r>
            <a:r>
              <a:rPr lang="ru-RU" sz="1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неуспешности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7" y="4238208"/>
            <a:ext cx="302437" cy="3601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48887" y="2595545"/>
            <a:ext cx="957956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Неразвитость механизмов учета индивидуальных возможностей и потребностей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321009" y="179437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92500" lnSpcReduction="1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ЗАДАЧИ </a:t>
            </a:r>
            <a:r>
              <a:rPr lang="ru-RU" sz="2800" b="1" dirty="0">
                <a:solidFill>
                  <a:srgbClr val="221668"/>
                </a:solidFill>
                <a:cs typeface="Arial" panose="020B0604020202020204" pitchFamily="34" charset="0"/>
              </a:rPr>
              <a:t>РАЗВИТИЯ СИСТЕМЫ ДОПОЛНИТЕЛЬНОГО ОБРАЗОВАНИЯ ДЕТЕЙ НА ПЕРИОД ДО 2030 ГОДА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404965"/>
            <a:ext cx="581535" cy="576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425" y="1334670"/>
            <a:ext cx="9361039" cy="646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800" b="1" dirty="0">
                <a:solidFill>
                  <a:srgbClr val="002060"/>
                </a:solidFill>
                <a:ea typeface="+mj-ea"/>
                <a:cs typeface="+mj-cs"/>
                <a:sym typeface="Calibri"/>
              </a:rPr>
              <a:t>Создание условий для самореализации и развития талантов детей, а </a:t>
            </a:r>
            <a:r>
              <a:rPr lang="ru-RU" sz="1800" b="1" dirty="0">
                <a:solidFill>
                  <a:srgbClr val="002060"/>
                </a:solidFill>
              </a:rPr>
              <a:t>также воспитание высоконравственной, гармонично развитой и социально ответственной личности</a:t>
            </a:r>
            <a:endParaRPr lang="ru-RU" sz="1800" b="1" dirty="0">
              <a:solidFill>
                <a:srgbClr val="002060"/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" y="2324667"/>
            <a:ext cx="302437" cy="360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552" y="2330843"/>
            <a:ext cx="440015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Увеличение охвата детей качественным 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и востребованным дополнительным образованием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934" y="3213139"/>
            <a:ext cx="43549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доступного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1" y="5562640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0" y="3245753"/>
            <a:ext cx="302437" cy="360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2386149"/>
            <a:ext cx="302437" cy="3601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8962" y="3915144"/>
            <a:ext cx="41348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материально-технической базы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193" y="4571925"/>
            <a:ext cx="439969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недрение целевой модели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развития региональных систем  </a:t>
            </a:r>
          </a:p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78" y="5508029"/>
            <a:ext cx="42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содержания и методов обучения в системе дополнительного образования детей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64" y="2358803"/>
            <a:ext cx="46717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Обеспечение участия  организаций негосударственного сектора в реализации дополнительных общеобразовательных программ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4" y="3985461"/>
            <a:ext cx="302437" cy="360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6" y="3419642"/>
            <a:ext cx="302437" cy="3601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64" y="3274739"/>
            <a:ext cx="4671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 для интеграции ресурсов общего и дополнительного образования 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4736337"/>
            <a:ext cx="302437" cy="3601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05944" y="3985461"/>
            <a:ext cx="468052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социально-культурной  реабилитации детей-инвалидов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4108825"/>
            <a:ext cx="302437" cy="3601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17" y="4787798"/>
            <a:ext cx="302437" cy="3601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4764" y="4736337"/>
            <a:ext cx="46717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Подготовка педагогических  кадров для системы дополнительного образования детей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9979" y="5385501"/>
            <a:ext cx="463648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Меры социальной поддержки лучшим педагогам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5363862"/>
            <a:ext cx="302437" cy="36019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5403506" y="5901191"/>
            <a:ext cx="4910951" cy="13350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297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pic>
        <p:nvPicPr>
          <p:cNvPr id="3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34" y="6055924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4725" y="5959391"/>
            <a:ext cx="47244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Концепция развития дополнительного </a:t>
            </a:r>
          </a:p>
          <a:p>
            <a:pPr algn="ctr"/>
            <a:r>
              <a:rPr lang="ru-RU" sz="1500" b="1" dirty="0" smtClean="0"/>
              <a:t>образования  детей до 2030 года </a:t>
            </a:r>
          </a:p>
          <a:p>
            <a:pPr algn="ctr"/>
            <a:r>
              <a:rPr lang="ru-RU" sz="1500" b="1" dirty="0" smtClean="0"/>
              <a:t>является преемственной по отношению </a:t>
            </a:r>
          </a:p>
          <a:p>
            <a:pPr algn="ctr"/>
            <a:r>
              <a:rPr lang="ru-RU" sz="1500" b="1" dirty="0" smtClean="0"/>
              <a:t>к Концепции развития  дополнительного образования 2015-2020 гг.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405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"/>
          <p:cNvSpPr txBox="1">
            <a:spLocks/>
          </p:cNvSpPr>
          <p:nvPr/>
        </p:nvSpPr>
        <p:spPr>
          <a:xfrm>
            <a:off x="305346" y="179437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92500" lnSpcReduction="10000"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ВНЕДРЕНИЕ ЦЕЛЕВОЙ МОДЕЛИ РАЗВИТИЯ РЕГИОНАЛЬНЫХ СИСТЕМ ДОПОЛНИТЕЛЬНОГО ОБРАЗОВАНИЯ ДЕТЕЙ </a:t>
            </a:r>
            <a:endParaRPr lang="ru-RU" sz="28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305" y="1019245"/>
            <a:ext cx="10337976" cy="537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539750" indent="-539750"/>
            <a:r>
              <a:rPr lang="ru-RU" sz="1400" b="1" dirty="0" smtClean="0">
                <a:cs typeface="Arial" panose="020B0604020202020204" pitchFamily="34" charset="0"/>
              </a:rPr>
              <a:t>      ЦЕЛЬ</a:t>
            </a:r>
            <a:r>
              <a:rPr lang="ru-RU" sz="1400" b="1" dirty="0">
                <a:cs typeface="Arial" panose="020B0604020202020204" pitchFamily="34" charset="0"/>
              </a:rPr>
              <a:t>: </a:t>
            </a:r>
            <a:r>
              <a:rPr lang="ru-RU" sz="1400" dirty="0" smtClean="0">
                <a:cs typeface="Arial" panose="020B0604020202020204" pitchFamily="34" charset="0"/>
              </a:rPr>
              <a:t>Повышение </a:t>
            </a:r>
            <a:r>
              <a:rPr lang="ru-RU" sz="1400" dirty="0">
                <a:cs typeface="Arial" panose="020B0604020202020204" pitchFamily="34" charset="0"/>
              </a:rPr>
              <a:t>доступности </a:t>
            </a:r>
            <a:r>
              <a:rPr lang="ru-RU" sz="1400" dirty="0" smtClean="0">
                <a:cs typeface="Arial" panose="020B0604020202020204" pitchFamily="34" charset="0"/>
              </a:rPr>
              <a:t> дополнительных </a:t>
            </a:r>
            <a:r>
              <a:rPr lang="ru-RU" sz="1400" dirty="0">
                <a:cs typeface="Arial" panose="020B0604020202020204" pitchFamily="34" charset="0"/>
              </a:rPr>
              <a:t>общеобразовательных </a:t>
            </a:r>
            <a:r>
              <a:rPr lang="ru-RU" sz="1400" dirty="0" smtClean="0">
                <a:cs typeface="Arial" panose="020B0604020202020204" pitchFamily="34" charset="0"/>
              </a:rPr>
              <a:t>программ,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том числе для детей с ОВЗ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 и детей-инвалидов,  </a:t>
            </a:r>
            <a:r>
              <a:rPr lang="ru-RU" sz="1400" dirty="0" smtClean="0">
                <a:cs typeface="Arial" panose="020B0604020202020204" pitchFamily="34" charset="0"/>
              </a:rPr>
              <a:t>посредством </a:t>
            </a:r>
            <a:r>
              <a:rPr lang="ru-RU" sz="1400" dirty="0">
                <a:cs typeface="Arial" panose="020B0604020202020204" pitchFamily="34" charset="0"/>
              </a:rPr>
              <a:t>изменения принципа бюджетного финансирования дополнительного образования детей</a:t>
            </a:r>
            <a:endParaRPr lang="ru-RU" sz="1400" dirty="0">
              <a:solidFill>
                <a:srgbClr val="000000"/>
              </a:solidFill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" name="Picture 3" descr="C:\Users\user.L427-1\Desktop\географ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15" y="2179838"/>
            <a:ext cx="637618" cy="6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63818" y="2125996"/>
            <a:ext cx="4764517" cy="660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1343468" indent="-1343468" algn="ctr" defTabSz="1146226" hangingPunct="0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  <a:sym typeface="Calibri"/>
              </a:rPr>
              <a:t>ЦЕЛЕВАЯ МОДЕЛЬ ВНЕДРЕНА В 72 СУБЪЕКТАХ РФ</a:t>
            </a:r>
          </a:p>
          <a:p>
            <a:pPr marL="1343468" indent="-1343468" algn="ctr" defTabSz="1146226" hangingPunct="0"/>
            <a:endParaRPr lang="ru-RU" sz="2000" b="1" dirty="0">
              <a:solidFill>
                <a:srgbClr val="002060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0747" y="2613606"/>
            <a:ext cx="4807368" cy="59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открыто  72 региональных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модельных 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центра  </a:t>
            </a:r>
            <a:b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762 муниципальных опорных центра</a:t>
            </a:r>
            <a:endParaRPr lang="ru-RU" sz="1600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463" y="1588799"/>
            <a:ext cx="10105366" cy="537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pPr marL="809625" indent="-809625"/>
            <a:r>
              <a:rPr lang="ru-RU" sz="1400" b="1" dirty="0" smtClean="0">
                <a:cs typeface="Arial" panose="020B0604020202020204" pitchFamily="34" charset="0"/>
              </a:rPr>
              <a:t>ЗАДАЧА: </a:t>
            </a:r>
            <a:r>
              <a:rPr lang="ru-RU" sz="1400" dirty="0" smtClean="0">
                <a:cs typeface="Arial" panose="020B0604020202020204" pitchFamily="34" charset="0"/>
              </a:rPr>
              <a:t>К 1 </a:t>
            </a:r>
            <a:r>
              <a:rPr lang="ru-RU" sz="1400" dirty="0">
                <a:cs typeface="Arial" panose="020B0604020202020204" pitchFamily="34" charset="0"/>
              </a:rPr>
              <a:t>июня 2022 </a:t>
            </a:r>
            <a:r>
              <a:rPr lang="ru-RU" sz="1400" dirty="0" smtClean="0">
                <a:cs typeface="Arial" panose="020B0604020202020204" pitchFamily="34" charset="0"/>
              </a:rPr>
              <a:t>г.  Минпросвещения </a:t>
            </a:r>
            <a:r>
              <a:rPr lang="ru-RU" sz="1400" dirty="0">
                <a:cs typeface="Arial" panose="020B0604020202020204" pitchFamily="34" charset="0"/>
              </a:rPr>
              <a:t>России  </a:t>
            </a:r>
            <a:r>
              <a:rPr lang="ru-RU" sz="1400" dirty="0" smtClean="0">
                <a:cs typeface="Arial" panose="020B0604020202020204" pitchFamily="34" charset="0"/>
              </a:rPr>
              <a:t>доработает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ЕАИС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части сбора данных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детях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ОВЗ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детях и инвалидах, охваченных дополнительным образованием детей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01063" y="3345281"/>
            <a:ext cx="4807368" cy="839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297" lvl="1">
              <a:lnSpc>
                <a:spcPct val="80000"/>
              </a:lnSpc>
            </a:pPr>
            <a:endParaRPr lang="ru-RU" sz="1600" dirty="0">
              <a:solidFill>
                <a:srgbClr val="31356E"/>
              </a:solidFill>
              <a:latin typeface="Montserrat" panose="00000500000000000000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8827" y="3345281"/>
            <a:ext cx="4239604" cy="752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концу 2023 года </a:t>
            </a:r>
            <a:r>
              <a:rPr lang="ru-RU" sz="1400" b="1" dirty="0" smtClean="0">
                <a:cs typeface="Arial" panose="020B0604020202020204" pitchFamily="34" charset="0"/>
              </a:rPr>
              <a:t>Целевая </a:t>
            </a:r>
            <a:r>
              <a:rPr lang="ru-RU" sz="1400" b="1" dirty="0">
                <a:cs typeface="Arial" panose="020B0604020202020204" pitchFamily="34" charset="0"/>
              </a:rPr>
              <a:t>модель </a:t>
            </a:r>
            <a:r>
              <a:rPr lang="ru-RU" sz="1400" dirty="0">
                <a:cs typeface="Arial" panose="020B0604020202020204" pitchFamily="34" charset="0"/>
              </a:rPr>
              <a:t>развития региональных систем дополнительного образования детей будет внедрена </a:t>
            </a:r>
            <a:r>
              <a:rPr lang="ru-RU" sz="1400" b="1" dirty="0" smtClean="0">
                <a:cs typeface="Arial" panose="020B0604020202020204" pitchFamily="34" charset="0"/>
              </a:rPr>
              <a:t>во </a:t>
            </a:r>
            <a:r>
              <a:rPr lang="ru-RU" sz="1400" b="1" dirty="0">
                <a:cs typeface="Arial" panose="020B0604020202020204" pitchFamily="34" charset="0"/>
              </a:rPr>
              <a:t>всех субъектах России</a:t>
            </a:r>
          </a:p>
        </p:txBody>
      </p:sp>
      <p:sp>
        <p:nvSpPr>
          <p:cNvPr id="22" name="Календарь"/>
          <p:cNvSpPr/>
          <p:nvPr/>
        </p:nvSpPr>
        <p:spPr>
          <a:xfrm>
            <a:off x="5684847" y="3459274"/>
            <a:ext cx="453047" cy="52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2641" tIns="52642" rIns="52641" bIns="52642" anchor="ctr"/>
          <a:lstStyle/>
          <a:p>
            <a:endParaRPr/>
          </a:p>
        </p:txBody>
      </p:sp>
      <p:grpSp>
        <p:nvGrpSpPr>
          <p:cNvPr id="24" name="Группа 23"/>
          <p:cNvGrpSpPr/>
          <p:nvPr/>
        </p:nvGrpSpPr>
        <p:grpSpPr>
          <a:xfrm>
            <a:off x="5243499" y="4258866"/>
            <a:ext cx="5093330" cy="1344836"/>
            <a:chOff x="2203678" y="1861808"/>
            <a:chExt cx="2209848" cy="972098"/>
          </a:xfrm>
        </p:grpSpPr>
        <p:sp>
          <p:nvSpPr>
            <p:cNvPr id="25" name="Стрелка вверх 24"/>
            <p:cNvSpPr/>
            <p:nvPr/>
          </p:nvSpPr>
          <p:spPr>
            <a:xfrm rot="5400000">
              <a:off x="2813461" y="1252025"/>
              <a:ext cx="972098" cy="2191663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21571" y="4299665"/>
            <a:ext cx="4896543" cy="1256025"/>
            <a:chOff x="1831983" y="1902273"/>
            <a:chExt cx="2581543" cy="972098"/>
          </a:xfrm>
        </p:grpSpPr>
        <p:sp>
          <p:nvSpPr>
            <p:cNvPr id="28" name="Стрелка вверх 27"/>
            <p:cNvSpPr/>
            <p:nvPr/>
          </p:nvSpPr>
          <p:spPr>
            <a:xfrm rot="5400000">
              <a:off x="2312638" y="1421618"/>
              <a:ext cx="972098" cy="1933408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15801" y="4290345"/>
            <a:ext cx="4238017" cy="1152905"/>
            <a:chOff x="2203679" y="1861806"/>
            <a:chExt cx="2209847" cy="972098"/>
          </a:xfrm>
        </p:grpSpPr>
        <p:sp>
          <p:nvSpPr>
            <p:cNvPr id="31" name="Стрелка вверх 30"/>
            <p:cNvSpPr/>
            <p:nvPr/>
          </p:nvSpPr>
          <p:spPr>
            <a:xfrm rot="5400000">
              <a:off x="2423012" y="1642473"/>
              <a:ext cx="972098" cy="1410764"/>
            </a:xfrm>
            <a:prstGeom prst="upArrow">
              <a:avLst>
                <a:gd name="adj1" fmla="val 50000"/>
                <a:gd name="adj2" fmla="val 6314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/>
              <a:r>
                <a:rPr lang="ru-RU" dirty="0" smtClean="0">
                  <a:solidFill>
                    <a:srgbClr val="00B0F0"/>
                  </a:solidFill>
                </a:rPr>
                <a:t>      </a:t>
              </a:r>
              <a:endPara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Стрелка вверх 4"/>
            <p:cNvSpPr/>
            <p:nvPr/>
          </p:nvSpPr>
          <p:spPr>
            <a:xfrm rot="5400000">
              <a:off x="3122789" y="1406785"/>
              <a:ext cx="648065" cy="193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61415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3384" y="4706115"/>
            <a:ext cx="2430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Региональный навигатор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0385" y="4713994"/>
            <a:ext cx="27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Персонифицированный учет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2370" y="4631513"/>
            <a:ext cx="41727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cs typeface="Arial" panose="020B0604020202020204" pitchFamily="34" charset="0"/>
              </a:rPr>
              <a:t>Персонифицированное финансирование дополнительного образования  (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25% детей</a:t>
            </a:r>
            <a:r>
              <a:rPr lang="ru-RU" sz="15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16120" y="5458542"/>
            <a:ext cx="4192311" cy="521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641" tIns="52641" rIns="52641" bIns="52641" numCol="1" spcCol="43868" rtlCol="0" anchor="t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2022 год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выдать не менее 10 млн. сертификатов ПФДО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10" descr="C:\Users\user.L427-1\Desktop\8a4d9e1b426cf261db0fe7905c16c9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7" y="5965751"/>
            <a:ext cx="486481" cy="4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939867" y="5975934"/>
            <a:ext cx="9355050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1100" b="1" dirty="0" smtClean="0">
                <a:cs typeface="Arial" panose="020B0604020202020204" pitchFamily="34" charset="0"/>
              </a:rPr>
              <a:t>Правительству РФ принять меры, направленные на увеличение количества детей, получивших дополнительное образование, и расширение возможностей для освоения ими современных междисциплинарных дополнительных общеобразовательных программ, включая повышение доступности организаций дополнительного образования для детей, в том числе находящихся в трудной жизненной ситуации, детей-инвалидов </a:t>
            </a:r>
          </a:p>
          <a:p>
            <a:pPr algn="just"/>
            <a:r>
              <a:rPr lang="ru-RU" sz="1100" b="1" dirty="0" smtClean="0">
                <a:cs typeface="Arial" panose="020B0604020202020204" pitchFamily="34" charset="0"/>
              </a:rPr>
              <a:t>и детей, находящихся на длительном лечении </a:t>
            </a:r>
            <a:r>
              <a:rPr lang="ru-RU" sz="1100" i="1" dirty="0" smtClean="0">
                <a:cs typeface="Arial" panose="020B0604020202020204" pitchFamily="34" charset="0"/>
              </a:rPr>
              <a:t>(подпункт «а» пункта 1 Перечня поручений Президента Российской Федерации по итогам заседания Совета по реализации государственной политики в сфере защиты семьи и детей 1 июня 2021 г. от 1 декабря 2021 г. № 2254)</a:t>
            </a:r>
            <a:endParaRPr lang="ru-RU" sz="1100" i="1" dirty="0">
              <a:cs typeface="Arial" panose="020B0604020202020204" pitchFamily="34" charset="0"/>
            </a:endParaRPr>
          </a:p>
        </p:txBody>
      </p:sp>
      <p:sp>
        <p:nvSpPr>
          <p:cNvPr id="63" name="Календарь"/>
          <p:cNvSpPr/>
          <p:nvPr/>
        </p:nvSpPr>
        <p:spPr>
          <a:xfrm>
            <a:off x="5617392" y="5392794"/>
            <a:ext cx="453047" cy="524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25406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2641" tIns="52642" rIns="52641" bIns="52642" anchor="ctr"/>
          <a:lstStyle/>
          <a:p>
            <a:endParaRPr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4448" y="2240251"/>
            <a:ext cx="4481485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08" y="2316753"/>
            <a:ext cx="44447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ЕАИС ДО по состоянию на 31.12.2021 г.</a:t>
            </a:r>
          </a:p>
          <a:p>
            <a:pPr lvl="0" algn="ctr"/>
            <a:r>
              <a:rPr lang="ru-RU" sz="1400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охват детей в возрасте 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от </a:t>
            </a:r>
            <a:r>
              <a:rPr lang="ru-RU" sz="1400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5 до 18 лет дополнительным образованием 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 - 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81,8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%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 panose="02020603050405020304" pitchFamily="18" charset="0"/>
                <a:sym typeface="Calibri"/>
              </a:rPr>
              <a:t>более 18 млн. детей)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729" y="3171379"/>
            <a:ext cx="4443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РОССТАТ – 77,9 % (2021 год)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806" y="3415769"/>
            <a:ext cx="4266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/>
              <a:t>Задача</a:t>
            </a:r>
            <a:endParaRPr lang="ru-RU" sz="1600" u="sng" dirty="0" smtClean="0"/>
          </a:p>
          <a:p>
            <a:pPr algn="ctr"/>
            <a:r>
              <a:rPr lang="ru-RU" sz="1400" b="1" dirty="0" smtClean="0"/>
              <a:t>Исключить </a:t>
            </a:r>
            <a:r>
              <a:rPr lang="ru-RU" sz="1400" b="1" dirty="0" err="1" smtClean="0"/>
              <a:t>задвоенный</a:t>
            </a:r>
            <a:r>
              <a:rPr lang="ru-RU" sz="1400" b="1" dirty="0" smtClean="0"/>
              <a:t> учет детей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="" xmlns:a16="http://schemas.microsoft.com/office/drawing/2014/main" id="{FFEDCAD4-ECF5-443D-9D61-C41E4E41BD07}"/>
              </a:ext>
            </a:extLst>
          </p:cNvPr>
          <p:cNvSpPr txBox="1">
            <a:spLocks/>
          </p:cNvSpPr>
          <p:nvPr/>
        </p:nvSpPr>
        <p:spPr>
          <a:xfrm>
            <a:off x="305346" y="179437"/>
            <a:ext cx="10081120" cy="64807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Autofit/>
          </a:bodyPr>
          <a:lstStyle/>
          <a:p>
            <a:pPr algn="ctr" defTabSz="986912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СОЗДАНИЕ СОВРЕМЕННОЙ ИНФРАСТРУКТУРЫ</a:t>
            </a:r>
          </a:p>
          <a:p>
            <a:pPr algn="ctr" defTabSz="986912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 ДОПОЛНИТЕЛЬНОГО ОБРАЗОВАНИЯ ДЕТЕЙ </a:t>
            </a:r>
            <a:endParaRPr lang="ru-RU" sz="2600" b="1" dirty="0">
              <a:solidFill>
                <a:srgbClr val="1F377B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Google Shape;174;p19"/>
          <p:cNvSpPr txBox="1"/>
          <p:nvPr/>
        </p:nvSpPr>
        <p:spPr>
          <a:xfrm>
            <a:off x="2214525" y="1176256"/>
            <a:ext cx="2223044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135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детских </a:t>
            </a:r>
            <a:r>
              <a:rPr lang="ru-RU" sz="1400" dirty="0" smtClean="0">
                <a:solidFill>
                  <a:schemeClr val="dk1"/>
                </a:solidFill>
              </a:rPr>
              <a:t>технопарков </a:t>
            </a: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dk1"/>
                </a:solidFill>
              </a:rPr>
              <a:t>«</a:t>
            </a:r>
            <a:r>
              <a:rPr lang="ru-RU" sz="1400" dirty="0">
                <a:solidFill>
                  <a:schemeClr val="dk1"/>
                </a:solidFill>
              </a:rPr>
              <a:t>Кванториум»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3" name="Google Shape;1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9913" y="1173682"/>
            <a:ext cx="704612" cy="7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6;p19"/>
          <p:cNvSpPr txBox="1"/>
          <p:nvPr/>
        </p:nvSpPr>
        <p:spPr>
          <a:xfrm>
            <a:off x="1097434" y="1825682"/>
            <a:ext cx="9361040" cy="7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Новые места дополнительного образования в образовательных организациях различного типа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(2021 г. – 902 203 новых места; в 2022 г. 150 000 новых мест;  к 2024 году –  1 352 203 новых места)</a:t>
            </a:r>
            <a:endParaRPr sz="1500" b="1" dirty="0">
              <a:solidFill>
                <a:srgbClr val="002060"/>
              </a:solidFill>
            </a:endParaRPr>
          </a:p>
        </p:txBody>
      </p:sp>
      <p:pic>
        <p:nvPicPr>
          <p:cNvPr id="15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66" y="1887029"/>
            <a:ext cx="593586" cy="62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7;p19"/>
          <p:cNvSpPr txBox="1"/>
          <p:nvPr/>
        </p:nvSpPr>
        <p:spPr>
          <a:xfrm>
            <a:off x="1058114" y="2557055"/>
            <a:ext cx="9400360" cy="76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Региональные центры </a:t>
            </a:r>
            <a:r>
              <a:rPr lang="ru-RU" sz="1500" dirty="0">
                <a:solidFill>
                  <a:schemeClr val="dk1"/>
                </a:solidFill>
              </a:rPr>
              <a:t>выявления, </a:t>
            </a:r>
            <a:r>
              <a:rPr lang="ru-RU" sz="1500" dirty="0" smtClean="0">
                <a:solidFill>
                  <a:schemeClr val="dk1"/>
                </a:solidFill>
              </a:rPr>
              <a:t>поддержки </a:t>
            </a:r>
            <a:r>
              <a:rPr lang="ru-RU" sz="1500" dirty="0">
                <a:solidFill>
                  <a:schemeClr val="dk1"/>
                </a:solidFill>
              </a:rPr>
              <a:t>и развития способностей </a:t>
            </a:r>
            <a:r>
              <a:rPr lang="ru-RU" sz="1500" dirty="0" smtClean="0">
                <a:solidFill>
                  <a:schemeClr val="dk1"/>
                </a:solidFill>
              </a:rPr>
              <a:t>и </a:t>
            </a:r>
            <a:r>
              <a:rPr lang="ru-RU" sz="1500" dirty="0">
                <a:solidFill>
                  <a:schemeClr val="dk1"/>
                </a:solidFill>
              </a:rPr>
              <a:t>талантов </a:t>
            </a:r>
            <a:r>
              <a:rPr lang="ru-RU" sz="1500" dirty="0" smtClean="0">
                <a:solidFill>
                  <a:schemeClr val="dk1"/>
                </a:solidFill>
              </a:rPr>
              <a:t>у </a:t>
            </a:r>
            <a:r>
              <a:rPr lang="ru-RU" sz="1500" dirty="0">
                <a:solidFill>
                  <a:schemeClr val="dk1"/>
                </a:solidFill>
              </a:rPr>
              <a:t>детей и молодежи </a:t>
            </a:r>
            <a:endParaRPr lang="ru-RU" sz="1500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17375E"/>
                </a:solidFill>
              </a:rPr>
              <a:t>(2021 г. – 44 центра;  в 2022 г. – 17 центров; к 2024 </a:t>
            </a:r>
            <a:r>
              <a:rPr lang="ru-RU" sz="1500" b="1" dirty="0">
                <a:solidFill>
                  <a:srgbClr val="17375E"/>
                </a:solidFill>
              </a:rPr>
              <a:t>году – </a:t>
            </a:r>
            <a:r>
              <a:rPr lang="ru-RU" sz="1500" b="1" dirty="0" smtClean="0">
                <a:solidFill>
                  <a:srgbClr val="17375E"/>
                </a:solidFill>
              </a:rPr>
              <a:t>во всех субъектах Российской Федерации)</a:t>
            </a:r>
            <a:endParaRPr sz="1500" b="1" dirty="0">
              <a:solidFill>
                <a:srgbClr val="17375E"/>
              </a:solidFill>
            </a:endParaRPr>
          </a:p>
        </p:txBody>
      </p:sp>
      <p:pic>
        <p:nvPicPr>
          <p:cNvPr id="17" name="Google Shape;1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37" y="2540171"/>
            <a:ext cx="593586" cy="5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1;p19"/>
          <p:cNvSpPr txBox="1"/>
          <p:nvPr/>
        </p:nvSpPr>
        <p:spPr>
          <a:xfrm>
            <a:off x="1097434" y="5280712"/>
            <a:ext cx="8097149" cy="74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dirty="0" smtClean="0"/>
              <a:t>Создание ц</a:t>
            </a:r>
            <a:r>
              <a:rPr lang="ru-RU" sz="1400" dirty="0" smtClean="0">
                <a:solidFill>
                  <a:schemeClr val="dk1"/>
                </a:solidFill>
              </a:rPr>
              <a:t>ентров </a:t>
            </a:r>
            <a:r>
              <a:rPr lang="ru-RU" sz="1400" dirty="0">
                <a:solidFill>
                  <a:schemeClr val="dk1"/>
                </a:solidFill>
              </a:rPr>
              <a:t>цифровой образовательной среды </a:t>
            </a:r>
            <a:r>
              <a:rPr lang="ru-RU" sz="1400" b="1" dirty="0">
                <a:solidFill>
                  <a:srgbClr val="002060"/>
                </a:solidFill>
              </a:rPr>
              <a:t>(IT-Куб</a:t>
            </a:r>
            <a:r>
              <a:rPr lang="ru-RU" sz="1400" b="1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ru-RU" sz="1500" b="1" dirty="0">
                <a:solidFill>
                  <a:srgbClr val="17375E"/>
                </a:solidFill>
              </a:rPr>
              <a:t>(2021 г. – </a:t>
            </a:r>
            <a:r>
              <a:rPr lang="ru-RU" sz="1500" b="1" dirty="0" smtClean="0">
                <a:solidFill>
                  <a:srgbClr val="17375E"/>
                </a:solidFill>
              </a:rPr>
              <a:t>126  центров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куб; </a:t>
            </a:r>
            <a:r>
              <a:rPr lang="ru-RU" sz="1500" b="1" dirty="0">
                <a:solidFill>
                  <a:srgbClr val="17375E"/>
                </a:solidFill>
              </a:rPr>
              <a:t>в 2022 г. – </a:t>
            </a:r>
            <a:r>
              <a:rPr lang="ru-RU" sz="1500" b="1" dirty="0" smtClean="0">
                <a:solidFill>
                  <a:srgbClr val="17375E"/>
                </a:solidFill>
              </a:rPr>
              <a:t>72 центра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куб; </a:t>
            </a:r>
            <a:r>
              <a:rPr lang="ru-RU" sz="1500" b="1" dirty="0">
                <a:solidFill>
                  <a:srgbClr val="17375E"/>
                </a:solidFill>
              </a:rPr>
              <a:t>к 2024 году – </a:t>
            </a:r>
            <a:r>
              <a:rPr lang="ru-RU" sz="1500" b="1" dirty="0" smtClean="0">
                <a:solidFill>
                  <a:srgbClr val="17375E"/>
                </a:solidFill>
              </a:rPr>
              <a:t>341 центр </a:t>
            </a:r>
            <a:r>
              <a:rPr lang="en-US" sz="1500" b="1" dirty="0" smtClean="0">
                <a:solidFill>
                  <a:srgbClr val="17375E"/>
                </a:solidFill>
              </a:rPr>
              <a:t>IT-</a:t>
            </a:r>
            <a:r>
              <a:rPr lang="ru-RU" sz="1500" b="1" dirty="0" smtClean="0">
                <a:solidFill>
                  <a:srgbClr val="17375E"/>
                </a:solidFill>
              </a:rPr>
              <a:t>куб)</a:t>
            </a:r>
            <a:endParaRPr lang="ru-RU" sz="1500" b="1" dirty="0">
              <a:solidFill>
                <a:srgbClr val="17375E"/>
              </a:solidFill>
            </a:endParaRPr>
          </a:p>
        </p:txBody>
      </p:sp>
      <p:pic>
        <p:nvPicPr>
          <p:cNvPr id="19" name="Google Shape;1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64" y="5409939"/>
            <a:ext cx="462989" cy="472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0;p19"/>
          <p:cNvSpPr txBox="1"/>
          <p:nvPr/>
        </p:nvSpPr>
        <p:spPr>
          <a:xfrm>
            <a:off x="4973265" y="1164017"/>
            <a:ext cx="1428012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85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мобильных </a:t>
            </a:r>
            <a:endParaRPr lang="ru-RU" sz="1400" dirty="0" smtClean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dk1"/>
                </a:solidFill>
              </a:rPr>
              <a:t>Кванториумов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1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1145" y="1197666"/>
            <a:ext cx="531401" cy="494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5;p19"/>
          <p:cNvSpPr txBox="1"/>
          <p:nvPr/>
        </p:nvSpPr>
        <p:spPr>
          <a:xfrm>
            <a:off x="6930082" y="1149514"/>
            <a:ext cx="2088232" cy="73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17375E"/>
                </a:solidFill>
              </a:rPr>
              <a:t>30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dirty="0">
                <a:solidFill>
                  <a:schemeClr val="dk1"/>
                </a:solidFill>
              </a:rPr>
              <a:t>домов научной коллаборации </a:t>
            </a:r>
            <a:r>
              <a:rPr lang="ru-RU" sz="1400" b="1" dirty="0">
                <a:solidFill>
                  <a:srgbClr val="17375E"/>
                </a:solidFill>
              </a:rPr>
              <a:t>(ДНК)</a:t>
            </a:r>
            <a:endParaRPr sz="1400" b="1" dirty="0">
              <a:solidFill>
                <a:srgbClr val="17375E"/>
              </a:solidFill>
            </a:endParaRPr>
          </a:p>
        </p:txBody>
      </p:sp>
      <p:pic>
        <p:nvPicPr>
          <p:cNvPr id="23" name="Google Shape;1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5849" y="1152240"/>
            <a:ext cx="574233" cy="585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78;p19"/>
          <p:cNvSpPr txBox="1"/>
          <p:nvPr/>
        </p:nvSpPr>
        <p:spPr>
          <a:xfrm>
            <a:off x="1100963" y="3311249"/>
            <a:ext cx="9357511" cy="103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dirty="0" smtClean="0">
                <a:solidFill>
                  <a:schemeClr val="dk1"/>
                </a:solidFill>
              </a:rPr>
              <a:t>Внедрена </a:t>
            </a:r>
            <a:r>
              <a:rPr lang="ru-RU" sz="1500" dirty="0">
                <a:solidFill>
                  <a:schemeClr val="dk1"/>
                </a:solidFill>
              </a:rPr>
              <a:t>целевая модель развития региональных систем дополнительного образования детей </a:t>
            </a:r>
            <a:r>
              <a:rPr lang="ru-RU" sz="1500" dirty="0" smtClean="0">
                <a:solidFill>
                  <a:schemeClr val="dk1"/>
                </a:solidFill>
              </a:rPr>
              <a:t/>
            </a:r>
            <a:br>
              <a:rPr lang="ru-RU" sz="1500" dirty="0" smtClean="0">
                <a:solidFill>
                  <a:schemeClr val="dk1"/>
                </a:solidFill>
              </a:rPr>
            </a:br>
            <a:r>
              <a:rPr lang="ru-RU" sz="1500" dirty="0" smtClean="0">
                <a:solidFill>
                  <a:schemeClr val="dk1"/>
                </a:solidFill>
              </a:rPr>
              <a:t>в</a:t>
            </a:r>
            <a:r>
              <a:rPr lang="ru-RU" sz="1500" b="1" dirty="0" smtClean="0">
                <a:solidFill>
                  <a:schemeClr val="dk1"/>
                </a:solidFill>
              </a:rPr>
              <a:t> </a:t>
            </a:r>
            <a:r>
              <a:rPr lang="ru-RU" sz="1500" dirty="0" smtClean="0">
                <a:solidFill>
                  <a:schemeClr val="dk1"/>
                </a:solidFill>
              </a:rPr>
              <a:t>субъектах </a:t>
            </a:r>
            <a:r>
              <a:rPr lang="ru-RU" sz="1500" dirty="0">
                <a:solidFill>
                  <a:schemeClr val="dk1"/>
                </a:solidFill>
              </a:rPr>
              <a:t>Российской </a:t>
            </a:r>
            <a:r>
              <a:rPr lang="ru-RU" sz="1500" dirty="0" smtClean="0">
                <a:solidFill>
                  <a:schemeClr val="dk1"/>
                </a:solidFill>
              </a:rPr>
              <a:t>Федерации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17375E"/>
                </a:solidFill>
              </a:rPr>
              <a:t>(2021 г. – 72 субъекта РФ; в 2022 г. – 5 субъектов РФ; к 2024 </a:t>
            </a:r>
            <a:r>
              <a:rPr lang="ru-RU" sz="1500" b="1" dirty="0">
                <a:solidFill>
                  <a:srgbClr val="17375E"/>
                </a:solidFill>
              </a:rPr>
              <a:t>году – </a:t>
            </a:r>
            <a:r>
              <a:rPr lang="ru-RU" sz="1500" b="1" dirty="0" smtClean="0">
                <a:solidFill>
                  <a:srgbClr val="17375E"/>
                </a:solidFill>
              </a:rPr>
              <a:t>во всех субъектах РФ)</a:t>
            </a:r>
            <a:endParaRPr sz="1500" b="1" dirty="0">
              <a:solidFill>
                <a:srgbClr val="17375E"/>
              </a:solidFill>
            </a:endParaRPr>
          </a:p>
        </p:txBody>
      </p:sp>
      <p:pic>
        <p:nvPicPr>
          <p:cNvPr id="25" name="Google Shape;1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491" y="3383435"/>
            <a:ext cx="679736" cy="65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9;p19"/>
          <p:cNvSpPr txBox="1"/>
          <p:nvPr/>
        </p:nvSpPr>
        <p:spPr>
          <a:xfrm>
            <a:off x="1063981" y="4321845"/>
            <a:ext cx="9348844" cy="96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Обновлена </a:t>
            </a:r>
            <a:r>
              <a:rPr lang="ru-RU" sz="1300" dirty="0">
                <a:solidFill>
                  <a:schemeClr val="dk1"/>
                </a:solidFill>
              </a:rPr>
              <a:t>материально-техническая база </a:t>
            </a:r>
            <a:r>
              <a:rPr lang="ru-RU" sz="1300" dirty="0" smtClean="0">
                <a:solidFill>
                  <a:schemeClr val="dk1"/>
                </a:solidFill>
              </a:rPr>
              <a:t>для </a:t>
            </a:r>
            <a:r>
              <a:rPr lang="ru-RU" sz="1300" dirty="0">
                <a:solidFill>
                  <a:schemeClr val="dk1"/>
                </a:solidFill>
              </a:rPr>
              <a:t>занятия физической культурой </a:t>
            </a:r>
            <a:r>
              <a:rPr lang="ru-RU" sz="1300" dirty="0" smtClean="0">
                <a:solidFill>
                  <a:schemeClr val="dk1"/>
                </a:solidFill>
              </a:rPr>
              <a:t>и </a:t>
            </a:r>
            <a:r>
              <a:rPr lang="ru-RU" sz="1300" dirty="0">
                <a:solidFill>
                  <a:schemeClr val="dk1"/>
                </a:solidFill>
              </a:rPr>
              <a:t>спортом </a:t>
            </a:r>
            <a:r>
              <a:rPr lang="ru-RU" sz="1300" dirty="0" smtClean="0">
                <a:solidFill>
                  <a:schemeClr val="dk1"/>
                </a:solidFill>
              </a:rPr>
              <a:t>в</a:t>
            </a:r>
            <a:r>
              <a:rPr lang="ru-RU" sz="1300" b="1" dirty="0" smtClean="0">
                <a:solidFill>
                  <a:schemeClr val="dk1"/>
                </a:solidFill>
              </a:rPr>
              <a:t> </a:t>
            </a:r>
            <a:r>
              <a:rPr lang="ru-RU" sz="1300" dirty="0" smtClean="0">
                <a:solidFill>
                  <a:schemeClr val="dk1"/>
                </a:solidFill>
              </a:rPr>
              <a:t>организациях</a:t>
            </a:r>
            <a:r>
              <a:rPr lang="ru-RU" sz="1300" dirty="0">
                <a:solidFill>
                  <a:schemeClr val="dk1"/>
                </a:solidFill>
              </a:rPr>
              <a:t>, </a:t>
            </a:r>
            <a:r>
              <a:rPr lang="ru-RU" sz="1300" dirty="0" smtClean="0">
                <a:solidFill>
                  <a:schemeClr val="dk1"/>
                </a:solidFill>
              </a:rPr>
              <a:t>расположенных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в </a:t>
            </a:r>
            <a:r>
              <a:rPr lang="ru-RU" sz="1300" dirty="0">
                <a:solidFill>
                  <a:schemeClr val="dk1"/>
                </a:solidFill>
              </a:rPr>
              <a:t>сельской местности и малых </a:t>
            </a:r>
            <a:r>
              <a:rPr lang="ru-RU" sz="1300" dirty="0" smtClean="0">
                <a:solidFill>
                  <a:schemeClr val="dk1"/>
                </a:solidFill>
              </a:rPr>
              <a:t>городах </a:t>
            </a:r>
          </a:p>
          <a:p>
            <a:pPr>
              <a:lnSpc>
                <a:spcPct val="115000"/>
              </a:lnSpc>
            </a:pPr>
            <a:r>
              <a:rPr lang="ru-RU" sz="1500" b="1" dirty="0" smtClean="0">
                <a:solidFill>
                  <a:srgbClr val="002060"/>
                </a:solidFill>
              </a:rPr>
              <a:t>(2021 г. – 3360 школ; в 2022 г. – 845 школ; к 2024 году -  в 5700 школ в  82 субъектах  РФ)</a:t>
            </a:r>
            <a:endParaRPr sz="1500" b="1" dirty="0">
              <a:solidFill>
                <a:srgbClr val="002060"/>
              </a:solidFill>
            </a:endParaRPr>
          </a:p>
        </p:txBody>
      </p:sp>
      <p:pic>
        <p:nvPicPr>
          <p:cNvPr id="27" name="Google Shape;1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737" y="4358667"/>
            <a:ext cx="577244" cy="56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8868" y="6089159"/>
            <a:ext cx="661384" cy="66844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93;p19"/>
          <p:cNvSpPr txBox="1"/>
          <p:nvPr/>
        </p:nvSpPr>
        <p:spPr>
          <a:xfrm>
            <a:off x="3215042" y="6500520"/>
            <a:ext cx="2408235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7 073 </a:t>
            </a:r>
            <a:r>
              <a:rPr lang="ru-RU" sz="1300" dirty="0">
                <a:solidFill>
                  <a:schemeClr val="dk1"/>
                </a:solidFill>
              </a:rPr>
              <a:t>школьных </a:t>
            </a:r>
            <a:r>
              <a:rPr lang="ru-RU" sz="1300" dirty="0" smtClean="0">
                <a:solidFill>
                  <a:schemeClr val="dk1"/>
                </a:solidFill>
              </a:rPr>
              <a:t>театров*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театров)</a:t>
            </a:r>
            <a:endParaRPr lang="ru-RU" sz="1300" dirty="0">
              <a:solidFill>
                <a:schemeClr val="dk1"/>
              </a:solidFill>
            </a:endParaRPr>
          </a:p>
        </p:txBody>
      </p:sp>
      <p:pic>
        <p:nvPicPr>
          <p:cNvPr id="30" name="Google Shape;192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21546" y="6140036"/>
            <a:ext cx="757774" cy="550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6;p19"/>
          <p:cNvSpPr txBox="1"/>
          <p:nvPr/>
        </p:nvSpPr>
        <p:spPr>
          <a:xfrm>
            <a:off x="8138632" y="6517557"/>
            <a:ext cx="2290683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18 893 </a:t>
            </a:r>
            <a:r>
              <a:rPr lang="ru-RU" sz="1300" dirty="0" smtClean="0">
                <a:solidFill>
                  <a:schemeClr val="dk1"/>
                </a:solidFill>
              </a:rPr>
              <a:t>школьных музея*</a:t>
            </a:r>
          </a:p>
          <a:p>
            <a:pPr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музеев)</a:t>
            </a:r>
            <a:endParaRPr sz="1300" dirty="0">
              <a:solidFill>
                <a:srgbClr val="002060"/>
              </a:solidFill>
            </a:endParaRPr>
          </a:p>
        </p:txBody>
      </p:sp>
      <p:pic>
        <p:nvPicPr>
          <p:cNvPr id="32" name="Google Shape;194;p19"/>
          <p:cNvPicPr preferRelativeResize="0"/>
          <p:nvPr/>
        </p:nvPicPr>
        <p:blipFill rotWithShape="1">
          <a:blip r:embed="rId12">
            <a:alphaModFix/>
          </a:blip>
          <a:srcRect l="20249" t="25958" r="21850" b="24727"/>
          <a:stretch/>
        </p:blipFill>
        <p:spPr>
          <a:xfrm>
            <a:off x="6291125" y="6058131"/>
            <a:ext cx="651532" cy="71396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5;p19"/>
          <p:cNvSpPr txBox="1"/>
          <p:nvPr/>
        </p:nvSpPr>
        <p:spPr>
          <a:xfrm>
            <a:off x="5210567" y="6500520"/>
            <a:ext cx="2928065" cy="92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7375E"/>
                </a:solidFill>
              </a:rPr>
              <a:t>23 700 </a:t>
            </a:r>
            <a:r>
              <a:rPr lang="ru-RU" sz="1300" dirty="0">
                <a:solidFill>
                  <a:schemeClr val="dk1"/>
                </a:solidFill>
              </a:rPr>
              <a:t>школьных </a:t>
            </a:r>
            <a:r>
              <a:rPr lang="ru-RU" sz="1300" dirty="0" smtClean="0">
                <a:solidFill>
                  <a:schemeClr val="dk1"/>
                </a:solidFill>
              </a:rPr>
              <a:t>спортивных клубов*</a:t>
            </a:r>
          </a:p>
          <a:p>
            <a:pPr algn="ctr">
              <a:lnSpc>
                <a:spcPct val="115000"/>
              </a:lnSpc>
            </a:pPr>
            <a:r>
              <a:rPr lang="ru-RU" sz="1300" dirty="0" smtClean="0">
                <a:solidFill>
                  <a:schemeClr val="dk1"/>
                </a:solidFill>
              </a:rPr>
              <a:t>(в 2022 г. – 5000 ШСК) </a:t>
            </a:r>
          </a:p>
          <a:p>
            <a:pPr>
              <a:lnSpc>
                <a:spcPct val="115000"/>
              </a:lnSpc>
            </a:pPr>
            <a:endParaRPr sz="13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5892" y="7162262"/>
            <a:ext cx="6062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* к 2024 г. - во всех школах Российской Федерации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2fba0b61a_0_389"/>
          <p:cNvSpPr/>
          <p:nvPr/>
        </p:nvSpPr>
        <p:spPr>
          <a:xfrm>
            <a:off x="3318889" y="2626382"/>
            <a:ext cx="3611193" cy="4393815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100">
              <a:solidFill>
                <a:srgbClr val="292D63"/>
              </a:solidFill>
            </a:endParaRPr>
          </a:p>
        </p:txBody>
      </p:sp>
      <p:sp>
        <p:nvSpPr>
          <p:cNvPr id="423" name="Google Shape;423;g102fba0b61a_0_389"/>
          <p:cNvSpPr/>
          <p:nvPr/>
        </p:nvSpPr>
        <p:spPr>
          <a:xfrm>
            <a:off x="296059" y="768092"/>
            <a:ext cx="2901081" cy="3794172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02fba0b61a_0_389"/>
          <p:cNvSpPr txBox="1">
            <a:spLocks noGrp="1"/>
          </p:cNvSpPr>
          <p:nvPr>
            <p:ph type="title"/>
          </p:nvPr>
        </p:nvSpPr>
        <p:spPr>
          <a:xfrm>
            <a:off x="480840" y="0"/>
            <a:ext cx="10691811" cy="6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ru-RU" sz="2000" spc="79" dirty="0">
                <a:solidFill>
                  <a:schemeClr val="tx2">
                    <a:lumMod val="75000"/>
                  </a:schemeClr>
                </a:solidFill>
                <a:latin typeface="Calibri (Основной текст)"/>
              </a:rPr>
              <a:t>ТЕХНИЧЕСКАЯ И ЕСТЕСТВЕННОНАУЧНАЯ 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g102fba0b61a_0_389"/>
          <p:cNvSpPr txBox="1"/>
          <p:nvPr/>
        </p:nvSpPr>
        <p:spPr>
          <a:xfrm>
            <a:off x="1410438" y="3737850"/>
            <a:ext cx="5813147" cy="28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102fba0b61a_0_389"/>
          <p:cNvSpPr txBox="1"/>
          <p:nvPr/>
        </p:nvSpPr>
        <p:spPr>
          <a:xfrm>
            <a:off x="3225832" y="2803701"/>
            <a:ext cx="3704250" cy="181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100" dirty="0">
                <a:solidFill>
                  <a:srgbClr val="292D63"/>
                </a:solidFill>
              </a:rPr>
              <a:t>Перечень поручений Президента PФ от 24.09.2021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№ ПP-1806 по итогам встречи со школьниками </a:t>
            </a:r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в ВДЦ «Океан» 1 сентября 2021 г.</a:t>
            </a:r>
            <a:endParaRPr sz="1100" dirty="0">
              <a:solidFill>
                <a:srgbClr val="292D63"/>
              </a:solidFill>
            </a:endParaRPr>
          </a:p>
          <a:p>
            <a:pPr algn="ctr"/>
            <a:endParaRPr sz="1100" dirty="0">
              <a:solidFill>
                <a:srgbClr val="292D63"/>
              </a:solidFill>
            </a:endParaRPr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обеспечить массовое вовлечение обучающихся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в общеобразовательных организациях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в научно-техническое творчество под научным руководством образовательных организаций высшего образования, научных организаций </a:t>
            </a:r>
            <a:br>
              <a:rPr lang="ru-RU" sz="1100" dirty="0">
                <a:solidFill>
                  <a:srgbClr val="292D63"/>
                </a:solidFill>
              </a:rPr>
            </a:br>
            <a:r>
              <a:rPr lang="ru-RU" sz="1100" dirty="0">
                <a:solidFill>
                  <a:srgbClr val="292D63"/>
                </a:solidFill>
              </a:rPr>
              <a:t>и высокотехнологичных компаний</a:t>
            </a:r>
            <a:endParaRPr sz="1100" dirty="0">
              <a:solidFill>
                <a:srgbClr val="292D63"/>
              </a:solidFill>
            </a:endParaRPr>
          </a:p>
        </p:txBody>
      </p:sp>
      <p:sp>
        <p:nvSpPr>
          <p:cNvPr id="428" name="Google Shape;428;g102fba0b61a_0_389"/>
          <p:cNvSpPr txBox="1"/>
          <p:nvPr/>
        </p:nvSpPr>
        <p:spPr>
          <a:xfrm>
            <a:off x="264510" y="848594"/>
            <a:ext cx="2932630" cy="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Более </a:t>
            </a:r>
            <a:r>
              <a:rPr lang="ru-RU" sz="1400" b="1" dirty="0">
                <a:solidFill>
                  <a:srgbClr val="002060"/>
                </a:solidFill>
              </a:rPr>
              <a:t>1,5 млн</a:t>
            </a:r>
            <a:r>
              <a:rPr lang="ru-RU" sz="1400" dirty="0">
                <a:solidFill>
                  <a:srgbClr val="002060"/>
                </a:solidFill>
              </a:rPr>
              <a:t> охват детей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429" name="Google Shape;429;g102fba0b61a_0_389"/>
          <p:cNvSpPr txBox="1"/>
          <p:nvPr/>
        </p:nvSpPr>
        <p:spPr>
          <a:xfrm>
            <a:off x="367742" y="4731194"/>
            <a:ext cx="2745916" cy="98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</a:rPr>
              <a:t>БЕСПЛАТНЫЕ ПРОГРАММЫ</a:t>
            </a:r>
            <a:endParaRPr sz="1300" b="1" dirty="0">
              <a:solidFill>
                <a:srgbClr val="002060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Промышленная робототехника,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3D-моделирование,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программирование на перспективных языках,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аэрокосмические технологии, </a:t>
            </a:r>
            <a:endParaRPr sz="1000" dirty="0">
              <a:solidFill>
                <a:srgbClr val="292D63"/>
              </a:solidFill>
            </a:endParaRPr>
          </a:p>
          <a:p>
            <a:r>
              <a:rPr lang="ru-RU" sz="1000" dirty="0">
                <a:solidFill>
                  <a:srgbClr val="292D63"/>
                </a:solidFill>
              </a:rPr>
              <a:t>зеленая энергетика и </a:t>
            </a:r>
            <a:r>
              <a:rPr lang="ru-RU" sz="1000" dirty="0" err="1">
                <a:solidFill>
                  <a:srgbClr val="292D63"/>
                </a:solidFill>
              </a:rPr>
              <a:t>нанотехнологии</a:t>
            </a:r>
            <a:r>
              <a:rPr lang="ru-RU" sz="1000" dirty="0">
                <a:solidFill>
                  <a:srgbClr val="292D63"/>
                </a:solidFill>
              </a:rPr>
              <a:t> и др.</a:t>
            </a:r>
            <a:endParaRPr sz="1000" dirty="0">
              <a:solidFill>
                <a:srgbClr val="292D63"/>
              </a:solidFill>
            </a:endParaRPr>
          </a:p>
        </p:txBody>
      </p:sp>
      <p:sp>
        <p:nvSpPr>
          <p:cNvPr id="430" name="Google Shape;430;g102fba0b61a_0_389"/>
          <p:cNvSpPr txBox="1"/>
          <p:nvPr/>
        </p:nvSpPr>
        <p:spPr>
          <a:xfrm>
            <a:off x="3257674" y="5940078"/>
            <a:ext cx="3845173" cy="33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434343"/>
                </a:solidFill>
              </a:rPr>
              <a:t>9 ВУЗОВ - ПИЛОТНЫХ ПЛОЩАДОК - 6 СУБЪЕКТОВ РФ</a:t>
            </a:r>
            <a:endParaRPr sz="1100" b="1" dirty="0">
              <a:solidFill>
                <a:srgbClr val="434343"/>
              </a:solidFill>
            </a:endParaRPr>
          </a:p>
          <a:p>
            <a:endParaRPr sz="1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02fba0b61a_0_389"/>
          <p:cNvSpPr txBox="1"/>
          <p:nvPr/>
        </p:nvSpPr>
        <p:spPr>
          <a:xfrm>
            <a:off x="3401690" y="4820310"/>
            <a:ext cx="3561482" cy="86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r>
              <a:rPr lang="ru-RU" sz="1100" dirty="0" err="1">
                <a:solidFill>
                  <a:srgbClr val="292D63"/>
                </a:solidFill>
              </a:rPr>
              <a:t>Минобрнауки</a:t>
            </a:r>
            <a:r>
              <a:rPr lang="ru-RU" sz="1100" dirty="0">
                <a:solidFill>
                  <a:srgbClr val="292D63"/>
                </a:solidFill>
              </a:rPr>
              <a:t> России, </a:t>
            </a:r>
            <a:r>
              <a:rPr lang="ru-RU" sz="1100" dirty="0" err="1">
                <a:solidFill>
                  <a:srgbClr val="292D63"/>
                </a:solidFill>
              </a:rPr>
              <a:t>Минпросвещения</a:t>
            </a:r>
            <a:r>
              <a:rPr lang="ru-RU" sz="1100" dirty="0">
                <a:solidFill>
                  <a:srgbClr val="292D63"/>
                </a:solidFill>
              </a:rPr>
              <a:t> России, РДШ, ФГБОУ ДО ФЦДО и Фондом содействия инновациям подписан ПЛАН мероприятий по реализации проекта массового вовлечения школьников в научно-техническое творчество</a:t>
            </a:r>
            <a:endParaRPr sz="1100" dirty="0">
              <a:solidFill>
                <a:srgbClr val="292D63"/>
              </a:solidFill>
            </a:endParaRPr>
          </a:p>
        </p:txBody>
      </p:sp>
      <p:grpSp>
        <p:nvGrpSpPr>
          <p:cNvPr id="432" name="Google Shape;432;g102fba0b61a_0_389"/>
          <p:cNvGrpSpPr/>
          <p:nvPr/>
        </p:nvGrpSpPr>
        <p:grpSpPr>
          <a:xfrm>
            <a:off x="398428" y="1187550"/>
            <a:ext cx="2637479" cy="1759570"/>
            <a:chOff x="289264" y="-152611"/>
            <a:chExt cx="2255661" cy="1197187"/>
          </a:xfrm>
        </p:grpSpPr>
        <p:sp>
          <p:nvSpPr>
            <p:cNvPr id="433" name="Google Shape;433;g102fba0b61a_0_389"/>
            <p:cNvSpPr/>
            <p:nvPr/>
          </p:nvSpPr>
          <p:spPr>
            <a:xfrm>
              <a:off x="293186" y="-152611"/>
              <a:ext cx="1059578" cy="5879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135 </a:t>
              </a:r>
              <a:r>
                <a:rPr lang="ru-RU" sz="1100" dirty="0">
                  <a:solidFill>
                    <a:srgbClr val="292D63"/>
                  </a:solidFill>
                </a:rPr>
                <a:t>детских технопарков «Кванториум»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100" dirty="0">
                  <a:solidFill>
                    <a:srgbClr val="292D63"/>
                  </a:solidFill>
                </a:rPr>
                <a:t>в 80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4" name="Google Shape;434;g102fba0b61a_0_389"/>
            <p:cNvSpPr/>
            <p:nvPr/>
          </p:nvSpPr>
          <p:spPr>
            <a:xfrm>
              <a:off x="1505427" y="-152611"/>
              <a:ext cx="1033047" cy="5879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85</a:t>
              </a:r>
              <a:r>
                <a:rPr lang="ru-RU" sz="1100" dirty="0">
                  <a:solidFill>
                    <a:srgbClr val="292D63"/>
                  </a:solidFill>
                </a:rPr>
                <a:t> мобильных технопарков в 70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5" name="Google Shape;435;g102fba0b61a_0_389"/>
            <p:cNvSpPr/>
            <p:nvPr/>
          </p:nvSpPr>
          <p:spPr>
            <a:xfrm>
              <a:off x="289264" y="476034"/>
              <a:ext cx="1063500" cy="5685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</a:pPr>
              <a:r>
                <a:rPr lang="ru-RU" sz="1100" b="1" dirty="0">
                  <a:solidFill>
                    <a:srgbClr val="292D63"/>
                  </a:solidFill>
                </a:rPr>
                <a:t>126 </a:t>
              </a:r>
              <a:r>
                <a:rPr lang="ru-RU" sz="1100" dirty="0">
                  <a:solidFill>
                    <a:srgbClr val="292D63"/>
                  </a:solidFill>
                </a:rPr>
                <a:t>центров «IT-куб»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</a:pPr>
              <a:r>
                <a:rPr lang="ru-RU" sz="1100" dirty="0">
                  <a:solidFill>
                    <a:srgbClr val="292D63"/>
                  </a:solidFill>
                </a:rPr>
                <a:t>в 72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36" name="Google Shape;436;g102fba0b61a_0_389"/>
            <p:cNvSpPr/>
            <p:nvPr/>
          </p:nvSpPr>
          <p:spPr>
            <a:xfrm>
              <a:off x="1498976" y="498243"/>
              <a:ext cx="1045949" cy="5241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>
                  <a:solidFill>
                    <a:srgbClr val="292D63"/>
                  </a:solidFill>
                </a:rPr>
                <a:t>30</a:t>
              </a:r>
              <a:r>
                <a:rPr lang="ru-RU" sz="1100">
                  <a:solidFill>
                    <a:srgbClr val="292D63"/>
                  </a:solidFill>
                </a:rPr>
                <a:t> центров «ДНК» в 27 субъектах</a:t>
              </a:r>
              <a:endParaRPr sz="1100">
                <a:solidFill>
                  <a:srgbClr val="292D63"/>
                </a:solidFill>
              </a:endParaRPr>
            </a:p>
          </p:txBody>
        </p:sp>
      </p:grpSp>
      <p:sp>
        <p:nvSpPr>
          <p:cNvPr id="437" name="Google Shape;437;g102fba0b61a_0_389"/>
          <p:cNvSpPr/>
          <p:nvPr/>
        </p:nvSpPr>
        <p:spPr>
          <a:xfrm rot="5400000">
            <a:off x="4940450" y="5643401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grpSp>
        <p:nvGrpSpPr>
          <p:cNvPr id="438" name="Google Shape;438;g102fba0b61a_0_389"/>
          <p:cNvGrpSpPr/>
          <p:nvPr/>
        </p:nvGrpSpPr>
        <p:grpSpPr>
          <a:xfrm>
            <a:off x="430668" y="3042764"/>
            <a:ext cx="2610982" cy="820600"/>
            <a:chOff x="-2070697" y="-440341"/>
            <a:chExt cx="2233000" cy="731100"/>
          </a:xfrm>
        </p:grpSpPr>
        <p:sp>
          <p:nvSpPr>
            <p:cNvPr id="439" name="Google Shape;439;g102fba0b61a_0_389"/>
            <p:cNvSpPr/>
            <p:nvPr/>
          </p:nvSpPr>
          <p:spPr>
            <a:xfrm>
              <a:off x="-2070697" y="-440341"/>
              <a:ext cx="1063500" cy="73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rgbClr val="292D63"/>
                  </a:solidFill>
                </a:rPr>
                <a:t>48 </a:t>
              </a:r>
              <a:r>
                <a:rPr lang="ru-RU" sz="1100" dirty="0">
                  <a:solidFill>
                    <a:srgbClr val="292D63"/>
                  </a:solidFill>
                </a:rPr>
                <a:t>школьных</a:t>
              </a:r>
              <a:r>
                <a:rPr lang="ru-RU" sz="1100" b="1" dirty="0">
                  <a:solidFill>
                    <a:srgbClr val="292D63"/>
                  </a:solidFill>
                </a:rPr>
                <a:t> </a:t>
              </a:r>
              <a:r>
                <a:rPr lang="ru-RU" sz="1100" dirty="0">
                  <a:solidFill>
                    <a:srgbClr val="292D63"/>
                  </a:solidFill>
                </a:rPr>
                <a:t>технопарков «Кванториум»</a:t>
              </a:r>
              <a:endParaRPr sz="11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1100" dirty="0">
                  <a:solidFill>
                    <a:srgbClr val="292D63"/>
                  </a:solidFill>
                </a:rPr>
                <a:t>в 48 субъектах</a:t>
              </a:r>
              <a:endParaRPr sz="1100" dirty="0">
                <a:solidFill>
                  <a:srgbClr val="292D63"/>
                </a:solidFill>
              </a:endParaRPr>
            </a:p>
          </p:txBody>
        </p:sp>
        <p:sp>
          <p:nvSpPr>
            <p:cNvPr id="440" name="Google Shape;440;g102fba0b61a_0_389"/>
            <p:cNvSpPr/>
            <p:nvPr/>
          </p:nvSpPr>
          <p:spPr>
            <a:xfrm>
              <a:off x="-901197" y="-440341"/>
              <a:ext cx="1063500" cy="73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Стационарный </a:t>
              </a: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и мобильный </a:t>
              </a:r>
              <a:r>
                <a:rPr lang="ru-RU" sz="1000" dirty="0" err="1">
                  <a:solidFill>
                    <a:srgbClr val="292D63"/>
                  </a:solidFill>
                </a:rPr>
                <a:t>Кванториумы</a:t>
              </a:r>
              <a:r>
                <a:rPr lang="ru-RU" sz="1000" dirty="0">
                  <a:solidFill>
                    <a:srgbClr val="292D63"/>
                  </a:solidFill>
                </a:rPr>
                <a:t> </a:t>
              </a:r>
              <a:endParaRPr sz="1000" dirty="0">
                <a:solidFill>
                  <a:srgbClr val="292D63"/>
                </a:solidFill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ru-RU" sz="1000" dirty="0">
                  <a:solidFill>
                    <a:srgbClr val="292D63"/>
                  </a:solidFill>
                </a:rPr>
                <a:t>на базе ФГБОУ ДО ФЦДО</a:t>
              </a:r>
              <a:endParaRPr sz="1000" b="1" dirty="0">
                <a:solidFill>
                  <a:srgbClr val="292D63"/>
                </a:solidFill>
              </a:endParaRPr>
            </a:p>
          </p:txBody>
        </p:sp>
      </p:grpSp>
      <p:sp>
        <p:nvSpPr>
          <p:cNvPr id="441" name="Google Shape;441;g102fba0b61a_0_389"/>
          <p:cNvSpPr txBox="1"/>
          <p:nvPr/>
        </p:nvSpPr>
        <p:spPr>
          <a:xfrm>
            <a:off x="3257674" y="6660158"/>
            <a:ext cx="3760438" cy="3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300" b="1" dirty="0">
                <a:solidFill>
                  <a:srgbClr val="434343"/>
                </a:solidFill>
              </a:rPr>
              <a:t>Модель «Школа – ВУЗ – работодатель»</a:t>
            </a:r>
            <a:endParaRPr sz="1300" b="1" dirty="0">
              <a:solidFill>
                <a:srgbClr val="434343"/>
              </a:solidFill>
            </a:endParaRPr>
          </a:p>
        </p:txBody>
      </p:sp>
      <p:sp>
        <p:nvSpPr>
          <p:cNvPr id="442" name="Google Shape;442;g102fba0b61a_0_389"/>
          <p:cNvSpPr txBox="1"/>
          <p:nvPr/>
        </p:nvSpPr>
        <p:spPr>
          <a:xfrm>
            <a:off x="0" y="7231279"/>
            <a:ext cx="10867912" cy="32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r>
              <a:rPr lang="ru-RU" sz="600" b="1" dirty="0">
                <a:solidFill>
                  <a:srgbClr val="292D63"/>
                </a:solidFill>
              </a:rPr>
              <a:t>Оператор</a:t>
            </a:r>
            <a:r>
              <a:rPr lang="ru-RU" sz="600" dirty="0">
                <a:solidFill>
                  <a:srgbClr val="292D63"/>
                </a:solidFill>
              </a:rPr>
              <a:t> - ФЕДЕРАЛЬНОЕ ГОСУДАРСТВЕННОЕ БЮДЖЕТНОЕ ОБРАЗОВАТЕЛЬНОЕ УЧРЕЖДЕНИЕ ДОПОЛНИТЕЛЬНОГО ОБРАЗОВАНИЯ «ФЕДЕРАЛЬНЫЙ ЦЕНТР ДОПОЛНИТЕЛЬНОГО ОБРАЗОВАНИЯ И ОРГАНИЗАЦИИ ОТДЫХА И ОЗДОРОВЛЕНИЯ ДЕТЕЙ</a:t>
            </a:r>
            <a:r>
              <a:rPr lang="ru-RU" sz="400" dirty="0">
                <a:solidFill>
                  <a:srgbClr val="292D63"/>
                </a:solidFill>
              </a:rPr>
              <a:t>» </a:t>
            </a:r>
            <a:r>
              <a:rPr lang="ru-RU" sz="400" dirty="0">
                <a:solidFill>
                  <a:srgbClr val="292D6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HTTPS://WWW.FEDCDO.RU</a:t>
            </a:r>
            <a:r>
              <a:rPr lang="ru-RU" sz="600" dirty="0">
                <a:solidFill>
                  <a:srgbClr val="292D6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/</a:t>
            </a:r>
            <a:r>
              <a:rPr lang="ru-RU" sz="600" dirty="0">
                <a:solidFill>
                  <a:srgbClr val="292D63"/>
                </a:solidFill>
              </a:rPr>
              <a:t> </a:t>
            </a:r>
          </a:p>
        </p:txBody>
      </p:sp>
      <p:sp>
        <p:nvSpPr>
          <p:cNvPr id="443" name="Google Shape;443;g102fba0b61a_0_389"/>
          <p:cNvSpPr/>
          <p:nvPr/>
        </p:nvSpPr>
        <p:spPr>
          <a:xfrm>
            <a:off x="9559354" y="342826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102fba0b61a_0_389"/>
          <p:cNvSpPr/>
          <p:nvPr/>
        </p:nvSpPr>
        <p:spPr>
          <a:xfrm>
            <a:off x="54604" y="5796061"/>
            <a:ext cx="3561482" cy="95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noAutofit/>
          </a:bodyPr>
          <a:lstStyle/>
          <a:p>
            <a:pPr algn="ctr"/>
            <a:r>
              <a:rPr lang="ru-RU" sz="1300" b="1" dirty="0">
                <a:solidFill>
                  <a:srgbClr val="292D63"/>
                </a:solidFill>
              </a:rPr>
              <a:t>БОЛЕЕ 3 МЛН. ШКОЛЬНИКОВ</a:t>
            </a:r>
            <a:endParaRPr sz="2000" dirty="0"/>
          </a:p>
          <a:p>
            <a:pPr algn="ctr"/>
            <a:r>
              <a:rPr lang="ru-RU" sz="1100" dirty="0">
                <a:solidFill>
                  <a:srgbClr val="292D63"/>
                </a:solidFill>
              </a:rPr>
              <a:t>вовлечены в программы и мероприятия технической направленности в 2021 году </a:t>
            </a:r>
            <a:endParaRPr sz="1100" dirty="0"/>
          </a:p>
          <a:p>
            <a:pPr algn="ctr"/>
            <a:endParaRPr sz="1400" dirty="0">
              <a:solidFill>
                <a:srgbClr val="292D63"/>
              </a:solidFill>
            </a:endParaRPr>
          </a:p>
        </p:txBody>
      </p:sp>
      <p:sp>
        <p:nvSpPr>
          <p:cNvPr id="446" name="Google Shape;446;g102fba0b61a_0_389"/>
          <p:cNvSpPr txBox="1"/>
          <p:nvPr/>
        </p:nvSpPr>
        <p:spPr>
          <a:xfrm>
            <a:off x="161330" y="6516141"/>
            <a:ext cx="3043964" cy="68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23" rIns="0" bIns="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 err="1">
                <a:solidFill>
                  <a:srgbClr val="292D63"/>
                </a:solidFill>
              </a:rPr>
              <a:t>детивнауке.рф</a:t>
            </a:r>
            <a:endParaRPr sz="11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sz="5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rgbClr val="292D63"/>
                </a:solidFill>
              </a:rPr>
              <a:t>Единый национальный портал ДОД</a:t>
            </a:r>
            <a:endParaRPr sz="1100" dirty="0">
              <a:solidFill>
                <a:srgbClr val="292D63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rgbClr val="292D63"/>
                </a:solidFill>
              </a:rPr>
              <a:t>http://dop.edu.ru</a:t>
            </a:r>
            <a:endParaRPr sz="1100" b="1" dirty="0">
              <a:solidFill>
                <a:srgbClr val="292D63"/>
              </a:solidFill>
            </a:endParaRPr>
          </a:p>
        </p:txBody>
      </p:sp>
      <p:sp>
        <p:nvSpPr>
          <p:cNvPr id="447" name="Google Shape;447;g102fba0b61a_0_389"/>
          <p:cNvSpPr/>
          <p:nvPr/>
        </p:nvSpPr>
        <p:spPr>
          <a:xfrm rot="5400000">
            <a:off x="4940450" y="4443410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48" name="Google Shape;448;g102fba0b61a_0_389"/>
          <p:cNvSpPr/>
          <p:nvPr/>
        </p:nvSpPr>
        <p:spPr>
          <a:xfrm>
            <a:off x="7002090" y="3059757"/>
            <a:ext cx="3589645" cy="3901217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102fba0b61a_0_389"/>
          <p:cNvSpPr/>
          <p:nvPr/>
        </p:nvSpPr>
        <p:spPr>
          <a:xfrm rot="5400000">
            <a:off x="4940450" y="6387626"/>
            <a:ext cx="312176" cy="22134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50" name="Google Shape;450;g102fba0b61a_0_389"/>
          <p:cNvSpPr/>
          <p:nvPr/>
        </p:nvSpPr>
        <p:spPr>
          <a:xfrm>
            <a:off x="413821" y="3947904"/>
            <a:ext cx="2634007" cy="5132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sz="1100" b="1" dirty="0">
              <a:solidFill>
                <a:srgbClr val="292D63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rgbClr val="292D63"/>
                </a:solidFill>
              </a:rPr>
              <a:t>22 429 </a:t>
            </a:r>
            <a:r>
              <a:rPr lang="ru-RU" sz="1100" dirty="0">
                <a:solidFill>
                  <a:srgbClr val="292D63"/>
                </a:solidFill>
              </a:rPr>
              <a:t>организаций ДО, реализующих программы</a:t>
            </a:r>
            <a:endParaRPr sz="1100" b="1" dirty="0">
              <a:solidFill>
                <a:srgbClr val="292D63"/>
              </a:solidFill>
            </a:endParaRPr>
          </a:p>
          <a:p>
            <a:pPr algn="ctr">
              <a:lnSpc>
                <a:spcPct val="90000"/>
              </a:lnSpc>
            </a:pPr>
            <a:endParaRPr sz="1100" dirty="0">
              <a:solidFill>
                <a:srgbClr val="292D63"/>
              </a:solidFill>
            </a:endParaRPr>
          </a:p>
        </p:txBody>
      </p:sp>
      <p:sp>
        <p:nvSpPr>
          <p:cNvPr id="452" name="Google Shape;452;g102fba0b61a_0_389"/>
          <p:cNvSpPr txBox="1"/>
          <p:nvPr/>
        </p:nvSpPr>
        <p:spPr>
          <a:xfrm>
            <a:off x="7207564" y="3724959"/>
            <a:ext cx="3286056" cy="33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Формирование единой экосистемы технической направленности, объединяющей школы, организации ДО, вузы и технологических </a:t>
            </a:r>
            <a:r>
              <a:rPr lang="ru-RU" sz="1000" dirty="0" smtClean="0">
                <a:solidFill>
                  <a:schemeClr val="dk1"/>
                </a:solidFill>
              </a:rPr>
              <a:t>партнеров</a:t>
            </a:r>
          </a:p>
          <a:p>
            <a:pPr algn="just">
              <a:lnSpc>
                <a:spcPct val="115000"/>
              </a:lnSpc>
            </a:pPr>
            <a:endParaRPr sz="5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Создание непрерывной системы повышения квалификации педагогов и иных сотрудников образовательных </a:t>
            </a:r>
            <a:r>
              <a:rPr lang="ru-RU" sz="1000" dirty="0" smtClean="0">
                <a:solidFill>
                  <a:schemeClr val="dk1"/>
                </a:solidFill>
              </a:rPr>
              <a:t>организаций</a:t>
            </a:r>
            <a:endParaRPr sz="10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500" dirty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Создание системы ранней профориентации и самоопределения обучающихся, в том числе одаренных детей </a:t>
            </a:r>
            <a:endParaRPr lang="ru-RU" sz="1000" dirty="0" smtClean="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</a:pPr>
            <a:endParaRPr sz="4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</a:rPr>
              <a:t>Наполнение и активное </a:t>
            </a:r>
            <a:r>
              <a:rPr lang="ru-RU" sz="1000" dirty="0" smtClean="0">
                <a:solidFill>
                  <a:schemeClr val="dk1"/>
                </a:solidFill>
              </a:rPr>
              <a:t>использование ресурса </a:t>
            </a:r>
            <a:r>
              <a:rPr lang="ru-RU" sz="1000" dirty="0" err="1">
                <a:solidFill>
                  <a:schemeClr val="dk1"/>
                </a:solidFill>
              </a:rPr>
              <a:t>детивнауке.рф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</a:p>
          <a:p>
            <a:pPr>
              <a:lnSpc>
                <a:spcPct val="115000"/>
              </a:lnSpc>
            </a:pPr>
            <a:endParaRPr sz="10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3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ru-RU" sz="1000" dirty="0">
                <a:solidFill>
                  <a:schemeClr val="dk1"/>
                </a:solidFill>
              </a:rPr>
              <a:t>Запуск партнерских программ  (НИЦ “Курчатовский</a:t>
            </a:r>
            <a:r>
              <a:rPr lang="ru-RU" sz="1000" dirty="0" smtClean="0">
                <a:solidFill>
                  <a:schemeClr val="dk1"/>
                </a:solidFill>
              </a:rPr>
              <a:t>”)</a:t>
            </a:r>
          </a:p>
          <a:p>
            <a:pPr>
              <a:buClr>
                <a:schemeClr val="dk1"/>
              </a:buClr>
            </a:pPr>
            <a:endParaRPr sz="1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endParaRPr sz="5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ru-RU" sz="1000" dirty="0">
                <a:solidFill>
                  <a:schemeClr val="dk1"/>
                </a:solidFill>
              </a:rPr>
              <a:t>Проведение масштабного технологического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диктанта с охватом не менее 3 млн. чел.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41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112" y="3821922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112" y="4469994"/>
            <a:ext cx="274226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675" y="5046058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165" y="5550114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807" y="6054170"/>
            <a:ext cx="259663" cy="3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258" y="6630234"/>
            <a:ext cx="259663" cy="3179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44699" y="3466674"/>
            <a:ext cx="3048921" cy="333390"/>
          </a:xfrm>
          <a:prstGeom prst="rect">
            <a:avLst/>
          </a:prstGeom>
        </p:spPr>
        <p:txBody>
          <a:bodyPr wrap="square" lIns="116805" tIns="58403" rIns="116805" bIns="58403">
            <a:sp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КЛЮЧЕВЫЕ ЗАДАЧИ 2022 г.</a:t>
            </a:r>
          </a:p>
        </p:txBody>
      </p:sp>
      <p:sp>
        <p:nvSpPr>
          <p:cNvPr id="47" name="Google Shape;448;g102fba0b61a_0_389"/>
          <p:cNvSpPr/>
          <p:nvPr/>
        </p:nvSpPr>
        <p:spPr>
          <a:xfrm>
            <a:off x="3489806" y="768092"/>
            <a:ext cx="6880551" cy="1512169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r>
              <a:rPr lang="ru-RU" sz="1400" b="1" dirty="0"/>
              <a:t>Проблема:</a:t>
            </a:r>
            <a:r>
              <a:rPr lang="ru-RU" sz="1400" dirty="0"/>
              <a:t> каждая пятая программа в стране – базовая робототехника с опорой на зарубежные конструкторы и начальное техническое моделирование. Дефицит широкого спектра программ, связанных с приоритетными направлениями Стратегии научно-технологического и социально-экономического развития страны. </a:t>
            </a:r>
            <a:r>
              <a:rPr lang="ru-RU" sz="1400" b="1" dirty="0"/>
              <a:t>Менее 1 % программ разрабатывается и реализуется с привлечением реального сектора экономики и экспертов вузов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6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02fba0b7c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14" y="-18"/>
            <a:ext cx="10681923" cy="755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ject 6"/>
          <p:cNvPicPr/>
          <p:nvPr/>
        </p:nvPicPr>
        <p:blipFill rotWithShape="1">
          <a:blip r:embed="rId4" cstate="print"/>
          <a:srcRect r="5987"/>
          <a:stretch/>
        </p:blipFill>
        <p:spPr>
          <a:xfrm>
            <a:off x="8370242" y="5804"/>
            <a:ext cx="2304867" cy="2337295"/>
          </a:xfrm>
          <a:prstGeom prst="rect">
            <a:avLst/>
          </a:prstGeom>
        </p:spPr>
      </p:pic>
      <p:sp>
        <p:nvSpPr>
          <p:cNvPr id="266" name="Google Shape;266;g102fba0b7c2_0_2"/>
          <p:cNvSpPr txBox="1"/>
          <p:nvPr/>
        </p:nvSpPr>
        <p:spPr>
          <a:xfrm>
            <a:off x="-162115" y="145920"/>
            <a:ext cx="10691813" cy="5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ctr"/>
            <a:r>
              <a:rPr lang="ru-RU" sz="2000" b="1" spc="79" dirty="0">
                <a:solidFill>
                  <a:schemeClr val="tx2">
                    <a:lumMod val="75000"/>
                  </a:schemeClr>
                </a:solidFill>
              </a:rPr>
              <a:t>ХУДОЖЕСТВЕННАЯ НАПРАВЛЕННОСТЬ</a:t>
            </a:r>
            <a:endParaRPr lang="ru-RU" sz="2000" b="1" spc="79" dirty="0">
              <a:solidFill>
                <a:srgbClr val="00B050"/>
              </a:solidFill>
            </a:endParaRPr>
          </a:p>
        </p:txBody>
      </p:sp>
      <p:sp>
        <p:nvSpPr>
          <p:cNvPr id="268" name="Google Shape;268;g102fba0b7c2_0_2"/>
          <p:cNvSpPr txBox="1"/>
          <p:nvPr/>
        </p:nvSpPr>
        <p:spPr>
          <a:xfrm>
            <a:off x="166956" y="2419141"/>
            <a:ext cx="5396694" cy="43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РЕЙТИНГ ВОСТРЕБОВАННОСТИ ПРОГРАММ ПО ВИДАМ ИСКУССТВ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69" name="Google Shape;269;g102fba0b7c2_0_2"/>
          <p:cNvSpPr txBox="1"/>
          <p:nvPr/>
        </p:nvSpPr>
        <p:spPr>
          <a:xfrm>
            <a:off x="236342" y="2814616"/>
            <a:ext cx="4291458" cy="12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1. Декоративное-прикладное искусство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ru-RU" sz="1100" b="1" dirty="0">
                <a:solidFill>
                  <a:srgbClr val="002060"/>
                </a:solidFill>
              </a:rPr>
              <a:t>891 500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2. Хореография: </a:t>
            </a:r>
            <a:r>
              <a:rPr lang="ru-RU" sz="1100" b="1" dirty="0">
                <a:solidFill>
                  <a:srgbClr val="002060"/>
                </a:solidFill>
              </a:rPr>
              <a:t>840 458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3. Изобразительное искусство</a:t>
            </a:r>
            <a:r>
              <a:rPr lang="ru-RU" sz="1100" dirty="0">
                <a:solidFill>
                  <a:srgbClr val="002060"/>
                </a:solidFill>
              </a:rPr>
              <a:t>: </a:t>
            </a:r>
            <a:r>
              <a:rPr lang="ru-RU" sz="1100" b="1" dirty="0">
                <a:solidFill>
                  <a:srgbClr val="002060"/>
                </a:solidFill>
              </a:rPr>
              <a:t>777 989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4. Вокал: </a:t>
            </a:r>
            <a:r>
              <a:rPr lang="ru-RU" sz="1100" b="1" dirty="0">
                <a:solidFill>
                  <a:srgbClr val="002060"/>
                </a:solidFill>
              </a:rPr>
              <a:t>435 736 детей</a:t>
            </a:r>
            <a:endParaRPr sz="11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5. Театр: </a:t>
            </a:r>
            <a:r>
              <a:rPr lang="ru-RU" sz="1100" b="1" dirty="0">
                <a:solidFill>
                  <a:srgbClr val="002060"/>
                </a:solidFill>
              </a:rPr>
              <a:t>339 477 детей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0" name="Google Shape;270;g102fba0b7c2_0_2"/>
          <p:cNvSpPr txBox="1"/>
          <p:nvPr/>
        </p:nvSpPr>
        <p:spPr>
          <a:xfrm>
            <a:off x="124247" y="3967595"/>
            <a:ext cx="5301012" cy="6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ОБРАЗЦОВЫЕ ДЕТСКИЕ КОЛЛЕКТИВЫ ХУДОЖЕСТВЕННОГО </a:t>
            </a:r>
            <a:br>
              <a:rPr lang="ru-RU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ТВОРЧЕСТВА – ФУНДАМЕНТ ОРГАНИЗАЦИЙ ДОД  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1" name="Google Shape;271;g102fba0b7c2_0_2"/>
          <p:cNvSpPr txBox="1"/>
          <p:nvPr/>
        </p:nvSpPr>
        <p:spPr>
          <a:xfrm>
            <a:off x="135092" y="4540228"/>
            <a:ext cx="5315903" cy="12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109505" indent="-109505"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Региональный уровень выявления, установления статуса «Образцовые   детские коллективы»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Эффективная система выявления и развития одаренных и талантливых детей</a:t>
            </a: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Социально значимые программы муниципалитетов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Художественные достижения ОДК – культурный бренд территорий.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72" name="Google Shape;272;g102fba0b7c2_0_2"/>
          <p:cNvSpPr txBox="1"/>
          <p:nvPr/>
        </p:nvSpPr>
        <p:spPr>
          <a:xfrm>
            <a:off x="135092" y="5682591"/>
            <a:ext cx="5332577" cy="43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РЕАЛИЗАЦИЯ КУЛЬТУРНЫХ ПРАВ ДЕТЕЙ С ОВЗ И ИНВАЛИДНОСТЬЮ</a:t>
            </a:r>
            <a:endParaRPr sz="1100" b="1" dirty="0">
              <a:solidFill>
                <a:srgbClr val="002060"/>
              </a:solidFill>
            </a:endParaRPr>
          </a:p>
        </p:txBody>
      </p:sp>
      <p:sp>
        <p:nvSpPr>
          <p:cNvPr id="273" name="Google Shape;273;g102fba0b7c2_0_2"/>
          <p:cNvSpPr txBox="1"/>
          <p:nvPr/>
        </p:nvSpPr>
        <p:spPr>
          <a:xfrm>
            <a:off x="135092" y="5991115"/>
            <a:ext cx="5395948" cy="14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</a:t>
            </a:r>
            <a:r>
              <a:rPr lang="ru-RU" sz="1100" dirty="0" err="1">
                <a:solidFill>
                  <a:schemeClr val="dk1"/>
                </a:solidFill>
              </a:rPr>
              <a:t>Инкультурация</a:t>
            </a:r>
            <a:r>
              <a:rPr lang="ru-RU" sz="1100" dirty="0">
                <a:solidFill>
                  <a:schemeClr val="dk1"/>
                </a:solidFill>
              </a:rPr>
              <a:t> и приобщение детей с ОВЗ к искусству 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Увеличение конкурсов и создание условий для участия детей с ОВЗ</a:t>
            </a:r>
            <a:endParaRPr sz="1100" dirty="0">
              <a:solidFill>
                <a:schemeClr val="dk1"/>
              </a:solidFill>
            </a:endParaRPr>
          </a:p>
          <a:p>
            <a:pPr marL="109505" indent="-109505"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Трансляция образовательных технологий «госпитальной педагогики» для детей  с ОВЗ</a:t>
            </a:r>
            <a:endParaRPr sz="11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ru-RU" sz="1100" dirty="0">
                <a:solidFill>
                  <a:schemeClr val="dk1"/>
                </a:solidFill>
              </a:rPr>
              <a:t>• Развитие инклюзивных и адаптированных программ по художественному творчеству для детей с ОВЗ и инвалидностью</a:t>
            </a:r>
            <a:endParaRPr sz="1100" dirty="0">
              <a:solidFill>
                <a:schemeClr val="dk1"/>
              </a:solidFill>
            </a:endParaRPr>
          </a:p>
        </p:txBody>
      </p:sp>
      <p:cxnSp>
        <p:nvCxnSpPr>
          <p:cNvPr id="280" name="Google Shape;280;g102fba0b7c2_0_2"/>
          <p:cNvCxnSpPr/>
          <p:nvPr/>
        </p:nvCxnSpPr>
        <p:spPr>
          <a:xfrm>
            <a:off x="5671378" y="3779820"/>
            <a:ext cx="0" cy="327587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g102fba0b7c2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7094" y="6853467"/>
            <a:ext cx="729778" cy="70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96;g102fba0b7c2_10_83"/>
          <p:cNvSpPr txBox="1"/>
          <p:nvPr/>
        </p:nvSpPr>
        <p:spPr>
          <a:xfrm>
            <a:off x="5888386" y="6046257"/>
            <a:ext cx="4930661" cy="101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rgbClr val="002060"/>
                </a:solidFill>
              </a:rPr>
              <a:t>ИHTEГPAЦИЯ </a:t>
            </a:r>
            <a:r>
              <a:rPr lang="ru-RU" sz="1100" b="1" dirty="0">
                <a:solidFill>
                  <a:schemeClr val="dk1"/>
                </a:solidFill>
              </a:rPr>
              <a:t> </a:t>
            </a:r>
            <a:r>
              <a:rPr lang="ru-RU" sz="1100" dirty="0">
                <a:solidFill>
                  <a:schemeClr val="dk1"/>
                </a:solidFill>
              </a:rPr>
              <a:t>Комплекта УМК в 200 школ</a:t>
            </a:r>
            <a:endParaRPr sz="1100" dirty="0">
              <a:solidFill>
                <a:schemeClr val="dk1"/>
              </a:solidFill>
            </a:endParaRP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rgbClr val="002060"/>
                </a:solidFill>
              </a:rPr>
              <a:t>PEAЛИ3AЦИЯ </a:t>
            </a:r>
            <a:r>
              <a:rPr lang="ru-RU" sz="1100" dirty="0">
                <a:solidFill>
                  <a:schemeClr val="dk1"/>
                </a:solidFill>
              </a:rPr>
              <a:t>Программы ДО c региональными театрами в 200 центрах</a:t>
            </a: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dk1"/>
                </a:solidFill>
              </a:rPr>
              <a:t>ОБЕСПЕЧЕНИЕ </a:t>
            </a:r>
            <a:r>
              <a:rPr lang="ru-RU" sz="1100" dirty="0">
                <a:solidFill>
                  <a:schemeClr val="dk1"/>
                </a:solidFill>
              </a:rPr>
              <a:t>Школ базовым комплектом </a:t>
            </a:r>
          </a:p>
          <a:p>
            <a:pPr marL="16223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dirty="0">
                <a:solidFill>
                  <a:schemeClr val="dk1"/>
                </a:solidFill>
              </a:rPr>
              <a:t>оборудования  для занятий театральной деятельностью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7662" y="5728256"/>
            <a:ext cx="4657694" cy="3180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</a:rPr>
              <a:t>2022/2023 УЧЕБНЫЙ ГОД</a:t>
            </a:r>
          </a:p>
        </p:txBody>
      </p:sp>
      <p:sp>
        <p:nvSpPr>
          <p:cNvPr id="21" name="Google Shape;168;p19"/>
          <p:cNvSpPr/>
          <p:nvPr/>
        </p:nvSpPr>
        <p:spPr>
          <a:xfrm>
            <a:off x="5888387" y="1818448"/>
            <a:ext cx="2998931" cy="671805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02fba0b7c2_0_2"/>
          <p:cNvSpPr txBox="1"/>
          <p:nvPr/>
        </p:nvSpPr>
        <p:spPr>
          <a:xfrm>
            <a:off x="5888387" y="1728138"/>
            <a:ext cx="3334347" cy="6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300" b="1" dirty="0">
                <a:solidFill>
                  <a:srgbClr val="2C2D2E"/>
                </a:solidFill>
              </a:rPr>
              <a:t>Вовлечено более 4,7 млн детей </a:t>
            </a:r>
          </a:p>
          <a:p>
            <a:pPr algn="ctr">
              <a:lnSpc>
                <a:spcPct val="115000"/>
              </a:lnSpc>
            </a:pPr>
            <a:r>
              <a:rPr lang="ru-RU" sz="1300" b="1" dirty="0" smtClean="0">
                <a:solidFill>
                  <a:srgbClr val="2C2D2E"/>
                </a:solidFill>
              </a:rPr>
              <a:t>(</a:t>
            </a:r>
            <a:r>
              <a:rPr lang="ru-RU" sz="1300" b="1" dirty="0">
                <a:solidFill>
                  <a:srgbClr val="2C2D2E"/>
                </a:solidFill>
              </a:rPr>
              <a:t>от 5 до 18 лет)</a:t>
            </a:r>
            <a:endParaRPr sz="1300" b="1" dirty="0">
              <a:solidFill>
                <a:srgbClr val="2C2D2E"/>
              </a:solidFill>
            </a:endParaRPr>
          </a:p>
        </p:txBody>
      </p:sp>
      <p:sp>
        <p:nvSpPr>
          <p:cNvPr id="22" name="Google Shape;168;p19"/>
          <p:cNvSpPr/>
          <p:nvPr/>
        </p:nvSpPr>
        <p:spPr>
          <a:xfrm>
            <a:off x="183874" y="941254"/>
            <a:ext cx="5541860" cy="1213097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16754" tIns="116754" rIns="116754" bIns="116754" anchor="ctr" anchorCtr="0">
            <a:noAutofit/>
          </a:bodyPr>
          <a:lstStyle/>
          <a:p>
            <a:pPr marL="12692">
              <a:spcBef>
                <a:spcPts val="595"/>
              </a:spcBef>
            </a:pPr>
            <a:r>
              <a:rPr lang="ru-RU" sz="1400" b="1" dirty="0"/>
              <a:t>Проблема: снижение охвата детей</a:t>
            </a:r>
            <a:r>
              <a:rPr lang="ru-RU" sz="1400" dirty="0"/>
              <a:t> программами художественной направленности </a:t>
            </a:r>
            <a:r>
              <a:rPr lang="ru-RU" sz="1400" b="1" dirty="0"/>
              <a:t>в старшем школьном возрасте</a:t>
            </a:r>
            <a:r>
              <a:rPr lang="ru-RU" sz="1400" dirty="0"/>
              <a:t>, а также меньшая доля охвата мальчиков и юношей художественным творчеством в разных возрастных категориях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3" name="Google Shape;168;p19"/>
          <p:cNvSpPr/>
          <p:nvPr/>
        </p:nvSpPr>
        <p:spPr>
          <a:xfrm>
            <a:off x="6267661" y="3059757"/>
            <a:ext cx="4054321" cy="2504286"/>
          </a:xfrm>
          <a:prstGeom prst="roundRect">
            <a:avLst>
              <a:gd name="adj" fmla="val 113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16754" tIns="116754" rIns="116754" bIns="116754" anchor="ctr" anchorCtr="0">
            <a:noAutofit/>
          </a:bodyPr>
          <a:lstStyle/>
          <a:p>
            <a:r>
              <a:rPr lang="ru-RU" sz="1400" b="1" dirty="0"/>
              <a:t>Решение: обновление материально-технической базы организаций художественной направленности и разработка новых программ</a:t>
            </a:r>
            <a:r>
              <a:rPr lang="ru-RU" sz="1400" dirty="0"/>
              <a:t> (интересных и востребованных для подростков): медиа, архитектуры, веб-дизайна, арт-цифры, модульных программ, в том числе направленных на формирование профессионального выбора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37584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fba0b7c2_5_41"/>
          <p:cNvSpPr/>
          <p:nvPr/>
        </p:nvSpPr>
        <p:spPr>
          <a:xfrm>
            <a:off x="9559354" y="342826"/>
            <a:ext cx="841875" cy="1042790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58345" rIns="116754" bIns="58345" anchor="ctr" anchorCtr="0">
            <a:noAutofit/>
          </a:bodyPr>
          <a:lstStyle/>
          <a:p>
            <a:pPr algn="ctr"/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102fba0b7c2_5_41"/>
          <p:cNvSpPr txBox="1">
            <a:spLocks noGrp="1"/>
          </p:cNvSpPr>
          <p:nvPr>
            <p:ph type="title"/>
          </p:nvPr>
        </p:nvSpPr>
        <p:spPr>
          <a:xfrm>
            <a:off x="1065790" y="165825"/>
            <a:ext cx="9821525" cy="8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54" tIns="58345" rIns="116754" bIns="58345" anchor="ctr" anchorCtr="0">
            <a:normAutofit/>
          </a:bodyPr>
          <a:lstStyle/>
          <a:p>
            <a:r>
              <a:rPr lang="ru-RU" sz="2400" spc="79" dirty="0">
                <a:solidFill>
                  <a:schemeClr val="tx2">
                    <a:lumMod val="75000"/>
                  </a:schemeClr>
                </a:solidFill>
              </a:rPr>
              <a:t>СОЦИАЛЬНО-ГУМАНИТАРНАЯ НАПРАВЛЕННОСТЬ</a:t>
            </a:r>
            <a:r>
              <a:rPr lang="ru-RU" sz="2400" spc="79" dirty="0">
                <a:solidFill>
                  <a:srgbClr val="00B050"/>
                </a:solidFill>
              </a:rPr>
              <a:t/>
            </a:r>
            <a:br>
              <a:rPr lang="ru-RU" sz="2400" spc="79" dirty="0">
                <a:solidFill>
                  <a:srgbClr val="00B050"/>
                </a:solidFill>
              </a:rPr>
            </a:br>
            <a:endParaRPr sz="21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g102fba0b7c2_5_41"/>
          <p:cNvSpPr txBox="1"/>
          <p:nvPr/>
        </p:nvSpPr>
        <p:spPr>
          <a:xfrm>
            <a:off x="3815039" y="3199901"/>
            <a:ext cx="655259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85 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76" name="Google Shape;376;g102fba0b7c2_5_41"/>
          <p:cNvSpPr txBox="1"/>
          <p:nvPr/>
        </p:nvSpPr>
        <p:spPr>
          <a:xfrm>
            <a:off x="3673268" y="3486251"/>
            <a:ext cx="2021202" cy="57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региональных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центров  по соц.-гум. направленности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102fba0b7c2_5_41"/>
          <p:cNvSpPr txBox="1"/>
          <p:nvPr/>
        </p:nvSpPr>
        <p:spPr>
          <a:xfrm>
            <a:off x="5311130" y="3230618"/>
            <a:ext cx="980784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234 922 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78" name="Google Shape;378;g102fba0b7c2_5_41"/>
          <p:cNvSpPr txBox="1"/>
          <p:nvPr/>
        </p:nvSpPr>
        <p:spPr>
          <a:xfrm>
            <a:off x="5044016" y="3478438"/>
            <a:ext cx="1589039" cy="73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обновленных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дополнительных общеобразовательных </a:t>
            </a:r>
            <a:b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программ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102fba0b7c2_5_41"/>
          <p:cNvSpPr txBox="1"/>
          <p:nvPr/>
        </p:nvSpPr>
        <p:spPr>
          <a:xfrm>
            <a:off x="5252892" y="2117447"/>
            <a:ext cx="980784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3 984 002</a:t>
            </a:r>
            <a:endParaRPr sz="1400" b="1">
              <a:solidFill>
                <a:srgbClr val="434343"/>
              </a:solidFill>
            </a:endParaRPr>
          </a:p>
        </p:txBody>
      </p:sp>
      <p:sp>
        <p:nvSpPr>
          <p:cNvPr id="380" name="Google Shape;380;g102fba0b7c2_5_41"/>
          <p:cNvSpPr txBox="1"/>
          <p:nvPr/>
        </p:nvSpPr>
        <p:spPr>
          <a:xfrm>
            <a:off x="5205711" y="2355968"/>
            <a:ext cx="1075145" cy="2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Обучающихся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02fba0b7c2_5_41"/>
          <p:cNvSpPr txBox="1"/>
          <p:nvPr/>
        </p:nvSpPr>
        <p:spPr>
          <a:xfrm>
            <a:off x="3446397" y="2355951"/>
            <a:ext cx="1644813" cy="70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межведомственное</a:t>
            </a:r>
            <a:b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в интересах </a:t>
            </a:r>
            <a:b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каждого ребенка</a:t>
            </a:r>
            <a:endParaRPr dirty="0"/>
          </a:p>
        </p:txBody>
      </p:sp>
      <p:cxnSp>
        <p:nvCxnSpPr>
          <p:cNvPr id="382" name="Google Shape;382;g102fba0b7c2_5_41"/>
          <p:cNvCxnSpPr/>
          <p:nvPr/>
        </p:nvCxnSpPr>
        <p:spPr>
          <a:xfrm>
            <a:off x="5066832" y="2292237"/>
            <a:ext cx="0" cy="1760617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3" name="Google Shape;383;g102fba0b7c2_5_41"/>
          <p:cNvCxnSpPr/>
          <p:nvPr/>
        </p:nvCxnSpPr>
        <p:spPr>
          <a:xfrm>
            <a:off x="3551119" y="3124777"/>
            <a:ext cx="3031452" cy="0"/>
          </a:xfrm>
          <a:prstGeom prst="straightConnector1">
            <a:avLst/>
          </a:prstGeom>
          <a:noFill/>
          <a:ln w="9525" cap="flat" cmpd="sng">
            <a:solidFill>
              <a:srgbClr val="38B7C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4" name="Google Shape;384;g102fba0b7c2_5_41"/>
          <p:cNvSpPr txBox="1"/>
          <p:nvPr/>
        </p:nvSpPr>
        <p:spPr>
          <a:xfrm>
            <a:off x="5196578" y="2649662"/>
            <a:ext cx="1093385" cy="30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98" tIns="43783" rIns="87598" bIns="43783" anchor="t" anchorCtr="0">
            <a:sp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125 523</a:t>
            </a:r>
            <a:endParaRPr sz="1400" b="1">
              <a:solidFill>
                <a:srgbClr val="434343"/>
              </a:solidFill>
            </a:endParaRPr>
          </a:p>
        </p:txBody>
      </p:sp>
      <p:grpSp>
        <p:nvGrpSpPr>
          <p:cNvPr id="385" name="Google Shape;385;g102fba0b7c2_5_41"/>
          <p:cNvGrpSpPr/>
          <p:nvPr/>
        </p:nvGrpSpPr>
        <p:grpSpPr>
          <a:xfrm>
            <a:off x="3504579" y="5841651"/>
            <a:ext cx="1806535" cy="644554"/>
            <a:chOff x="1885592" y="588279"/>
            <a:chExt cx="2272741" cy="1569600"/>
          </a:xfrm>
        </p:grpSpPr>
        <p:sp>
          <p:nvSpPr>
            <p:cNvPr id="386" name="Google Shape;386;g102fba0b7c2_5_41"/>
            <p:cNvSpPr/>
            <p:nvPr/>
          </p:nvSpPr>
          <p:spPr>
            <a:xfrm rot="10800000">
              <a:off x="2213734" y="588279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102fba0b7c2_5_41"/>
            <p:cNvSpPr txBox="1"/>
            <p:nvPr/>
          </p:nvSpPr>
          <p:spPr>
            <a:xfrm>
              <a:off x="1885592" y="673473"/>
              <a:ext cx="20415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38010" algn="ctr">
                <a:lnSpc>
                  <a:spcPct val="80000"/>
                </a:lnSpc>
                <a:spcBef>
                  <a:spcPts val="388"/>
                </a:spcBef>
              </a:pPr>
              <a:r>
                <a:rPr lang="ru-RU" sz="1400" b="1">
                  <a:solidFill>
                    <a:srgbClr val="434343"/>
                  </a:solidFill>
                </a:rPr>
                <a:t>34</a:t>
              </a:r>
              <a:r>
                <a:rPr lang="ru-RU" sz="18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ru-RU" sz="18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ru-RU" sz="10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вебинара</a:t>
              </a:r>
              <a:endParaRPr/>
            </a:p>
          </p:txBody>
        </p:sp>
      </p:grpSp>
      <p:sp>
        <p:nvSpPr>
          <p:cNvPr id="388" name="Google Shape;388;g102fba0b7c2_5_41"/>
          <p:cNvSpPr/>
          <p:nvPr/>
        </p:nvSpPr>
        <p:spPr>
          <a:xfrm flipH="1">
            <a:off x="5331072" y="5827240"/>
            <a:ext cx="1446973" cy="678585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02fba0b7c2_5_41"/>
          <p:cNvSpPr txBox="1"/>
          <p:nvPr/>
        </p:nvSpPr>
        <p:spPr>
          <a:xfrm>
            <a:off x="5091211" y="5911520"/>
            <a:ext cx="1494679" cy="58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marL="438010" algn="ctr">
              <a:lnSpc>
                <a:spcPct val="80000"/>
              </a:lnSpc>
            </a:pPr>
            <a:r>
              <a:rPr lang="ru-RU" sz="1400" b="1">
                <a:solidFill>
                  <a:srgbClr val="434343"/>
                </a:solidFill>
              </a:rPr>
              <a:t>3 700</a:t>
            </a:r>
            <a:r>
              <a:rPr lang="ru-RU" sz="1800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sz="1800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слушателей КПК</a:t>
            </a:r>
            <a:endParaRPr/>
          </a:p>
        </p:txBody>
      </p:sp>
      <p:sp>
        <p:nvSpPr>
          <p:cNvPr id="390" name="Google Shape;390;g102fba0b7c2_5_41"/>
          <p:cNvSpPr txBox="1"/>
          <p:nvPr/>
        </p:nvSpPr>
        <p:spPr>
          <a:xfrm>
            <a:off x="5205711" y="2862298"/>
            <a:ext cx="1075145" cy="2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педагога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02fba0b7c2_5_41"/>
          <p:cNvSpPr/>
          <p:nvPr/>
        </p:nvSpPr>
        <p:spPr>
          <a:xfrm>
            <a:off x="4336182" y="5529879"/>
            <a:ext cx="1851073" cy="3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Autofit/>
          </a:bodyPr>
          <a:lstStyle/>
          <a:p>
            <a:pPr algn="ctr"/>
            <a:r>
              <a:rPr lang="ru-RU" sz="1400" b="1">
                <a:solidFill>
                  <a:srgbClr val="434343"/>
                </a:solidFill>
              </a:rPr>
              <a:t>Результаты 2021</a:t>
            </a:r>
            <a:endParaRPr/>
          </a:p>
        </p:txBody>
      </p:sp>
      <p:sp>
        <p:nvSpPr>
          <p:cNvPr id="392" name="Google Shape;392;g102fba0b7c2_5_41"/>
          <p:cNvSpPr/>
          <p:nvPr/>
        </p:nvSpPr>
        <p:spPr>
          <a:xfrm flipH="1">
            <a:off x="3739913" y="6511998"/>
            <a:ext cx="1589039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400" b="1">
                <a:solidFill>
                  <a:srgbClr val="434343"/>
                </a:solidFill>
              </a:rPr>
              <a:t>24 </a:t>
            </a:r>
            <a:endParaRPr sz="1400" b="1">
              <a:solidFill>
                <a:srgbClr val="434343"/>
              </a:solidFill>
            </a:endParaRPr>
          </a:p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ключевых партнера</a:t>
            </a:r>
            <a:endParaRPr/>
          </a:p>
        </p:txBody>
      </p:sp>
      <p:sp>
        <p:nvSpPr>
          <p:cNvPr id="393" name="Google Shape;393;g102fba0b7c2_5_41"/>
          <p:cNvSpPr txBox="1"/>
          <p:nvPr/>
        </p:nvSpPr>
        <p:spPr>
          <a:xfrm>
            <a:off x="3504582" y="4107926"/>
            <a:ext cx="3233151" cy="147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Готово к трансляции:</a:t>
            </a:r>
            <a:endParaRPr dirty="0"/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Методические рекомендации по направлениям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Курсы повышения квалификации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Программы </a:t>
            </a:r>
            <a:r>
              <a:rPr lang="ru-RU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профориентационных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смен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Цикл образовательных </a:t>
            </a:r>
            <a:r>
              <a:rPr lang="ru-RU" sz="11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вебинаров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05" indent="-219005">
              <a:buClr>
                <a:srgbClr val="000000"/>
              </a:buClr>
              <a:buSzPts val="900"/>
              <a:buFont typeface="Arial"/>
              <a:buChar char="-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Реестр дидактических материалов</a:t>
            </a:r>
            <a:r>
              <a:rPr lang="ru-RU" sz="1100" dirty="0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100" dirty="0">
              <a:solidFill>
                <a:srgbClr val="1838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g102fba0b7c2_5_41"/>
          <p:cNvSpPr/>
          <p:nvPr/>
        </p:nvSpPr>
        <p:spPr>
          <a:xfrm>
            <a:off x="5332320" y="6518168"/>
            <a:ext cx="1444517" cy="712095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1400" b="1">
                <a:solidFill>
                  <a:srgbClr val="434343"/>
                </a:solidFill>
              </a:rPr>
              <a:t>250 000</a:t>
            </a:r>
            <a:r>
              <a:rPr lang="ru-RU" b="1">
                <a:solidFill>
                  <a:srgbClr val="18387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0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участников мероприятий</a:t>
            </a:r>
            <a:endParaRPr/>
          </a:p>
        </p:txBody>
      </p:sp>
      <p:sp>
        <p:nvSpPr>
          <p:cNvPr id="395" name="Google Shape;395;g102fba0b7c2_5_41"/>
          <p:cNvSpPr txBox="1"/>
          <p:nvPr/>
        </p:nvSpPr>
        <p:spPr>
          <a:xfrm>
            <a:off x="-401636" y="5940077"/>
            <a:ext cx="3947342" cy="130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поручению Президента Российской Федерации:  </a:t>
            </a:r>
            <a:endParaRPr sz="1000" b="1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реализация дополнительных программ  по развитию предпринимательских компетенций для обучающихся;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популяризация детских программ  КВН в образовательных организациях;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010">
              <a:lnSpc>
                <a:spcPct val="80000"/>
              </a:lnSpc>
              <a:spcBef>
                <a:spcPts val="388"/>
              </a:spcBef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-  уроки финансовой грамотности войдут в обязательную школьную программу.</a:t>
            </a:r>
            <a:endParaRPr sz="1000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g102fba0b7c2_5_41"/>
          <p:cNvPicPr preferRelativeResize="0"/>
          <p:nvPr/>
        </p:nvPicPr>
        <p:blipFill rotWithShape="1">
          <a:blip r:embed="rId3">
            <a:alphaModFix/>
          </a:blip>
          <a:srcRect l="13469" t="11781" r="1387" b="46674"/>
          <a:stretch/>
        </p:blipFill>
        <p:spPr>
          <a:xfrm>
            <a:off x="188107" y="2051645"/>
            <a:ext cx="2844368" cy="85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02fba0b7c2_5_41"/>
          <p:cNvPicPr preferRelativeResize="0"/>
          <p:nvPr/>
        </p:nvPicPr>
        <p:blipFill rotWithShape="1">
          <a:blip r:embed="rId3">
            <a:alphaModFix/>
          </a:blip>
          <a:srcRect l="14852" t="54299" r="12976" b="10416"/>
          <a:stretch/>
        </p:blipFill>
        <p:spPr>
          <a:xfrm>
            <a:off x="1065792" y="2142796"/>
            <a:ext cx="1755606" cy="6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02fba0b7c2_5_41"/>
          <p:cNvPicPr preferRelativeResize="0"/>
          <p:nvPr/>
        </p:nvPicPr>
        <p:blipFill rotWithShape="1">
          <a:blip r:embed="rId4">
            <a:alphaModFix/>
          </a:blip>
          <a:srcRect l="17279" t="6402" r="74846" b="82224"/>
          <a:stretch/>
        </p:blipFill>
        <p:spPr>
          <a:xfrm>
            <a:off x="323346" y="3984658"/>
            <a:ext cx="1100149" cy="94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02fba0b7c2_5_41"/>
          <p:cNvPicPr preferRelativeResize="0"/>
          <p:nvPr/>
        </p:nvPicPr>
        <p:blipFill rotWithShape="1">
          <a:blip r:embed="rId5">
            <a:alphaModFix/>
          </a:blip>
          <a:srcRect l="17413" t="26697" r="18660" b="15999"/>
          <a:stretch/>
        </p:blipFill>
        <p:spPr>
          <a:xfrm>
            <a:off x="305346" y="2954219"/>
            <a:ext cx="1118150" cy="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02fba0b7c2_5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050" y="1718123"/>
            <a:ext cx="3634429" cy="400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102fba0b7c2_5_41"/>
          <p:cNvPicPr preferRelativeResize="0"/>
          <p:nvPr/>
        </p:nvPicPr>
        <p:blipFill rotWithShape="1">
          <a:blip r:embed="rId7">
            <a:alphaModFix/>
          </a:blip>
          <a:srcRect t="24230"/>
          <a:stretch/>
        </p:blipFill>
        <p:spPr>
          <a:xfrm>
            <a:off x="1385466" y="3062133"/>
            <a:ext cx="1126294" cy="93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102fba0b7c2_5_41" descr="Изображение выглядит как текст, визитка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3497" y="3944083"/>
            <a:ext cx="1126287" cy="98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102fba0b7c2_5_41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3300" y="4955384"/>
            <a:ext cx="2804525" cy="941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02fba0b7c2_5_41"/>
          <p:cNvSpPr/>
          <p:nvPr/>
        </p:nvSpPr>
        <p:spPr>
          <a:xfrm>
            <a:off x="6840308" y="6291903"/>
            <a:ext cx="316405" cy="49471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05" name="Google Shape;405;g102fba0b7c2_5_41"/>
          <p:cNvSpPr/>
          <p:nvPr/>
        </p:nvSpPr>
        <p:spPr>
          <a:xfrm>
            <a:off x="7778574" y="5457871"/>
            <a:ext cx="1851073" cy="33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434343"/>
                </a:solidFill>
              </a:rPr>
              <a:t>Планы на 2022 год </a:t>
            </a:r>
            <a:endParaRPr dirty="0"/>
          </a:p>
        </p:txBody>
      </p:sp>
      <p:grpSp>
        <p:nvGrpSpPr>
          <p:cNvPr id="406" name="Google Shape;406;g102fba0b7c2_5_41"/>
          <p:cNvGrpSpPr/>
          <p:nvPr/>
        </p:nvGrpSpPr>
        <p:grpSpPr>
          <a:xfrm>
            <a:off x="7191526" y="5715929"/>
            <a:ext cx="1577523" cy="810222"/>
            <a:chOff x="131131" y="389338"/>
            <a:chExt cx="2309400" cy="2334874"/>
          </a:xfrm>
        </p:grpSpPr>
        <p:sp>
          <p:nvSpPr>
            <p:cNvPr id="407" name="Google Shape;407;g102fba0b7c2_5_41"/>
            <p:cNvSpPr/>
            <p:nvPr/>
          </p:nvSpPr>
          <p:spPr>
            <a:xfrm rot="10800000">
              <a:off x="131131" y="541712"/>
              <a:ext cx="2309400" cy="2182500"/>
            </a:xfrm>
            <a:prstGeom prst="round2DiagRect">
              <a:avLst>
                <a:gd name="adj1" fmla="val 0"/>
                <a:gd name="adj2" fmla="val 17764"/>
              </a:avLst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102fba0b7c2_5_41"/>
            <p:cNvSpPr txBox="1"/>
            <p:nvPr/>
          </p:nvSpPr>
          <p:spPr>
            <a:xfrm>
              <a:off x="252324" y="389338"/>
              <a:ext cx="2188200" cy="15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88"/>
                </a:spcBef>
              </a:pPr>
              <a:r>
                <a:rPr lang="ru-RU" sz="900" b="1">
                  <a:solidFill>
                    <a:srgbClr val="434343"/>
                  </a:solidFill>
                </a:rPr>
                <a:t>Создание сетевого сообщества региональных и федеральных экспертов</a:t>
              </a:r>
              <a:r>
                <a:rPr lang="ru-RU" sz="900">
                  <a:solidFill>
                    <a:srgbClr val="18387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900"/>
            </a:p>
          </p:txBody>
        </p:sp>
      </p:grpSp>
      <p:sp>
        <p:nvSpPr>
          <p:cNvPr id="409" name="Google Shape;409;g102fba0b7c2_5_41"/>
          <p:cNvSpPr/>
          <p:nvPr/>
        </p:nvSpPr>
        <p:spPr>
          <a:xfrm>
            <a:off x="8770292" y="6511998"/>
            <a:ext cx="1444517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102fba0b7c2_5_41"/>
          <p:cNvSpPr txBox="1"/>
          <p:nvPr/>
        </p:nvSpPr>
        <p:spPr>
          <a:xfrm>
            <a:off x="8488234" y="6660921"/>
            <a:ext cx="1738121" cy="31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noAutofit/>
          </a:bodyPr>
          <a:lstStyle/>
          <a:p>
            <a:pPr marL="438010" algn="ctr">
              <a:lnSpc>
                <a:spcPct val="80000"/>
              </a:lnSpc>
              <a:spcBef>
                <a:spcPts val="388"/>
              </a:spcBef>
            </a:pPr>
            <a:r>
              <a:rPr lang="ru-RU" sz="900" b="1">
                <a:solidFill>
                  <a:srgbClr val="434343"/>
                </a:solidFill>
              </a:rPr>
              <a:t>500 000 участников мероприятий</a:t>
            </a:r>
            <a:endParaRPr sz="900"/>
          </a:p>
        </p:txBody>
      </p:sp>
      <p:sp>
        <p:nvSpPr>
          <p:cNvPr id="411" name="Google Shape;411;g102fba0b7c2_5_41"/>
          <p:cNvSpPr/>
          <p:nvPr/>
        </p:nvSpPr>
        <p:spPr>
          <a:xfrm flipH="1">
            <a:off x="8769064" y="5781458"/>
            <a:ext cx="1446973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r>
              <a:rPr lang="ru-RU" sz="900"/>
              <a:t>популяризация </a:t>
            </a:r>
            <a:br>
              <a:rPr lang="ru-RU" sz="900"/>
            </a:br>
            <a:r>
              <a:rPr lang="ru-RU" sz="900"/>
              <a:t>12 приоритетных направлений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02fba0b7c2_5_41"/>
          <p:cNvSpPr/>
          <p:nvPr/>
        </p:nvSpPr>
        <p:spPr>
          <a:xfrm flipH="1">
            <a:off x="7185156" y="6511998"/>
            <a:ext cx="1589039" cy="724441"/>
          </a:xfrm>
          <a:prstGeom prst="round2DiagRect">
            <a:avLst>
              <a:gd name="adj1" fmla="val 0"/>
              <a:gd name="adj2" fmla="val 17764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754" tIns="116754" rIns="116754" bIns="116754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388"/>
              </a:spcBef>
            </a:pPr>
            <a:r>
              <a:rPr lang="ru-RU" sz="900" b="1">
                <a:solidFill>
                  <a:srgbClr val="434343"/>
                </a:solidFill>
              </a:rPr>
              <a:t>3 Цифровых платформы  место сборки образовательных решений</a:t>
            </a:r>
            <a:endParaRPr sz="900"/>
          </a:p>
        </p:txBody>
      </p:sp>
      <p:pic>
        <p:nvPicPr>
          <p:cNvPr id="413" name="Google Shape;413;g102fba0b7c2_5_41"/>
          <p:cNvPicPr preferRelativeResize="0"/>
          <p:nvPr/>
        </p:nvPicPr>
        <p:blipFill rotWithShape="1">
          <a:blip r:embed="rId10">
            <a:alphaModFix/>
          </a:blip>
          <a:srcRect l="23351" t="70349" r="69514" b="27075"/>
          <a:stretch/>
        </p:blipFill>
        <p:spPr>
          <a:xfrm>
            <a:off x="7421305" y="2221495"/>
            <a:ext cx="629155" cy="16057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102fba0b7c2_5_41"/>
          <p:cNvSpPr/>
          <p:nvPr/>
        </p:nvSpPr>
        <p:spPr>
          <a:xfrm>
            <a:off x="3218216" y="6291903"/>
            <a:ext cx="402697" cy="49471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21668"/>
          </a:solidFill>
          <a:ln>
            <a:noFill/>
          </a:ln>
        </p:spPr>
        <p:txBody>
          <a:bodyPr spcFirstLastPara="1" wrap="square" lIns="87598" tIns="43783" rIns="87598" bIns="43783" anchor="ctr" anchorCtr="0">
            <a:noAutofit/>
          </a:bodyPr>
          <a:lstStyle/>
          <a:p>
            <a:pPr algn="ctr"/>
            <a:endParaRPr sz="1100">
              <a:solidFill>
                <a:srgbClr val="292D63"/>
              </a:solidFill>
            </a:endParaRPr>
          </a:p>
        </p:txBody>
      </p:sp>
      <p:sp>
        <p:nvSpPr>
          <p:cNvPr id="415" name="Google Shape;415;g102fba0b7c2_5_41"/>
          <p:cNvSpPr txBox="1"/>
          <p:nvPr/>
        </p:nvSpPr>
        <p:spPr>
          <a:xfrm>
            <a:off x="-18884" y="7206310"/>
            <a:ext cx="10493622" cy="37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23472" marR="5079"/>
            <a:r>
              <a:rPr lang="ru-RU" sz="900" b="1">
                <a:solidFill>
                  <a:schemeClr val="dk1"/>
                </a:solidFill>
              </a:rPr>
              <a:t>Оператор</a:t>
            </a:r>
            <a:r>
              <a:rPr lang="ru-RU" sz="600">
                <a:solidFill>
                  <a:schemeClr val="dk1"/>
                </a:solidFill>
              </a:rPr>
              <a:t> </a:t>
            </a:r>
            <a:r>
              <a:rPr lang="ru-RU" sz="800">
                <a:solidFill>
                  <a:srgbClr val="292D63"/>
                </a:solidFill>
              </a:rPr>
              <a:t>- ФЕДЕРАЛЬНОЕ ГОСУДАРСТВЕННОЕ БЮДЖЕТНОЕ УЧРЕЖДЕНИЕ КУЛЬТУРЫ «ВСЕРОССИЙСКИЙ ЦЕНТР РАЗВИТИЯ ХУДОЖЕСТВЕННОГО ТВОРЧЕСТВА И ГУМАНИТАРНЫХ ТЕХНОЛОГИЙ» http://vcht.center/</a:t>
            </a:r>
            <a:endParaRPr sz="800">
              <a:solidFill>
                <a:srgbClr val="292D63"/>
              </a:solidFill>
            </a:endParaRPr>
          </a:p>
        </p:txBody>
      </p:sp>
      <p:pic>
        <p:nvPicPr>
          <p:cNvPr id="416" name="Google Shape;416;g102fba0b7c2_5_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026426" y="6901520"/>
            <a:ext cx="665388" cy="63100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233338" y="682511"/>
            <a:ext cx="9938297" cy="13219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Проблема</a:t>
            </a:r>
            <a:r>
              <a:rPr lang="ru-RU" sz="1600" dirty="0"/>
              <a:t>: дефицит общеобразовательных программ по предпринимательству и финансовой грамотности, безопасности дорожного движения, по использованию и включению в содержание процесса обучения и воспитания государственных символов Российской Федерации, программ для детей, находящихся в закрытых учебно-воспитательных учреждениях, недостаточный охват детей указанными программами. </a:t>
            </a:r>
          </a:p>
        </p:txBody>
      </p:sp>
    </p:spTree>
    <p:extLst>
      <p:ext uri="{BB962C8B-B14F-4D97-AF65-F5344CB8AC3E}">
        <p14:creationId xmlns:p14="http://schemas.microsoft.com/office/powerpoint/2010/main" val="7802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87739" y="786296"/>
            <a:ext cx="3942327" cy="12325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70" name="Google Shape;270;g102fba0b61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" y="9472"/>
            <a:ext cx="10681923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02fba0b61a_0_2"/>
          <p:cNvSpPr/>
          <p:nvPr/>
        </p:nvSpPr>
        <p:spPr>
          <a:xfrm>
            <a:off x="4793228" y="786296"/>
            <a:ext cx="5794587" cy="6647739"/>
          </a:xfrm>
          <a:prstGeom prst="roundRect">
            <a:avLst>
              <a:gd name="adj" fmla="val 1135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16786" tIns="116786" rIns="116786" bIns="116786" anchor="ctr" anchorCtr="0">
            <a:noAutofit/>
          </a:bodyPr>
          <a:lstStyle/>
          <a:p>
            <a:pPr algn="ctr"/>
            <a:endParaRPr sz="14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02fba0b61a_0_2"/>
          <p:cNvSpPr txBox="1">
            <a:spLocks noGrp="1"/>
          </p:cNvSpPr>
          <p:nvPr>
            <p:ph type="title"/>
          </p:nvPr>
        </p:nvSpPr>
        <p:spPr>
          <a:xfrm>
            <a:off x="241890" y="186728"/>
            <a:ext cx="10147751" cy="55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58377" rIns="116786" bIns="58377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221668"/>
              </a:buClr>
              <a:buSzPts val="3200"/>
            </a:pPr>
            <a:r>
              <a:rPr lang="ru-RU" sz="1900" dirty="0" smtClean="0">
                <a:solidFill>
                  <a:srgbClr val="292D63"/>
                </a:solidFill>
                <a:latin typeface="Montserrat"/>
                <a:ea typeface="Montserrat"/>
                <a:cs typeface="Montserrat"/>
                <a:sym typeface="Montserrat"/>
              </a:rPr>
              <a:t>ФИЗКУЛЬТУРНО-СПОРТИВНАЯ НАПРАВЛЕННОСТЬ</a:t>
            </a:r>
            <a:endParaRPr sz="19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g102fba0b61a_0_2"/>
          <p:cNvSpPr txBox="1"/>
          <p:nvPr/>
        </p:nvSpPr>
        <p:spPr>
          <a:xfrm>
            <a:off x="287739" y="6356270"/>
            <a:ext cx="4457620" cy="90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Модули по видам спорта: самбо, гандбол, дзюдо, регби,  плавание, хоккей, футбол, гимнастика (в рамках реализации учебного предмета «Физическая культура»).</a:t>
            </a:r>
            <a:endParaRPr sz="800" dirty="0">
              <a:solidFill>
                <a:srgbClr val="292D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/>
            <a:r>
              <a:rPr lang="ru-RU" sz="1000" dirty="0">
                <a:solidFill>
                  <a:srgbClr val="292D63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000" dirty="0"/>
              <a:t>* в разработке проекты модулей: фитнес-аэробика, спортивная борьба)</a:t>
            </a:r>
          </a:p>
          <a:p>
            <a:pPr marL="12692"/>
            <a:endParaRPr sz="1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8" name="Google Shape;278;g102fba0b61a_0_2"/>
          <p:cNvSpPr txBox="1"/>
          <p:nvPr/>
        </p:nvSpPr>
        <p:spPr>
          <a:xfrm>
            <a:off x="255077" y="2996433"/>
            <a:ext cx="4398265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Стратегия развития физической культуры и спорта в Российской Федерации на период до 2030 года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02fba0b61a_0_2"/>
          <p:cNvSpPr txBox="1"/>
          <p:nvPr/>
        </p:nvSpPr>
        <p:spPr>
          <a:xfrm>
            <a:off x="255076" y="3428481"/>
            <a:ext cx="4511689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Межотраслевая программа развития школьного спорта  </a:t>
            </a:r>
            <a:br>
              <a:rPr lang="ru-RU" sz="11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до 2024 года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02fba0b61a_0_2"/>
          <p:cNvSpPr txBox="1"/>
          <p:nvPr/>
        </p:nvSpPr>
        <p:spPr>
          <a:xfrm>
            <a:off x="286511" y="5228681"/>
            <a:ext cx="4364825" cy="35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Методические рекомендации по созданию школьных спортивных клубов общеобразовательных организаций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02fba0b61a_0_2"/>
          <p:cNvSpPr txBox="1"/>
          <p:nvPr/>
        </p:nvSpPr>
        <p:spPr>
          <a:xfrm>
            <a:off x="282112" y="5610207"/>
            <a:ext cx="4436209" cy="68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Методические рекомендации по обеспечению доступности использования спортивной инфраструктуры общеобразовательных организаций для занятий физической культурой и спортом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02fba0b61a_0_2"/>
          <p:cNvSpPr txBox="1"/>
          <p:nvPr/>
        </p:nvSpPr>
        <p:spPr>
          <a:xfrm>
            <a:off x="4860877" y="1052829"/>
            <a:ext cx="1665016" cy="41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17" rIns="0" bIns="0" anchor="t" anchorCtr="0">
            <a:spAutoFit/>
          </a:bodyPr>
          <a:lstStyle/>
          <a:p>
            <a:pPr marL="12692" algn="ctr"/>
            <a:r>
              <a:rPr lang="ru-RU" sz="1300" dirty="0">
                <a:sym typeface="Arial"/>
              </a:rPr>
              <a:t>CПO</a:t>
            </a:r>
            <a:r>
              <a:rPr lang="ru-RU" sz="1300" dirty="0"/>
              <a:t> </a:t>
            </a:r>
            <a:r>
              <a:rPr lang="ru-RU" sz="1300" dirty="0">
                <a:sym typeface="Arial"/>
              </a:rPr>
              <a:t>студенческий  спортивный клуб</a:t>
            </a:r>
            <a:endParaRPr sz="1300" dirty="0">
              <a:sym typeface="Arial"/>
            </a:endParaRPr>
          </a:p>
        </p:txBody>
      </p:sp>
      <p:sp>
        <p:nvSpPr>
          <p:cNvPr id="306" name="Google Shape;306;g102fba0b61a_0_2"/>
          <p:cNvSpPr txBox="1"/>
          <p:nvPr/>
        </p:nvSpPr>
        <p:spPr>
          <a:xfrm>
            <a:off x="4841541" y="2172407"/>
            <a:ext cx="1709015" cy="4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Дополнительное  образование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02fba0b61a_0_2"/>
          <p:cNvSpPr txBox="1"/>
          <p:nvPr/>
        </p:nvSpPr>
        <p:spPr>
          <a:xfrm>
            <a:off x="4815280" y="3557727"/>
            <a:ext cx="1701700" cy="4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Школьный  </a:t>
            </a:r>
          </a:p>
          <a:p>
            <a:pPr marL="12692" marR="5079" algn="ctr"/>
            <a:r>
              <a:rPr lang="ru-RU" sz="13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спортивный клуб</a:t>
            </a:r>
            <a:endParaRPr sz="13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102fba0b61a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026" y="910894"/>
            <a:ext cx="703525" cy="7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02fba0b61a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6025" y="2023577"/>
            <a:ext cx="674755" cy="7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02fba0b61a_0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6025" y="4412099"/>
            <a:ext cx="750165" cy="77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102fba0b61a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6025" y="5460006"/>
            <a:ext cx="760551" cy="77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102fba0b61a_0_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6025" y="3406765"/>
            <a:ext cx="716843" cy="74342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02fba0b61a_0_2"/>
          <p:cNvSpPr txBox="1"/>
          <p:nvPr/>
        </p:nvSpPr>
        <p:spPr>
          <a:xfrm>
            <a:off x="255075" y="3954023"/>
            <a:ext cx="4490283" cy="68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8" rIns="0" bIns="0" anchor="t" anchorCtr="0">
            <a:spAutoFit/>
          </a:bodyPr>
          <a:lstStyle/>
          <a:p>
            <a:pPr marL="242482" marR="5079" indent="-219010">
              <a:buFont typeface="Wingdings" panose="05000000000000000000" pitchFamily="2" charset="2"/>
              <a:buChar char="§"/>
            </a:pP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Федеральный закон от 30.04.2021 № 127-ФЗ «О внесении изменений в Федеральный закон «О физической культуре </a:t>
            </a:r>
            <a:br>
              <a:rPr lang="ru-RU" sz="11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и спорте в Российской Федерации» и Федеральный закон </a:t>
            </a:r>
          </a:p>
          <a:p>
            <a:pPr marL="23472" marR="5079"/>
            <a:r>
              <a:rPr lang="ru-RU" sz="1100" dirty="0"/>
              <a:t>    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«Об образовании в Российской Федерации</a:t>
            </a:r>
            <a:r>
              <a:rPr lang="ru-RU" sz="1100" dirty="0">
                <a:sym typeface="Arial"/>
              </a:rPr>
              <a:t>»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7" name="Google Shape;327;g102fba0b61a_0_2"/>
          <p:cNvSpPr txBox="1"/>
          <p:nvPr/>
        </p:nvSpPr>
        <p:spPr>
          <a:xfrm>
            <a:off x="4880090" y="6649793"/>
            <a:ext cx="1730111" cy="3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50" rIns="0" bIns="0" anchor="t" anchorCtr="0">
            <a:spAutoFit/>
          </a:bodyPr>
          <a:lstStyle/>
          <a:p>
            <a:pPr marL="12692" marR="5079" algn="ctr"/>
            <a:r>
              <a:rPr lang="ru-RU" sz="11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Спортивно-массовая работа</a:t>
            </a:r>
            <a:endParaRPr sz="11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102fba0b61a_0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64869" y="6435622"/>
            <a:ext cx="774248" cy="767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02fba0b61a_0_2"/>
          <p:cNvSpPr txBox="1"/>
          <p:nvPr/>
        </p:nvSpPr>
        <p:spPr>
          <a:xfrm>
            <a:off x="1983" y="7092205"/>
            <a:ext cx="10178577" cy="54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86" tIns="116786" rIns="116786" bIns="116786" anchor="t" anchorCtr="0">
            <a:spAutoFit/>
          </a:bodyPr>
          <a:lstStyle/>
          <a:p>
            <a:pPr marL="23472" marR="5079"/>
            <a:r>
              <a:rPr lang="ru-RU" sz="1000" b="1" dirty="0">
                <a:solidFill>
                  <a:schemeClr val="dk1"/>
                </a:solidFill>
              </a:rPr>
              <a:t>Оператор</a:t>
            </a:r>
            <a:r>
              <a:rPr lang="ru-RU" sz="1000" dirty="0">
                <a:solidFill>
                  <a:schemeClr val="dk1"/>
                </a:solidFill>
              </a:rPr>
              <a:t> </a:t>
            </a:r>
            <a:r>
              <a:rPr lang="ru-RU" sz="1000" dirty="0">
                <a:solidFill>
                  <a:srgbClr val="292D63"/>
                </a:solidFill>
              </a:rPr>
              <a:t>- ФЕДЕРАЛЬНОЕ ГОСУДАРСТВЕННОЕ БЮДЖЕТНОЕ УЧРЕЖДЕНИЕ </a:t>
            </a:r>
            <a:endParaRPr lang="ru-RU" sz="1000" dirty="0" smtClean="0">
              <a:solidFill>
                <a:srgbClr val="292D63"/>
              </a:solidFill>
            </a:endParaRPr>
          </a:p>
          <a:p>
            <a:pPr marL="23472" marR="5079"/>
            <a:r>
              <a:rPr lang="ru-RU" sz="1000" dirty="0" smtClean="0">
                <a:solidFill>
                  <a:srgbClr val="292D63"/>
                </a:solidFill>
              </a:rPr>
              <a:t>«</a:t>
            </a:r>
            <a:r>
              <a:rPr lang="ru-RU" sz="1000" dirty="0">
                <a:solidFill>
                  <a:srgbClr val="292D63"/>
                </a:solidFill>
              </a:rPr>
              <a:t>ФЕДЕРАЛЬНЫЙ ЦЕНТР ОРГАНИЗАЦИОННО-МЕТОДИЧЕСКОГО ОБЕСПЕЧЕНИЯ ФИЗИЧЕСКОГО ВОСПИТАНИЯ» http://ФЦОМОФВ.РФ</a:t>
            </a:r>
            <a:endParaRPr sz="1000" dirty="0">
              <a:solidFill>
                <a:srgbClr val="292D63"/>
              </a:solidFill>
            </a:endParaRPr>
          </a:p>
        </p:txBody>
      </p:sp>
      <p:pic>
        <p:nvPicPr>
          <p:cNvPr id="332" name="Google Shape;332;g102fba0b61a_0_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26427" y="6936958"/>
            <a:ext cx="657480" cy="6321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1370" y="2003111"/>
            <a:ext cx="2518504" cy="348779"/>
          </a:xfrm>
          <a:prstGeom prst="rect">
            <a:avLst/>
          </a:prstGeom>
          <a:noFill/>
        </p:spPr>
        <p:txBody>
          <a:bodyPr wrap="none" lIns="116805" tIns="58403" rIns="116805" bIns="58403" rtlCol="0">
            <a:spAutoFit/>
          </a:bodyPr>
          <a:lstStyle/>
          <a:p>
            <a:r>
              <a:rPr lang="ru-RU" sz="1500" b="1" dirty="0"/>
              <a:t>Стратегические </a:t>
            </a:r>
            <a:r>
              <a:rPr lang="ru-RU" sz="1500" b="1" dirty="0" smtClean="0"/>
              <a:t>документы</a:t>
            </a:r>
            <a:endParaRPr lang="ru-RU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330" y="2361971"/>
            <a:ext cx="4707356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§"/>
            </a:pPr>
            <a:r>
              <a:rPr lang="ru-RU" sz="1100" dirty="0"/>
              <a:t>Решение Совета при Президенте Российской Федерации по развитию физической культуры и спорта по вопросу </a:t>
            </a:r>
          </a:p>
          <a:p>
            <a:r>
              <a:rPr lang="ru-RU" sz="1100" dirty="0"/>
              <a:t>      «О развитии детско-юношеского спорта в Российской Федерации»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12" y="4787949"/>
            <a:ext cx="4460225" cy="4565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marL="219010" indent="-219010">
              <a:buFont typeface="Wingdings" panose="05000000000000000000" pitchFamily="2" charset="2"/>
              <a:buChar char="§"/>
            </a:pPr>
            <a:r>
              <a:rPr lang="ru-RU" sz="1100" dirty="0"/>
              <a:t>Концепция развития детско-юношеского спорта и план мероприятий по ее реализации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9551" y="966371"/>
            <a:ext cx="3227943" cy="45650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Учебная дисциплина «Физическая культура», создание студенческих спортивных клубов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2980" y="1778875"/>
            <a:ext cx="3519226" cy="1302886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Реализация дополнительных общеобразовательных программ в области физической культуры и спорта </a:t>
            </a:r>
          </a:p>
          <a:p>
            <a:r>
              <a:rPr lang="ru-RU" sz="1100" dirty="0"/>
              <a:t>с целью гармоничного развития личности и укрепления здоровья детей </a:t>
            </a:r>
            <a:r>
              <a:rPr lang="ru-RU" sz="1100" dirty="0">
                <a:solidFill>
                  <a:srgbClr val="002060"/>
                </a:solidFill>
              </a:rPr>
              <a:t>(задача в 2022 г. – развитие плавания, спортивного ориентирования, футбола, подготовка к реализации дополнительных образовательных программ спортивной подготовки)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0321" y="3400726"/>
            <a:ext cx="3399199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Регулярное участие в массовых спортивных </a:t>
            </a:r>
            <a:br>
              <a:rPr lang="ru-RU" sz="1100" dirty="0"/>
            </a:br>
            <a:r>
              <a:rPr lang="ru-RU" sz="1100" dirty="0"/>
              <a:t>и физкультурных соревнованиях </a:t>
            </a:r>
            <a:br>
              <a:rPr lang="ru-RU" sz="1100" dirty="0"/>
            </a:br>
            <a:r>
              <a:rPr lang="ru-RU" sz="1100" dirty="0">
                <a:solidFill>
                  <a:srgbClr val="002060"/>
                </a:solidFill>
              </a:rPr>
              <a:t>(задача – создать 10 тыс. ШСК в 2022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6143" y="4449655"/>
            <a:ext cx="1844057" cy="718111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pPr algn="ctr"/>
            <a:r>
              <a:rPr lang="ru-RU" sz="1300" dirty="0"/>
              <a:t>Урок </a:t>
            </a:r>
          </a:p>
          <a:p>
            <a:pPr algn="ctr"/>
            <a:r>
              <a:rPr lang="ru-RU" sz="1300" dirty="0"/>
              <a:t>«Физическая культура»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0321" y="4340318"/>
            <a:ext cx="3140787" cy="795055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Обновление содержания учебного предмета «Физическая культура»</a:t>
            </a:r>
            <a:r>
              <a:rPr lang="ru-RU" sz="1100" dirty="0">
                <a:solidFill>
                  <a:srgbClr val="002060"/>
                </a:solidFill>
              </a:rPr>
              <a:t> (урок «Физическая  культура»: через модулю, совершенствование перечней адаптивных программ)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2415" y="5437232"/>
            <a:ext cx="3511492" cy="625778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Физическое воспитание дошкольников. Раздел «Физическое развитие». Мотивация к занятиям  </a:t>
            </a:r>
            <a:r>
              <a:rPr lang="ru-RU" sz="1100" dirty="0" err="1"/>
              <a:t>ФКиС</a:t>
            </a:r>
            <a:r>
              <a:rPr lang="ru-RU" sz="1100" dirty="0"/>
              <a:t> </a:t>
            </a:r>
            <a:r>
              <a:rPr lang="ru-RU" sz="1100" dirty="0">
                <a:solidFill>
                  <a:srgbClr val="002060"/>
                </a:solidFill>
              </a:rPr>
              <a:t>(центры раннего развития)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388" y="6330586"/>
            <a:ext cx="3214444" cy="795055"/>
          </a:xfrm>
          <a:prstGeom prst="rect">
            <a:avLst/>
          </a:prstGeom>
          <a:noFill/>
        </p:spPr>
        <p:txBody>
          <a:bodyPr wrap="square" lIns="116805" tIns="58403" rIns="116805" bIns="58403" rtlCol="0">
            <a:spAutoFit/>
          </a:bodyPr>
          <a:lstStyle/>
          <a:p>
            <a:r>
              <a:rPr lang="ru-RU" sz="1100" dirty="0"/>
              <a:t>Организация и проведение всероссийских соревнований (Президентские состязания, Президентские спортивные игры, Игры школьных спортивных клубов, Спартакиады)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3969" y="5517162"/>
            <a:ext cx="1200899" cy="518056"/>
          </a:xfrm>
          <a:prstGeom prst="rect">
            <a:avLst/>
          </a:prstGeom>
          <a:noFill/>
        </p:spPr>
        <p:txBody>
          <a:bodyPr wrap="none" lIns="116805" tIns="58403" rIns="116805" bIns="58403" rtlCol="0">
            <a:spAutoFit/>
          </a:bodyPr>
          <a:lstStyle/>
          <a:p>
            <a:r>
              <a:rPr lang="ru-RU" sz="1300" dirty="0"/>
              <a:t>Дошкольное </a:t>
            </a:r>
          </a:p>
          <a:p>
            <a:r>
              <a:rPr lang="ru-RU" sz="1300" dirty="0"/>
              <a:t>образование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330" y="704293"/>
            <a:ext cx="4556991" cy="1077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075" y="683493"/>
            <a:ext cx="439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ЗАДАЧА: </a:t>
            </a:r>
            <a:r>
              <a:rPr lang="ru-RU" sz="1600" dirty="0" smtClean="0"/>
              <a:t>Разработка </a:t>
            </a:r>
            <a:r>
              <a:rPr lang="ru-RU" sz="1600" dirty="0"/>
              <a:t>дополнительных общеобразовательных программ с учетом интересов всероссийских спортивных федераций спорта по массовым видам спорта.</a:t>
            </a:r>
          </a:p>
        </p:txBody>
      </p:sp>
    </p:spTree>
    <p:extLst>
      <p:ext uri="{BB962C8B-B14F-4D97-AF65-F5344CB8AC3E}">
        <p14:creationId xmlns:p14="http://schemas.microsoft.com/office/powerpoint/2010/main" val="22547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20E4BD-5B28-4932-A712-7DA1F13717B3}"/>
</file>

<file path=customXml/itemProps2.xml><?xml version="1.0" encoding="utf-8"?>
<ds:datastoreItem xmlns:ds="http://schemas.openxmlformats.org/officeDocument/2006/customXml" ds:itemID="{E521D2B4-C981-47FA-A2BA-20D5C370B211}"/>
</file>

<file path=customXml/itemProps3.xml><?xml version="1.0" encoding="utf-8"?>
<ds:datastoreItem xmlns:ds="http://schemas.openxmlformats.org/officeDocument/2006/customXml" ds:itemID="{9D38244D-5941-4DCD-A0E2-08E3F8A1430E}"/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2093</Words>
  <Application>Microsoft Office PowerPoint</Application>
  <PresentationFormat>Произвольный</PresentationFormat>
  <Paragraphs>258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ТЕХНИЧЕСКАЯ И ЕСТЕСТВЕННОНАУЧНАЯ НАПРАВЛЕННОСТЬ</vt:lpstr>
      <vt:lpstr>Презентация PowerPoint</vt:lpstr>
      <vt:lpstr>СОЦИАЛЬНО-ГУМАНИТАРНАЯ НАПРАВЛЕННОСТЬ </vt:lpstr>
      <vt:lpstr>ФИЗКУЛЬТУРНО-СПОРТИВНАЯ НАПРАВЛЕННОСТЬ</vt:lpstr>
      <vt:lpstr>ТУРИСТСКО-КРАЕВЕДЧЕСКАЯ НАПРАВЛЕННОСТЬ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gertsen-da</cp:lastModifiedBy>
  <cp:revision>120</cp:revision>
  <cp:lastPrinted>2022-04-28T05:49:55Z</cp:lastPrinted>
  <dcterms:created xsi:type="dcterms:W3CDTF">2018-02-26T06:57:30Z</dcterms:created>
  <dcterms:modified xsi:type="dcterms:W3CDTF">2022-04-28T07:51:10Z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