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6"/>
  </p:notesMasterIdLst>
  <p:sldIdLst>
    <p:sldId id="256" r:id="rId2"/>
    <p:sldId id="388" r:id="rId3"/>
    <p:sldId id="389" r:id="rId4"/>
    <p:sldId id="390" r:id="rId5"/>
    <p:sldId id="391" r:id="rId6"/>
    <p:sldId id="397" r:id="rId7"/>
    <p:sldId id="392" r:id="rId8"/>
    <p:sldId id="393" r:id="rId9"/>
    <p:sldId id="394" r:id="rId10"/>
    <p:sldId id="395" r:id="rId11"/>
    <p:sldId id="400" r:id="rId12"/>
    <p:sldId id="401" r:id="rId13"/>
    <p:sldId id="402" r:id="rId14"/>
    <p:sldId id="403" r:id="rId15"/>
    <p:sldId id="404" r:id="rId16"/>
    <p:sldId id="405" r:id="rId17"/>
    <p:sldId id="396" r:id="rId18"/>
    <p:sldId id="399" r:id="rId19"/>
    <p:sldId id="406" r:id="rId20"/>
    <p:sldId id="381" r:id="rId21"/>
    <p:sldId id="386" r:id="rId22"/>
    <p:sldId id="407" r:id="rId23"/>
    <p:sldId id="408" r:id="rId24"/>
    <p:sldId id="261" r:id="rId25"/>
  </p:sldIdLst>
  <p:sldSz cx="9144000" cy="6858000" type="screen4x3"/>
  <p:notesSz cx="6797675" cy="9926638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[+!!!БАЗА-ВПР-2022.xlsx]ДИАГ (мун)!Сводная таблица4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0"/>
              <a:t>Сравнение отметок ВПР с отметками по журналу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'ДИАГ (мун)'!$N$3</c:f>
              <c:strCache>
                <c:ptCount val="1"/>
                <c:pt idx="0">
                  <c:v>Понизили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 (мун)'!$M$4:$M$35</c:f>
              <c:strCache>
                <c:ptCount val="31"/>
                <c:pt idx="0">
                  <c:v>г. Буй</c:v>
                </c:pt>
                <c:pt idx="1">
                  <c:v>г. Волгореченск</c:v>
                </c:pt>
                <c:pt idx="2">
                  <c:v>г. Галич</c:v>
                </c:pt>
                <c:pt idx="3">
                  <c:v>г. Кострома</c:v>
                </c:pt>
                <c:pt idx="4">
                  <c:v>г. Мантурово</c:v>
                </c:pt>
                <c:pt idx="5">
                  <c:v>г. Нерехта и Нерехтский р-н</c:v>
                </c:pt>
                <c:pt idx="6">
                  <c:v>г. Шарья</c:v>
                </c:pt>
                <c:pt idx="7">
                  <c:v>Антроповский р-н</c:v>
                </c:pt>
                <c:pt idx="8">
                  <c:v>Буйский р-н</c:v>
                </c:pt>
                <c:pt idx="9">
                  <c:v>Вохомский р-н</c:v>
                </c:pt>
                <c:pt idx="10">
                  <c:v>Галичский р-н</c:v>
                </c:pt>
                <c:pt idx="11">
                  <c:v>Кадыйский р-н</c:v>
                </c:pt>
                <c:pt idx="12">
                  <c:v>Кологривский МО</c:v>
                </c:pt>
                <c:pt idx="13">
                  <c:v>Костромской р-н</c:v>
                </c:pt>
                <c:pt idx="14">
                  <c:v>Красносельский р-н</c:v>
                </c:pt>
                <c:pt idx="15">
                  <c:v>Макарьевский р-н</c:v>
                </c:pt>
                <c:pt idx="16">
                  <c:v>Межевской МО</c:v>
                </c:pt>
                <c:pt idx="17">
                  <c:v>Нейский МО</c:v>
                </c:pt>
                <c:pt idx="18">
                  <c:v>Октябрьский р-н</c:v>
                </c:pt>
                <c:pt idx="19">
                  <c:v>Островский р-н</c:v>
                </c:pt>
                <c:pt idx="20">
                  <c:v>Павинский р-н</c:v>
                </c:pt>
                <c:pt idx="21">
                  <c:v>Парфеньевский МО</c:v>
                </c:pt>
                <c:pt idx="22">
                  <c:v>Поназыревский р-н</c:v>
                </c:pt>
                <c:pt idx="23">
                  <c:v>Пыщугский р-н</c:v>
                </c:pt>
                <c:pt idx="24">
                  <c:v>Солигаличский р-н</c:v>
                </c:pt>
                <c:pt idx="25">
                  <c:v>Судиславский р-н</c:v>
                </c:pt>
                <c:pt idx="26">
                  <c:v>Сусанинский р-н</c:v>
                </c:pt>
                <c:pt idx="27">
                  <c:v>Чухломский р-н</c:v>
                </c:pt>
                <c:pt idx="28">
                  <c:v>Шарьинский р-н</c:v>
                </c:pt>
                <c:pt idx="29">
                  <c:v>ГОО</c:v>
                </c:pt>
                <c:pt idx="30">
                  <c:v>КО</c:v>
                </c:pt>
              </c:strCache>
            </c:strRef>
          </c:cat>
          <c:val>
            <c:numRef>
              <c:f>'ДИАГ (мун)'!$N$4:$N$35</c:f>
              <c:numCache>
                <c:formatCode>0%</c:formatCode>
                <c:ptCount val="31"/>
                <c:pt idx="0">
                  <c:v>0.34536082474226804</c:v>
                </c:pt>
                <c:pt idx="1">
                  <c:v>0.70270270270270274</c:v>
                </c:pt>
                <c:pt idx="2">
                  <c:v>0.38983050847457629</c:v>
                </c:pt>
                <c:pt idx="3">
                  <c:v>0.40855874041178847</c:v>
                </c:pt>
                <c:pt idx="4">
                  <c:v>0.59477124183006536</c:v>
                </c:pt>
                <c:pt idx="5">
                  <c:v>0.45723684210526316</c:v>
                </c:pt>
                <c:pt idx="6">
                  <c:v>0.42583732057416268</c:v>
                </c:pt>
                <c:pt idx="7">
                  <c:v>0.28205128205128205</c:v>
                </c:pt>
                <c:pt idx="8">
                  <c:v>0.24</c:v>
                </c:pt>
                <c:pt idx="9">
                  <c:v>0.30434782608695654</c:v>
                </c:pt>
                <c:pt idx="10">
                  <c:v>0.12820512820512819</c:v>
                </c:pt>
                <c:pt idx="11">
                  <c:v>0.2857142857142857</c:v>
                </c:pt>
                <c:pt idx="12">
                  <c:v>0.30769230769230771</c:v>
                </c:pt>
                <c:pt idx="13">
                  <c:v>0.43214285714285716</c:v>
                </c:pt>
                <c:pt idx="14">
                  <c:v>0.26174496644295303</c:v>
                </c:pt>
                <c:pt idx="15">
                  <c:v>0.21428571428571427</c:v>
                </c:pt>
                <c:pt idx="16">
                  <c:v>0.42857142857142855</c:v>
                </c:pt>
                <c:pt idx="17">
                  <c:v>0.29487179487179488</c:v>
                </c:pt>
                <c:pt idx="18">
                  <c:v>0.29032258064516131</c:v>
                </c:pt>
                <c:pt idx="19">
                  <c:v>0.18666666666666668</c:v>
                </c:pt>
                <c:pt idx="20">
                  <c:v>0.8</c:v>
                </c:pt>
                <c:pt idx="21">
                  <c:v>0.46</c:v>
                </c:pt>
                <c:pt idx="22">
                  <c:v>0.10256410256410256</c:v>
                </c:pt>
                <c:pt idx="23">
                  <c:v>0.65714285714285714</c:v>
                </c:pt>
                <c:pt idx="24">
                  <c:v>0.52702702702702697</c:v>
                </c:pt>
                <c:pt idx="25">
                  <c:v>0.51818181818181819</c:v>
                </c:pt>
                <c:pt idx="26">
                  <c:v>0.52941176470588236</c:v>
                </c:pt>
                <c:pt idx="27">
                  <c:v>0.5280898876404494</c:v>
                </c:pt>
                <c:pt idx="28">
                  <c:v>0.2857142857142857</c:v>
                </c:pt>
                <c:pt idx="29">
                  <c:v>0.19047619047619047</c:v>
                </c:pt>
                <c:pt idx="30">
                  <c:v>0.41338880484114976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B-4226-AD04-68290AFF227E}"/>
            </c:ext>
          </c:extLst>
        </c:ser>
        <c:ser>
          <c:idx val="1"/>
          <c:order val="1"/>
          <c:tx>
            <c:strRef>
              <c:f>'ДИАГ (мун)'!$O$3</c:f>
              <c:strCache>
                <c:ptCount val="1"/>
                <c:pt idx="0">
                  <c:v>Подтвердили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 (мун)'!$M$4:$M$35</c:f>
              <c:strCache>
                <c:ptCount val="31"/>
                <c:pt idx="0">
                  <c:v>г. Буй</c:v>
                </c:pt>
                <c:pt idx="1">
                  <c:v>г. Волгореченск</c:v>
                </c:pt>
                <c:pt idx="2">
                  <c:v>г. Галич</c:v>
                </c:pt>
                <c:pt idx="3">
                  <c:v>г. Кострома</c:v>
                </c:pt>
                <c:pt idx="4">
                  <c:v>г. Мантурово</c:v>
                </c:pt>
                <c:pt idx="5">
                  <c:v>г. Нерехта и Нерехтский р-н</c:v>
                </c:pt>
                <c:pt idx="6">
                  <c:v>г. Шарья</c:v>
                </c:pt>
                <c:pt idx="7">
                  <c:v>Антроповский р-н</c:v>
                </c:pt>
                <c:pt idx="8">
                  <c:v>Буйский р-н</c:v>
                </c:pt>
                <c:pt idx="9">
                  <c:v>Вохомский р-н</c:v>
                </c:pt>
                <c:pt idx="10">
                  <c:v>Галичский р-н</c:v>
                </c:pt>
                <c:pt idx="11">
                  <c:v>Кадыйский р-н</c:v>
                </c:pt>
                <c:pt idx="12">
                  <c:v>Кологривский МО</c:v>
                </c:pt>
                <c:pt idx="13">
                  <c:v>Костромской р-н</c:v>
                </c:pt>
                <c:pt idx="14">
                  <c:v>Красносельский р-н</c:v>
                </c:pt>
                <c:pt idx="15">
                  <c:v>Макарьевский р-н</c:v>
                </c:pt>
                <c:pt idx="16">
                  <c:v>Межевской МО</c:v>
                </c:pt>
                <c:pt idx="17">
                  <c:v>Нейский МО</c:v>
                </c:pt>
                <c:pt idx="18">
                  <c:v>Октябрьский р-н</c:v>
                </c:pt>
                <c:pt idx="19">
                  <c:v>Островский р-н</c:v>
                </c:pt>
                <c:pt idx="20">
                  <c:v>Павинский р-н</c:v>
                </c:pt>
                <c:pt idx="21">
                  <c:v>Парфеньевский МО</c:v>
                </c:pt>
                <c:pt idx="22">
                  <c:v>Поназыревский р-н</c:v>
                </c:pt>
                <c:pt idx="23">
                  <c:v>Пыщугский р-н</c:v>
                </c:pt>
                <c:pt idx="24">
                  <c:v>Солигаличский р-н</c:v>
                </c:pt>
                <c:pt idx="25">
                  <c:v>Судиславский р-н</c:v>
                </c:pt>
                <c:pt idx="26">
                  <c:v>Сусанинский р-н</c:v>
                </c:pt>
                <c:pt idx="27">
                  <c:v>Чухломский р-н</c:v>
                </c:pt>
                <c:pt idx="28">
                  <c:v>Шарьинский р-н</c:v>
                </c:pt>
                <c:pt idx="29">
                  <c:v>ГОО</c:v>
                </c:pt>
                <c:pt idx="30">
                  <c:v>КО</c:v>
                </c:pt>
              </c:strCache>
            </c:strRef>
          </c:cat>
          <c:val>
            <c:numRef>
              <c:f>'ДИАГ (мун)'!$O$4:$O$35</c:f>
              <c:numCache>
                <c:formatCode>0%</c:formatCode>
                <c:ptCount val="31"/>
                <c:pt idx="0">
                  <c:v>0.58762886597938147</c:v>
                </c:pt>
                <c:pt idx="1">
                  <c:v>0.26351351351351349</c:v>
                </c:pt>
                <c:pt idx="2">
                  <c:v>0.5423728813559322</c:v>
                </c:pt>
                <c:pt idx="3">
                  <c:v>0.52079127977392004</c:v>
                </c:pt>
                <c:pt idx="4">
                  <c:v>0.37908496732026142</c:v>
                </c:pt>
                <c:pt idx="5">
                  <c:v>0.46052631578947367</c:v>
                </c:pt>
                <c:pt idx="6">
                  <c:v>0.52631578947368418</c:v>
                </c:pt>
                <c:pt idx="7">
                  <c:v>0.69230769230769229</c:v>
                </c:pt>
                <c:pt idx="8">
                  <c:v>0.52</c:v>
                </c:pt>
                <c:pt idx="9">
                  <c:v>0.56521739130434778</c:v>
                </c:pt>
                <c:pt idx="10">
                  <c:v>0.82051282051282048</c:v>
                </c:pt>
                <c:pt idx="11">
                  <c:v>0.42857142857142855</c:v>
                </c:pt>
                <c:pt idx="12">
                  <c:v>0.69230769230769229</c:v>
                </c:pt>
                <c:pt idx="13">
                  <c:v>0.49642857142857144</c:v>
                </c:pt>
                <c:pt idx="14">
                  <c:v>0.63758389261744963</c:v>
                </c:pt>
                <c:pt idx="15">
                  <c:v>0.61904761904761907</c:v>
                </c:pt>
                <c:pt idx="16">
                  <c:v>0.47619047619047616</c:v>
                </c:pt>
                <c:pt idx="17">
                  <c:v>0.55128205128205132</c:v>
                </c:pt>
                <c:pt idx="18">
                  <c:v>0.64516129032258063</c:v>
                </c:pt>
                <c:pt idx="19">
                  <c:v>0.61333333333333329</c:v>
                </c:pt>
                <c:pt idx="20">
                  <c:v>0.2</c:v>
                </c:pt>
                <c:pt idx="21">
                  <c:v>0.5</c:v>
                </c:pt>
                <c:pt idx="22">
                  <c:v>0.84615384615384615</c:v>
                </c:pt>
                <c:pt idx="23">
                  <c:v>0.31428571428571428</c:v>
                </c:pt>
                <c:pt idx="24">
                  <c:v>0.43243243243243246</c:v>
                </c:pt>
                <c:pt idx="25">
                  <c:v>0.43636363636363634</c:v>
                </c:pt>
                <c:pt idx="26">
                  <c:v>0.43137254901960786</c:v>
                </c:pt>
                <c:pt idx="27">
                  <c:v>0.39325842696629215</c:v>
                </c:pt>
                <c:pt idx="28">
                  <c:v>0.53968253968253965</c:v>
                </c:pt>
                <c:pt idx="29">
                  <c:v>0.80952380952380953</c:v>
                </c:pt>
                <c:pt idx="30">
                  <c:v>0.51437216338880487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B-4226-AD04-68290AFF227E}"/>
            </c:ext>
          </c:extLst>
        </c:ser>
        <c:ser>
          <c:idx val="2"/>
          <c:order val="2"/>
          <c:tx>
            <c:strRef>
              <c:f>'ДИАГ (мун)'!$P$3</c:f>
              <c:strCache>
                <c:ptCount val="1"/>
                <c:pt idx="0">
                  <c:v>Повысили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 (мун)'!$M$4:$M$35</c:f>
              <c:strCache>
                <c:ptCount val="31"/>
                <c:pt idx="0">
                  <c:v>г. Буй</c:v>
                </c:pt>
                <c:pt idx="1">
                  <c:v>г. Волгореченск</c:v>
                </c:pt>
                <c:pt idx="2">
                  <c:v>г. Галич</c:v>
                </c:pt>
                <c:pt idx="3">
                  <c:v>г. Кострома</c:v>
                </c:pt>
                <c:pt idx="4">
                  <c:v>г. Мантурово</c:v>
                </c:pt>
                <c:pt idx="5">
                  <c:v>г. Нерехта и Нерехтский р-н</c:v>
                </c:pt>
                <c:pt idx="6">
                  <c:v>г. Шарья</c:v>
                </c:pt>
                <c:pt idx="7">
                  <c:v>Антроповский р-н</c:v>
                </c:pt>
                <c:pt idx="8">
                  <c:v>Буйский р-н</c:v>
                </c:pt>
                <c:pt idx="9">
                  <c:v>Вохомский р-н</c:v>
                </c:pt>
                <c:pt idx="10">
                  <c:v>Галичский р-н</c:v>
                </c:pt>
                <c:pt idx="11">
                  <c:v>Кадыйский р-н</c:v>
                </c:pt>
                <c:pt idx="12">
                  <c:v>Кологривский МО</c:v>
                </c:pt>
                <c:pt idx="13">
                  <c:v>Костромской р-н</c:v>
                </c:pt>
                <c:pt idx="14">
                  <c:v>Красносельский р-н</c:v>
                </c:pt>
                <c:pt idx="15">
                  <c:v>Макарьевский р-н</c:v>
                </c:pt>
                <c:pt idx="16">
                  <c:v>Межевской МО</c:v>
                </c:pt>
                <c:pt idx="17">
                  <c:v>Нейский МО</c:v>
                </c:pt>
                <c:pt idx="18">
                  <c:v>Октябрьский р-н</c:v>
                </c:pt>
                <c:pt idx="19">
                  <c:v>Островский р-н</c:v>
                </c:pt>
                <c:pt idx="20">
                  <c:v>Павинский р-н</c:v>
                </c:pt>
                <c:pt idx="21">
                  <c:v>Парфеньевский МО</c:v>
                </c:pt>
                <c:pt idx="22">
                  <c:v>Поназыревский р-н</c:v>
                </c:pt>
                <c:pt idx="23">
                  <c:v>Пыщугский р-н</c:v>
                </c:pt>
                <c:pt idx="24">
                  <c:v>Солигаличский р-н</c:v>
                </c:pt>
                <c:pt idx="25">
                  <c:v>Судиславский р-н</c:v>
                </c:pt>
                <c:pt idx="26">
                  <c:v>Сусанинский р-н</c:v>
                </c:pt>
                <c:pt idx="27">
                  <c:v>Чухломский р-н</c:v>
                </c:pt>
                <c:pt idx="28">
                  <c:v>Шарьинский р-н</c:v>
                </c:pt>
                <c:pt idx="29">
                  <c:v>ГОО</c:v>
                </c:pt>
                <c:pt idx="30">
                  <c:v>КО</c:v>
                </c:pt>
              </c:strCache>
            </c:strRef>
          </c:cat>
          <c:val>
            <c:numRef>
              <c:f>'ДИАГ (мун)'!$P$4:$P$35</c:f>
              <c:numCache>
                <c:formatCode>0%</c:formatCode>
                <c:ptCount val="31"/>
                <c:pt idx="0">
                  <c:v>6.7010309278350513E-2</c:v>
                </c:pt>
                <c:pt idx="1">
                  <c:v>3.3783783783783786E-2</c:v>
                </c:pt>
                <c:pt idx="2">
                  <c:v>6.7796610169491525E-2</c:v>
                </c:pt>
                <c:pt idx="3">
                  <c:v>7.0649979814291483E-2</c:v>
                </c:pt>
                <c:pt idx="4">
                  <c:v>2.6143790849673203E-2</c:v>
                </c:pt>
                <c:pt idx="5">
                  <c:v>8.2236842105263164E-2</c:v>
                </c:pt>
                <c:pt idx="6">
                  <c:v>4.784688995215311E-2</c:v>
                </c:pt>
                <c:pt idx="7">
                  <c:v>2.564102564102564E-2</c:v>
                </c:pt>
                <c:pt idx="8">
                  <c:v>0.24</c:v>
                </c:pt>
                <c:pt idx="9">
                  <c:v>0.13043478260869565</c:v>
                </c:pt>
                <c:pt idx="10">
                  <c:v>5.128205128205128E-2</c:v>
                </c:pt>
                <c:pt idx="11">
                  <c:v>0.2857142857142857</c:v>
                </c:pt>
                <c:pt idx="12">
                  <c:v>0</c:v>
                </c:pt>
                <c:pt idx="13">
                  <c:v>7.1428571428571425E-2</c:v>
                </c:pt>
                <c:pt idx="14">
                  <c:v>0.10067114093959731</c:v>
                </c:pt>
                <c:pt idx="15">
                  <c:v>0.16666666666666666</c:v>
                </c:pt>
                <c:pt idx="16">
                  <c:v>9.5238095238095233E-2</c:v>
                </c:pt>
                <c:pt idx="17">
                  <c:v>0.15384615384615385</c:v>
                </c:pt>
                <c:pt idx="18">
                  <c:v>6.4516129032258063E-2</c:v>
                </c:pt>
                <c:pt idx="19">
                  <c:v>0.2</c:v>
                </c:pt>
                <c:pt idx="20">
                  <c:v>0</c:v>
                </c:pt>
                <c:pt idx="21">
                  <c:v>0.04</c:v>
                </c:pt>
                <c:pt idx="22">
                  <c:v>5.128205128205128E-2</c:v>
                </c:pt>
                <c:pt idx="23">
                  <c:v>2.8571428571428571E-2</c:v>
                </c:pt>
                <c:pt idx="24">
                  <c:v>4.0540540540540543E-2</c:v>
                </c:pt>
                <c:pt idx="25">
                  <c:v>4.5454545454545456E-2</c:v>
                </c:pt>
                <c:pt idx="26">
                  <c:v>3.9215686274509803E-2</c:v>
                </c:pt>
                <c:pt idx="27">
                  <c:v>7.8651685393258425E-2</c:v>
                </c:pt>
                <c:pt idx="28">
                  <c:v>0.17460317460317459</c:v>
                </c:pt>
                <c:pt idx="29">
                  <c:v>0</c:v>
                </c:pt>
                <c:pt idx="30">
                  <c:v>7.2239031770045384E-2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B-4226-AD04-68290AFF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6065056"/>
        <c:axId val="155557112"/>
      </c:barChart>
      <c:catAx>
        <c:axId val="15606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57112"/>
        <c:crosses val="autoZero"/>
        <c:auto val="1"/>
        <c:lblAlgn val="ctr"/>
        <c:lblOffset val="100"/>
        <c:noMultiLvlLbl val="0"/>
      </c:catAx>
      <c:valAx>
        <c:axId val="155557112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60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3F6A-CD0A-4A9F-B374-D65EB708A2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A3C-B636-48EC-91A5-EF229E91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apkpro.ru/" TargetMode="External"/><Relationship Id="rId2" Type="http://schemas.openxmlformats.org/officeDocument/2006/relationships/hyperlink" Target="https://cloud.mail.ru/stock/kTuPkE8SqyPyxfQrUCtQUWc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nh28Jq7qSSdp3qGKoZszxQq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tags/geo/ukraina/" TargetMode="External"/><Relationship Id="rId2" Type="http://schemas.openxmlformats.org/officeDocument/2006/relationships/hyperlink" Target="https://lenta.ru/news/2023/04/16/eg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nta.ru/news/2023/01/30/sentabr/" TargetMode="External"/><Relationship Id="rId4" Type="http://schemas.openxmlformats.org/officeDocument/2006/relationships/hyperlink" Target="https://lenta.ru/news/2023/08/07/svo_uch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Assets/SitePages/%D0%A3%D0%9C%D0%9E/%D0%9A%D0%BE%D0%BD%D1%86%D0%B5%D0%BF%D1%86%D0%B8%D1%8F.pdf" TargetMode="External"/><Relationship Id="rId2" Type="http://schemas.openxmlformats.org/officeDocument/2006/relationships/hyperlink" Target="http://www.eduportal44.ru/sites/Region44/DocLib12/%D0%9F%D1%80%D0%B8%D0%BA%D0%B0%D0%B7_%D0%9A%D0%BE%D0%BD%D1%86%D0%B5%D0%BF%D1%86%D0%B8%D1%8F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pigaleva-nadin@yandex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.fipi.ru/metodicheskayakopilka/univers-kodifikatory-oko/osnovnoye-obshcheye-obrazovaniye/istoriya_5-%209_un_kodifikator.pdf" TargetMode="External"/><Relationship Id="rId2" Type="http://schemas.openxmlformats.org/officeDocument/2006/relationships/hyperlink" Target="http://publication.pravo.gov.ru/Document/View/00012022122200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.fipi.ru/metodicheskayakopilka/univers-kodifikatory-oko/sredneye-obshcheye-obrazovaniye/istoriya_10-%2011_un_kodifikato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stock/3wnBg3PKuNXouaxtTd5nMn9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985" y="438410"/>
            <a:ext cx="6724758" cy="376783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Преподавание </a:t>
            </a:r>
            <a:r>
              <a:rPr lang="ru-RU" sz="2800" b="1" dirty="0"/>
              <a:t>школьного курса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</a:t>
            </a:r>
            <a:r>
              <a:rPr lang="ru-RU" sz="2800" b="1" dirty="0" smtClean="0"/>
              <a:t>История»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в образовательных организациях Костромской 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в 2023/2024 учебном году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>
                <a:solidFill>
                  <a:schemeClr val="accent5"/>
                </a:solidFill>
              </a:rPr>
              <a:t/>
            </a:r>
            <a:br>
              <a:rPr lang="ru-RU" sz="2400" dirty="0" smtClean="0">
                <a:solidFill>
                  <a:schemeClr val="accent5"/>
                </a:solidFill>
              </a:rPr>
            </a:br>
            <a:endParaRPr lang="ru-RU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848" y="4901185"/>
            <a:ext cx="4645152" cy="11582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Пигалева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Надежда Павловна,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к.и.н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зав. кафедрой теории и методики обучения ОГБОУ ДПО «КОИРО»</a:t>
            </a:r>
          </a:p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24.08.2023 г.</a:t>
            </a:r>
          </a:p>
        </p:txBody>
      </p:sp>
    </p:spTree>
    <p:extLst>
      <p:ext uri="{BB962C8B-B14F-4D97-AF65-F5344CB8AC3E}">
        <p14:creationId xmlns:p14="http://schemas.microsoft.com/office/powerpoint/2010/main" val="605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207265"/>
            <a:ext cx="7200901" cy="9753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1414272"/>
            <a:ext cx="7200901" cy="470894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/>
              <a:t>В соответствии с приказом Министерства просвещения Российской Федерации от 21 сентября 2022 г. № 858 установлен предельный срок использования учебников, которые входили в федеральный перечень учебников, рекомендованных к использованию и включенных в федеральный перечень учебников приказом Министерства просвещения Российской Федерации от 20 мая 2020 года № 254, с изменениями, внесенными приказом Министерства просвещения Российской Федерации от 23 декабря 2020 года №766 и могут использоваться до </a:t>
            </a:r>
            <a:r>
              <a:rPr lang="ru-RU" sz="2600" b="1" dirty="0"/>
              <a:t>25 сентября 2025 года</a:t>
            </a:r>
            <a:r>
              <a:rPr lang="ru-RU" sz="2600" dirty="0"/>
              <a:t>.</a:t>
            </a:r>
          </a:p>
          <a:p>
            <a:pPr algn="just"/>
            <a:r>
              <a:rPr lang="ru-RU" sz="2600" b="1" dirty="0"/>
              <a:t> </a:t>
            </a:r>
            <a:endParaRPr lang="ru-RU" sz="2600" dirty="0"/>
          </a:p>
          <a:p>
            <a:pPr algn="just"/>
            <a:r>
              <a:rPr lang="ru-RU" sz="2600" dirty="0"/>
              <a:t>В период перехода на федеральные образовательные программы</a:t>
            </a:r>
          </a:p>
          <a:p>
            <a:pPr algn="just"/>
            <a:r>
              <a:rPr lang="ru-RU" sz="2600" dirty="0"/>
              <a:t>• могут быть использованы любые учебно-методические комплекты, включённые в федеральный перечень учебников; </a:t>
            </a:r>
          </a:p>
          <a:p>
            <a:pPr algn="just"/>
            <a:r>
              <a:rPr lang="ru-RU" sz="2600" dirty="0"/>
              <a:t>•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sz="2600" dirty="0" err="1"/>
              <a:t>метапредметных</a:t>
            </a:r>
            <a:r>
              <a:rPr lang="ru-RU" sz="2600" dirty="0"/>
              <a:t> и личностных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1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174" y="340823"/>
            <a:ext cx="7070569" cy="6317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ФОП – основа содержания предмета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174" y="1346662"/>
            <a:ext cx="7070569" cy="477655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Таким образом, содержательной основой курса являются Федеральные образовательные программы.</a:t>
            </a:r>
            <a:endParaRPr lang="ru-RU" dirty="0"/>
          </a:p>
          <a:p>
            <a:r>
              <a:rPr lang="ru-RU" dirty="0"/>
              <a:t>В работе можно использовать электронные варианты учебников под редакцией </a:t>
            </a:r>
            <a:r>
              <a:rPr lang="ru-RU" dirty="0" err="1"/>
              <a:t>Мединского</a:t>
            </a:r>
            <a:r>
              <a:rPr lang="ru-RU" dirty="0"/>
              <a:t>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Учебник </a:t>
            </a:r>
            <a:r>
              <a:rPr lang="ru-RU" b="1" dirty="0"/>
              <a:t>1.pdf</a:t>
            </a:r>
            <a:r>
              <a:rPr lang="ru-RU" dirty="0"/>
              <a:t> (46 Мб)</a:t>
            </a:r>
            <a:br>
              <a:rPr lang="ru-RU" dirty="0"/>
            </a:br>
            <a:r>
              <a:rPr lang="ru-RU" b="1" dirty="0"/>
              <a:t>2. Учебник 2.pdf</a:t>
            </a:r>
            <a:r>
              <a:rPr lang="ru-RU" dirty="0"/>
              <a:t> (48.5 Мб)</a:t>
            </a:r>
            <a:br>
              <a:rPr lang="ru-RU" dirty="0"/>
            </a:br>
            <a:r>
              <a:rPr lang="ru-RU" b="1" dirty="0"/>
              <a:t>3. Учебник 3.pdf</a:t>
            </a:r>
            <a:r>
              <a:rPr lang="ru-RU" dirty="0"/>
              <a:t> (52.1 Мб)</a:t>
            </a:r>
            <a:br>
              <a:rPr lang="ru-RU" dirty="0"/>
            </a:br>
            <a:r>
              <a:rPr lang="ru-RU" b="1" dirty="0"/>
              <a:t>4. Учебник 4.pdf</a:t>
            </a:r>
            <a:r>
              <a:rPr lang="ru-RU" dirty="0"/>
              <a:t> (61.2 Мб)</a:t>
            </a:r>
            <a:br>
              <a:rPr lang="ru-RU" dirty="0"/>
            </a:br>
            <a:r>
              <a:rPr lang="ru-RU" b="1" dirty="0"/>
              <a:t>5. Учебник 5.pdf</a:t>
            </a:r>
            <a:r>
              <a:rPr lang="ru-RU" dirty="0"/>
              <a:t> (66.3 Мб)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cloud.mail.ru/stock/kTuPkE8SqyPyxfQrUCtQUWc7</a:t>
            </a:r>
            <a:endParaRPr lang="ru-RU" u="sng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u="sng" dirty="0">
                <a:hlinkClick r:id="rId3"/>
              </a:rPr>
              <a:t>https://urok.apkpro.ru/</a:t>
            </a:r>
            <a:r>
              <a:rPr lang="ru-RU" dirty="0"/>
              <a:t>  (УРОКИ 5-9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3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9" y="232757"/>
            <a:ext cx="7178635" cy="681644"/>
          </a:xfrm>
        </p:spPr>
        <p:txBody>
          <a:bodyPr>
            <a:noAutofit/>
          </a:bodyPr>
          <a:lstStyle/>
          <a:p>
            <a:r>
              <a:rPr lang="ru-RU" sz="2000" dirty="0"/>
              <a:t>Преподавание учебного предмета «История» на уровне среднего общего образования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9" y="1463040"/>
            <a:ext cx="7178634" cy="4660174"/>
          </a:xfrm>
        </p:spPr>
        <p:txBody>
          <a:bodyPr/>
          <a:lstStyle/>
          <a:p>
            <a:r>
              <a:rPr lang="ru-RU" dirty="0"/>
              <a:t>осуществляется на основе федеральной рабочей программы (далее по тексту – ФРП) по учебному предмету «История» на уровне среднего общего образования на базовом и углубленном </a:t>
            </a:r>
            <a:r>
              <a:rPr lang="ru-RU" dirty="0" smtClean="0"/>
              <a:t>уровнях</a:t>
            </a:r>
          </a:p>
          <a:p>
            <a:pPr algn="l"/>
            <a:r>
              <a:rPr lang="ru-RU" dirty="0" smtClean="0"/>
              <a:t>	Общее </a:t>
            </a:r>
            <a:r>
              <a:rPr lang="ru-RU" dirty="0"/>
              <a:t>число часов, рекомендованных для </a:t>
            </a:r>
            <a:r>
              <a:rPr lang="ru-RU" b="1" dirty="0"/>
              <a:t>изучения истории на базовом уровне</a:t>
            </a:r>
            <a:r>
              <a:rPr lang="ru-RU" dirty="0"/>
              <a:t>  - 136, в 10-11 классах по 2 часа в неделю при 34 учебных неделях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63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482139"/>
            <a:ext cx="7200901" cy="606828"/>
          </a:xfrm>
        </p:spPr>
        <p:txBody>
          <a:bodyPr>
            <a:normAutofit/>
          </a:bodyPr>
          <a:lstStyle/>
          <a:p>
            <a:r>
              <a:rPr lang="en-US" sz="2400" dirty="0"/>
              <a:t>https://edsoo.ru/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5" y="1496806"/>
            <a:ext cx="6930823" cy="3857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55" y="5342212"/>
            <a:ext cx="6930823" cy="10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735" y="689957"/>
            <a:ext cx="7162008" cy="39901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Преподавание истории на углубленном уровне</a:t>
            </a:r>
            <a:r>
              <a:rPr lang="ru-RU" sz="24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732" y="1704109"/>
            <a:ext cx="7295012" cy="3715789"/>
          </a:xfrm>
        </p:spPr>
        <p:txBody>
          <a:bodyPr/>
          <a:lstStyle/>
          <a:p>
            <a:r>
              <a:rPr lang="ru-RU" dirty="0" smtClean="0"/>
              <a:t>возможно </a:t>
            </a:r>
            <a:r>
              <a:rPr lang="ru-RU" dirty="0"/>
              <a:t>в рамках гуманитарного и универсального </a:t>
            </a:r>
            <a:r>
              <a:rPr lang="ru-RU" dirty="0" smtClean="0"/>
              <a:t>профилей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3244" y="2610197"/>
            <a:ext cx="6317672" cy="2443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2176" y="5120640"/>
            <a:ext cx="6882936" cy="120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2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классных журналах (10–11 класс) отводится единая страница для записи уроков по предмету и выставляется единая полугодовая и годовая отметки. Обязательным элементом содержания рабочих программ является включение краеведческого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507221"/>
            <a:ext cx="7001396" cy="68149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629295"/>
            <a:ext cx="7303325" cy="44939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Новые учебники истории синхронизируют историю России и всеобщую историю. В учебнике для 10 класса практически треть посвящена Великой Отечественной войне, а в учебнике для 11 класса отражены события, связанные с присоединением Крыма и Севастополя, причинами и ходом специальной военной операции (СВО), а также вхождением в состав России новых регионов.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История_России_11_класс_Базовыи</a:t>
            </a:r>
            <a:r>
              <a:rPr lang="ru-RU" sz="2000" b="1" dirty="0"/>
              <a:t>̆_уровень_Учебник.pdf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39.6 Мб)</a:t>
            </a:r>
            <a:br>
              <a:rPr lang="ru-RU" sz="2000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https://cloud.mail.ru/stock/nh28Jq7qSSdp3qGKoZszxQqF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41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731" y="141317"/>
            <a:ext cx="7295012" cy="4738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 использовании учебников истории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012738"/>
            <a:ext cx="5552902" cy="55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32509"/>
            <a:ext cx="7200901" cy="5735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ОГЭ, ЕГЭ 2024 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8" y="1554480"/>
            <a:ext cx="7394765" cy="456873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ЕГЭ по истории, в свою очередь, </a:t>
            </a:r>
            <a:r>
              <a:rPr lang="ru-RU" dirty="0">
                <a:hlinkClick r:id="rId2"/>
              </a:rPr>
              <a:t>появятся</a:t>
            </a:r>
            <a:r>
              <a:rPr lang="ru-RU" dirty="0"/>
              <a:t> вопросы, связанные с проведением специальной военной операции (СВО) на </a:t>
            </a:r>
            <a:r>
              <a:rPr lang="ru-RU" dirty="0">
                <a:hlinkClick r:id="rId3"/>
              </a:rPr>
              <a:t>Украине</a:t>
            </a:r>
            <a:r>
              <a:rPr lang="ru-RU" dirty="0"/>
              <a:t>. Однако эти изменения вступят в силу только после того, как в школы поступят </a:t>
            </a:r>
            <a:r>
              <a:rPr lang="ru-RU" dirty="0">
                <a:hlinkClick r:id="rId4"/>
              </a:rPr>
              <a:t>новые учебники</a:t>
            </a:r>
            <a:r>
              <a:rPr lang="ru-RU" dirty="0"/>
              <a:t> — в них будет включен необходимый материал, на основе которого и будут составлены задания. </a:t>
            </a:r>
            <a:r>
              <a:rPr lang="ru-RU" dirty="0">
                <a:hlinkClick r:id="rId5"/>
              </a:rPr>
              <a:t>Ожидается</a:t>
            </a:r>
            <a:r>
              <a:rPr lang="ru-RU" dirty="0"/>
              <a:t>, что ученики старших классов получат обновленные учебники уже 1 сентября 2023 года, а в следующем учебном году работать с новыми пособиями начнут и учащиеся с пятого по девятый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9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99155"/>
            <a:ext cx="6905649" cy="6981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Краеведение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6" y="1413164"/>
            <a:ext cx="7220198" cy="47100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рамках реализации Концепции краеведческого образования молодежи Костромской области Концепция развития краеведческого образования детей и молодежи Костромской области</a:t>
            </a:r>
          </a:p>
          <a:p>
            <a:r>
              <a:rPr lang="ru-RU" u="sng" dirty="0">
                <a:hlinkClick r:id="rId2"/>
              </a:rPr>
              <a:t>http://www.eduportal44.ru/sites/Region44/DocLib12/%D0%9F%D1%80%D0%B8%D0%BA%D0%B0%D0%B7_%D0%9A%D0%BE%D0%BD%D1%86%D0%B5%D0%BF%D1%86%D0%B8%D1%8F.pdf</a:t>
            </a:r>
            <a:endParaRPr lang="ru-RU" dirty="0"/>
          </a:p>
          <a:p>
            <a:r>
              <a:rPr lang="ru-RU" dirty="0"/>
              <a:t>Краеведческий стандарт</a:t>
            </a:r>
          </a:p>
          <a:p>
            <a:r>
              <a:rPr lang="ru-RU" u="sng" dirty="0">
                <a:hlinkClick r:id="rId3"/>
              </a:rPr>
              <a:t>http://www.eduportal44.ru/koiro/SiteAssets/SitePages/%D0%A3%D0%9C%D0%9E/%D0%9A%D0%BE%D0%BD%D1%86%D0%B5%D0%BF%D1%86%D0%B8%D1%8F.pdf</a:t>
            </a:r>
            <a:endParaRPr lang="ru-RU" dirty="0"/>
          </a:p>
          <a:p>
            <a:r>
              <a:rPr lang="ru-RU" dirty="0"/>
              <a:t>и на основании Историко-культурного стандарта по отечественной истории, образовательным организациям РФ </a:t>
            </a:r>
            <a:r>
              <a:rPr lang="ru-RU" i="1" dirty="0"/>
              <a:t>рекомендуется изучение региональной истории в объеме 6–8 часов в 5–11 классах.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4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673" y="266007"/>
            <a:ext cx="7137070" cy="6151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оценочных процедур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45673" y="1723245"/>
            <a:ext cx="6625243" cy="44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384" y="305499"/>
            <a:ext cx="7334359" cy="645477"/>
          </a:xfrm>
        </p:spPr>
        <p:txBody>
          <a:bodyPr>
            <a:normAutofit/>
          </a:bodyPr>
          <a:lstStyle/>
          <a:p>
            <a:r>
              <a:rPr lang="ru-RU" sz="2400" dirty="0"/>
              <a:t>Место предмета «История»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669" y="1743456"/>
            <a:ext cx="7270074" cy="2404595"/>
          </a:xfrm>
        </p:spPr>
        <p:txBody>
          <a:bodyPr/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системе школьного образования определяется его познавательным и мировоззренческим значением, воспитательным потенциалом, вкладом в становление личности молодого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822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70" y="349135"/>
            <a:ext cx="7195409" cy="7647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Средний балл и качество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27" y="1575968"/>
            <a:ext cx="413385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84" y="3993744"/>
            <a:ext cx="4115680" cy="2431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3377" y="1753985"/>
            <a:ext cx="3908887" cy="2103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Качество знаний на 2-5 % ниже РФ. Самый низкий % качества в 7 классе (43), </a:t>
            </a:r>
            <a:r>
              <a:rPr lang="ru-RU" sz="1600" dirty="0" smtClean="0"/>
              <a:t>чуть выше </a:t>
            </a:r>
            <a:r>
              <a:rPr lang="ru-RU" sz="1600" dirty="0"/>
              <a:t>других 48% в 6 классе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Результаты ВПР по истории в 2022 году ниже всероссийских или сравнимы с ними по всем </a:t>
            </a:r>
            <a:r>
              <a:rPr lang="ru-RU" sz="1600" dirty="0" smtClean="0"/>
              <a:t>показателям.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656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83D330A-6ED4-4EF5-9FCF-D12746D11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18729"/>
              </p:ext>
            </p:extLst>
          </p:nvPr>
        </p:nvGraphicFramePr>
        <p:xfrm>
          <a:off x="648393" y="58190"/>
          <a:ext cx="7866957" cy="65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00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5" y="207818"/>
            <a:ext cx="7303475" cy="897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ОГЭ 9 класс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666" y="1563269"/>
            <a:ext cx="6191250" cy="1885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586" y="4430684"/>
            <a:ext cx="699100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 2023 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426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участников, 18 не преодолели минимальный порог (4,2%).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результаты показали выпускники школ г. Костромы, г. Буя, Нерехты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Нерехтского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0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56" y="249383"/>
            <a:ext cx="7270223" cy="6151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Рекомендации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704" y="1354975"/>
            <a:ext cx="7858645" cy="482198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/>
              <a:t>Обращать внимание на то, что все задания носят комплексный характер. Необходимо включать с самого начала изучения курса «История» </a:t>
            </a:r>
            <a:r>
              <a:rPr lang="ru-RU" sz="5600" b="1" dirty="0"/>
              <a:t>базовых понятий «явление» «процесс», </a:t>
            </a:r>
            <a:r>
              <a:rPr lang="ru-RU" sz="5600" b="1" dirty="0" smtClean="0"/>
              <a:t>факт, </a:t>
            </a:r>
            <a:r>
              <a:rPr lang="ru-RU" sz="5600" dirty="0" smtClean="0"/>
              <a:t>которые </a:t>
            </a:r>
            <a:r>
              <a:rPr lang="ru-RU" sz="5600" dirty="0"/>
              <a:t>являются </a:t>
            </a:r>
            <a:r>
              <a:rPr lang="ru-RU" sz="5600" dirty="0" err="1"/>
              <a:t>надпредметыми</a:t>
            </a:r>
            <a:r>
              <a:rPr lang="ru-RU" sz="5600" dirty="0"/>
              <a:t>, но в истории приобретают еще и предметный </a:t>
            </a:r>
            <a:r>
              <a:rPr lang="ru-RU" sz="5600" dirty="0" smtClean="0"/>
              <a:t>характер</a:t>
            </a:r>
          </a:p>
          <a:p>
            <a:pPr fontAlgn="base"/>
            <a:r>
              <a:rPr lang="ru-RU" sz="5600" dirty="0"/>
              <a:t>2.При последовательном изучении Всеобщей истории и Истории России постоянно </a:t>
            </a:r>
            <a:r>
              <a:rPr lang="ru-RU" sz="5600" b="1" dirty="0"/>
              <a:t>проводить соотношения хронологическое и событийное данных курсов</a:t>
            </a:r>
            <a:r>
              <a:rPr lang="ru-RU" sz="5600" dirty="0"/>
              <a:t>, называть (выявлять) современников важных исторический событий.</a:t>
            </a:r>
          </a:p>
          <a:p>
            <a:pPr fontAlgn="base"/>
            <a:r>
              <a:rPr lang="ru-RU" sz="5600" dirty="0"/>
              <a:t>3.Систематическая работа над </a:t>
            </a:r>
            <a:r>
              <a:rPr lang="ru-RU" sz="5600" b="1" dirty="0"/>
              <a:t>понятийным аппаратом </a:t>
            </a:r>
            <a:r>
              <a:rPr lang="ru-RU" sz="5600" dirty="0"/>
              <a:t>школьного курса «История»</a:t>
            </a:r>
          </a:p>
          <a:p>
            <a:pPr fontAlgn="base"/>
            <a:r>
              <a:rPr lang="ru-RU" sz="5600" dirty="0" smtClean="0"/>
              <a:t>4.Внимание к </a:t>
            </a:r>
            <a:r>
              <a:rPr lang="ru-RU" sz="5600" b="1" dirty="0" smtClean="0"/>
              <a:t>историческим персоналиям</a:t>
            </a:r>
            <a:r>
              <a:rPr lang="ru-RU" sz="5600" dirty="0" smtClean="0"/>
              <a:t>: </a:t>
            </a:r>
            <a:r>
              <a:rPr lang="ru-RU" sz="5600" dirty="0"/>
              <a:t>деятельность, значение, оценки.</a:t>
            </a:r>
          </a:p>
          <a:p>
            <a:pPr fontAlgn="base"/>
            <a:r>
              <a:rPr lang="ru-RU" sz="5600" dirty="0"/>
              <a:t>5.Обратить особое внимание на </a:t>
            </a:r>
            <a:r>
              <a:rPr lang="ru-RU" sz="5600" b="1" dirty="0"/>
              <a:t>вопросы культуры </a:t>
            </a:r>
            <a:r>
              <a:rPr lang="ru-RU" sz="5600" dirty="0"/>
              <a:t>в курсе истории. Использовать иллюстративный материал, </a:t>
            </a:r>
            <a:r>
              <a:rPr lang="ru-RU" sz="5600" dirty="0" err="1"/>
              <a:t>ЦОРы</a:t>
            </a:r>
            <a:r>
              <a:rPr lang="ru-RU" sz="5600" dirty="0"/>
              <a:t>, элементы музейной педагогики, создавать дидактические материалы, представлять интересный опыт педагогов по преподаванию вопросов культуры в курсе истории; </a:t>
            </a:r>
            <a:r>
              <a:rPr lang="ru-RU" sz="5600" dirty="0" err="1"/>
              <a:t>собое</a:t>
            </a:r>
            <a:r>
              <a:rPr lang="ru-RU" sz="5600" dirty="0"/>
              <a:t> внимание обратить на персоналии – представителей и создателей произведений искусства разных жанров</a:t>
            </a:r>
          </a:p>
          <a:p>
            <a:pPr fontAlgn="base"/>
            <a:r>
              <a:rPr lang="ru-RU" sz="5600" dirty="0"/>
              <a:t>6.Особое внимание уделять работе по формированию умений извлекать информацию из </a:t>
            </a:r>
            <a:r>
              <a:rPr lang="ru-RU" sz="5600" b="1" dirty="0"/>
              <a:t>исторической карты и иллюстративного материала</a:t>
            </a:r>
            <a:r>
              <a:rPr lang="ru-RU" sz="5600" dirty="0"/>
              <a:t>, обратить внимание на ориентацию по заданным критериям, а также указание какого-либо факта, связанного с историей создания памятника, местом его нахождения, стилистическими особенностями;  </a:t>
            </a:r>
          </a:p>
          <a:p>
            <a:pPr fontAlgn="base"/>
            <a:r>
              <a:rPr lang="ru-RU" sz="5600" dirty="0"/>
              <a:t>7.В системе отрабатывать навыки </a:t>
            </a:r>
            <a:r>
              <a:rPr lang="ru-RU" sz="5600" b="1" dirty="0" smtClean="0"/>
              <a:t>анализа исторического источника</a:t>
            </a:r>
            <a:r>
              <a:rPr lang="ru-RU" sz="5600" dirty="0" smtClean="0"/>
              <a:t>, </a:t>
            </a:r>
            <a:r>
              <a:rPr lang="ru-RU" sz="5600" dirty="0"/>
              <a:t>его атрибуция и анализ с привлечением учебники и доп. материалов;</a:t>
            </a:r>
          </a:p>
          <a:p>
            <a:pPr fontAlgn="base"/>
            <a:r>
              <a:rPr lang="ru-RU" sz="5600" dirty="0" smtClean="0"/>
              <a:t>9.Обращать </a:t>
            </a:r>
            <a:r>
              <a:rPr lang="ru-RU" sz="5600" dirty="0"/>
              <a:t>внимание </a:t>
            </a:r>
            <a:r>
              <a:rPr lang="ru-RU" sz="5600" b="1" dirty="0"/>
              <a:t>на систематизацию и структурирование исторического материала </a:t>
            </a:r>
            <a:r>
              <a:rPr lang="ru-RU" sz="5600" dirty="0"/>
              <a:t>при его изучении в контексте всеобщей истории и истории России (например, внешняя / внутренняя политика, финансовая / культурная, социально / экономическая и др.)</a:t>
            </a:r>
          </a:p>
          <a:p>
            <a:pPr fontAlgn="base"/>
            <a:r>
              <a:rPr lang="ru-RU" sz="5600" dirty="0" smtClean="0"/>
              <a:t>10.При </a:t>
            </a:r>
            <a:r>
              <a:rPr lang="ru-RU" sz="5600" dirty="0"/>
              <a:t>проведении различных форм текущего контроля в учебном процессе более широко использовать задания разных типов, аналогичные заданиям </a:t>
            </a:r>
            <a:r>
              <a:rPr lang="ru-RU" sz="5600" dirty="0" smtClean="0"/>
              <a:t>ЕГЭ. </a:t>
            </a:r>
            <a:endParaRPr lang="ru-RU" sz="5600" dirty="0"/>
          </a:p>
          <a:p>
            <a:pPr marL="0" lv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2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467" y="406400"/>
            <a:ext cx="7088112" cy="89474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7" y="1524000"/>
            <a:ext cx="8581971" cy="4652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5"/>
                </a:solidFill>
              </a:rPr>
              <a:t>Спасибо!</a:t>
            </a:r>
          </a:p>
          <a:p>
            <a:r>
              <a:rPr lang="en-US" dirty="0" smtClean="0">
                <a:hlinkClick r:id="rId2"/>
              </a:rPr>
              <a:t>pigaleva-nadin@yandex.ru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Надежда Павловна </a:t>
            </a:r>
            <a:r>
              <a:rPr lang="ru-RU" dirty="0" err="1" smtClean="0"/>
              <a:t>Пигалева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484" y="304800"/>
            <a:ext cx="7195259" cy="4599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Нормативная база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6168" y="1080655"/>
            <a:ext cx="7336576" cy="504255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/>
              <a:t>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31.05.2021 № 287 (ред. от 18.07.2022) «Об утверждении федерального государственного образовательного стандарта основного общего </a:t>
            </a:r>
            <a:r>
              <a:rPr lang="ru-RU" sz="5600" dirty="0" smtClean="0"/>
              <a:t>образования»;</a:t>
            </a:r>
          </a:p>
          <a:p>
            <a:pPr algn="just"/>
            <a:r>
              <a:rPr lang="ru-RU" sz="5600" dirty="0" smtClean="0"/>
              <a:t>ФГОС </a:t>
            </a:r>
            <a:r>
              <a:rPr lang="ru-RU" sz="5600" dirty="0"/>
              <a:t>СОО (Приказ </a:t>
            </a:r>
            <a:r>
              <a:rPr lang="ru-RU" sz="5600" dirty="0" err="1"/>
              <a:t>Минпросвещения</a:t>
            </a:r>
            <a:r>
              <a:rPr lang="ru-RU" sz="5600" dirty="0"/>
              <a:t> России от 12.08.2022 N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N 413" (Зарегистрировано в Минюсте России 12.09.2022 N 70034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Приказ Министерства просвещения Российской Федерации от 16 ноября 2022 г. № 993 «Об утверждении федеральной образовательной программы основного общего образования» (Зарегистрировано в Минюсте России 22.12.2022, № </a:t>
            </a:r>
            <a:r>
              <a:rPr lang="ru-RU" sz="5600" dirty="0" smtClean="0"/>
              <a:t>71764;</a:t>
            </a:r>
          </a:p>
          <a:p>
            <a:pPr algn="just"/>
            <a:r>
              <a:rPr lang="ru-RU" sz="5600" dirty="0" smtClean="0"/>
              <a:t>Приказ </a:t>
            </a:r>
            <a:r>
              <a:rPr lang="ru-RU" sz="5600" dirty="0"/>
              <a:t>Министерства просвещения Российской Федерации от 23 ноября 2022 г. № 1014 «Об утверждении федеральной образовательной программы среднего общего образования» (Зарегистрировано в Минюсте России 22.12.2022, № 71763, </a:t>
            </a:r>
            <a:r>
              <a:rPr lang="ru-RU" sz="5600" dirty="0">
                <a:hlinkClick r:id="rId2"/>
              </a:rPr>
              <a:t>http://publication.pravo.gov.ru/Document/View/0001202212220051</a:t>
            </a:r>
            <a:r>
              <a:rPr lang="ru-RU" sz="5600" dirty="0" smtClean="0"/>
              <a:t>)</a:t>
            </a:r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Пункт 3 статьи 3 Федерального закона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</a:t>
            </a:r>
            <a:r>
              <a:rPr lang="ru-RU" sz="5600" dirty="0" smtClean="0"/>
              <a:t>»</a:t>
            </a:r>
          </a:p>
          <a:p>
            <a:pPr algn="just"/>
            <a:r>
              <a:rPr lang="ru-RU" sz="5600" dirty="0" smtClean="0"/>
              <a:t> (Концепция </a:t>
            </a:r>
            <a:r>
              <a:rPr lang="ru-RU" sz="5600" dirty="0"/>
              <a:t>преподавания учебного курса «История России» в образовательных организациях российской федерации, реализующих основные общеобразовательные программы, утвержденная 23.10.2020 </a:t>
            </a:r>
            <a:endParaRPr lang="ru-RU" sz="5600" dirty="0" smtClean="0"/>
          </a:p>
          <a:p>
            <a:pPr algn="just"/>
            <a:r>
              <a:rPr lang="ru-RU" sz="5600" dirty="0" smtClean="0"/>
              <a:t>Универсальный </a:t>
            </a:r>
            <a:r>
              <a:rPr lang="ru-RU" sz="5600" dirty="0"/>
              <a:t>кодификатор распределённых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истории </a:t>
            </a:r>
            <a:r>
              <a:rPr lang="ru-RU" sz="5600" dirty="0">
                <a:hlinkClick r:id="rId3"/>
              </a:rPr>
              <a:t>http://doc.fipi.ru/metodicheskayakopilka/univers-kodifikatory-oko/osnovnoye-obshcheye-obrazovaniye/istoriya_5- </a:t>
            </a:r>
            <a:r>
              <a:rPr lang="ru-RU" sz="5600" dirty="0" smtClean="0">
                <a:hlinkClick r:id="rId3"/>
              </a:rPr>
              <a:t>9_un_kodifikator.pdf</a:t>
            </a:r>
            <a:endParaRPr lang="ru-RU" sz="5600" dirty="0" smtClean="0"/>
          </a:p>
          <a:p>
            <a:pPr algn="just"/>
            <a:r>
              <a:rPr lang="ru-RU" sz="5600" dirty="0" smtClean="0"/>
              <a:t> </a:t>
            </a:r>
            <a:r>
              <a:rPr lang="ru-RU" sz="5600" dirty="0"/>
              <a:t>Универсальный кодификатор распределённых по классам проверяемых требований к результатам освоения основной образовательной программы среднего общего образования и элементов содержания по истории </a:t>
            </a:r>
            <a:r>
              <a:rPr lang="ru-RU" sz="5600" dirty="0">
                <a:hlinkClick r:id="rId4"/>
              </a:rPr>
              <a:t>http://doc.fipi.ru/metodicheskayakopilka/univers-kodifikatory-oko/sredneye-obshcheye-obrazovaniye/istoriya_10- </a:t>
            </a:r>
            <a:r>
              <a:rPr lang="ru-RU" sz="5600" dirty="0" smtClean="0">
                <a:hlinkClick r:id="rId4"/>
              </a:rPr>
              <a:t>11_un_kodifikator.pdf</a:t>
            </a:r>
            <a:endParaRPr lang="ru-RU" sz="5600" dirty="0" smtClean="0"/>
          </a:p>
          <a:p>
            <a:pPr algn="just"/>
            <a:r>
              <a:rPr lang="ru-RU" sz="5600" dirty="0" smtClean="0"/>
              <a:t> </a:t>
            </a:r>
          </a:p>
          <a:p>
            <a:pPr algn="just"/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2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353569"/>
            <a:ext cx="7200901" cy="829055"/>
          </a:xfrm>
        </p:spPr>
        <p:txBody>
          <a:bodyPr>
            <a:normAutofit/>
          </a:bodyPr>
          <a:lstStyle/>
          <a:p>
            <a:r>
              <a:rPr lang="ru-RU" sz="2400" dirty="0"/>
              <a:t>И</a:t>
            </a:r>
            <a:r>
              <a:rPr lang="ru-RU" sz="2400" dirty="0" smtClean="0"/>
              <a:t>зменения </a:t>
            </a:r>
            <a:r>
              <a:rPr lang="ru-RU" sz="2400" dirty="0"/>
              <a:t>обновленных ФГОС ООО и ФГОС СОО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840" y="1365504"/>
            <a:ext cx="7114903" cy="47577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Основой организации образовательной деятельности в соответствии с обновленными ФГОС ООО и ФГОС СОО </a:t>
            </a:r>
            <a:r>
              <a:rPr lang="ru-RU" b="1" dirty="0"/>
              <a:t>остается 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подход, ориентирующий педагогов на создание условий, инициирующих действия обучающихся. </a:t>
            </a:r>
            <a:r>
              <a:rPr lang="ru-RU" dirty="0" smtClean="0"/>
              <a:t>	</a:t>
            </a:r>
            <a:endParaRPr lang="ru-RU" dirty="0" smtClean="0"/>
          </a:p>
          <a:p>
            <a:pPr algn="just"/>
            <a:r>
              <a:rPr lang="ru-RU" dirty="0" smtClean="0"/>
              <a:t>Заключаются </a:t>
            </a:r>
            <a:r>
              <a:rPr lang="ru-RU" dirty="0" smtClean="0"/>
              <a:t>в </a:t>
            </a:r>
            <a:r>
              <a:rPr lang="ru-RU" b="1" dirty="0" err="1" smtClean="0"/>
              <a:t>детализаци</a:t>
            </a:r>
            <a:r>
              <a:rPr lang="ru-RU" b="1" dirty="0" smtClean="0"/>
              <a:t> </a:t>
            </a:r>
            <a:r>
              <a:rPr lang="ru-RU" b="1" dirty="0"/>
              <a:t>требований к результатам </a:t>
            </a:r>
            <a:r>
              <a:rPr lang="ru-RU" dirty="0"/>
              <a:t>и условиям реализации основных образовательных программ соответствующего уровня. </a:t>
            </a:r>
            <a:endParaRPr lang="ru-RU" dirty="0" smtClean="0"/>
          </a:p>
          <a:p>
            <a:pPr algn="just"/>
            <a:r>
              <a:rPr lang="ru-RU" dirty="0" smtClean="0"/>
              <a:t>Формулировки </a:t>
            </a:r>
            <a:r>
              <a:rPr lang="ru-RU" dirty="0"/>
              <a:t>детализированных требований к </a:t>
            </a:r>
            <a:r>
              <a:rPr lang="ru-RU" b="1" dirty="0"/>
              <a:t>личностным, </a:t>
            </a:r>
            <a:r>
              <a:rPr lang="ru-RU" b="1" dirty="0" err="1"/>
              <a:t>метапредметным</a:t>
            </a:r>
            <a:r>
              <a:rPr lang="ru-RU" b="1" dirty="0"/>
              <a:t> и предметным образовательным результатам </a:t>
            </a:r>
            <a:r>
              <a:rPr lang="ru-RU" dirty="0"/>
              <a:t>учитывают стратегические задачи обновления содержания общего образования, </a:t>
            </a:r>
            <a:r>
              <a:rPr lang="ru-RU" b="1" dirty="0"/>
              <a:t>конкретизированы по годам обучения </a:t>
            </a:r>
            <a:r>
              <a:rPr lang="ru-RU" dirty="0"/>
              <a:t>и направлениям формирования функциональной грамотности обучающихся. </a:t>
            </a:r>
          </a:p>
          <a:p>
            <a:pPr algn="just"/>
            <a:r>
              <a:rPr lang="ru-RU" dirty="0" smtClean="0"/>
              <a:t>	Общеобразовательные </a:t>
            </a:r>
            <a:r>
              <a:rPr lang="ru-RU" dirty="0"/>
              <a:t>организации согласно части 6.3 статьи 12 Федерального закона № 273-ФЗ в обязательном порядке используют </a:t>
            </a:r>
            <a:r>
              <a:rPr lang="ru-RU" b="1" dirty="0"/>
              <a:t>федеральные рабочие программы по учебному предмету «История»</a:t>
            </a:r>
            <a:r>
              <a:rPr lang="ru-RU" dirty="0"/>
              <a:t> на уровне основного и среднего (базовый и углубленный уровни)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768" y="280417"/>
            <a:ext cx="7309975" cy="902207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768" y="1926336"/>
            <a:ext cx="7309975" cy="419687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Учебный предмет «История» предметной области «Общественно-научные предметы» включает в себя учебные курсы «История России» и «Всеобщая история».</a:t>
            </a:r>
          </a:p>
          <a:p>
            <a:pPr algn="just"/>
            <a:r>
              <a:rPr lang="ru-RU" dirty="0" smtClean="0"/>
              <a:t>Федеральные </a:t>
            </a:r>
            <a:r>
              <a:rPr lang="ru-RU" dirty="0"/>
              <a:t>программы размещены на странице Единое содержание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 smtClean="0"/>
              <a:t> </a:t>
            </a:r>
            <a:r>
              <a:rPr lang="ru-RU" b="1" u="sng" dirty="0">
                <a:hlinkClick r:id="rId2"/>
              </a:rPr>
              <a:t>https://edsoo.ru</a:t>
            </a:r>
            <a:r>
              <a:rPr lang="ru-RU" b="1" u="sng" dirty="0" smtClean="0">
                <a:hlinkClick r:id="rId2"/>
              </a:rPr>
              <a:t>/</a:t>
            </a:r>
            <a:endParaRPr lang="ru-RU" b="1" u="sng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необходимости учитель может воспользоваться «Конструктором рабочих программ» </a:t>
            </a:r>
            <a:r>
              <a:rPr lang="ru-RU" u="sng" dirty="0">
                <a:hlinkClick r:id="rId3"/>
              </a:rPr>
              <a:t>https://edsoo.ru/constructor/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9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489" y="281812"/>
            <a:ext cx="6525490" cy="5328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https</a:t>
            </a:r>
            <a:r>
              <a:rPr lang="en-US" sz="2400" dirty="0"/>
              <a:t>://edsoo.ru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88" y="1105445"/>
            <a:ext cx="6080207" cy="4721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88" y="5710844"/>
            <a:ext cx="2929174" cy="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102" y="121921"/>
            <a:ext cx="7444641" cy="925483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последовательность изучения курсов в рамках учебного предмета «История</a:t>
            </a:r>
            <a:r>
              <a:rPr lang="ru-RU" alt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ОО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98342"/>
              </p:ext>
            </p:extLst>
          </p:nvPr>
        </p:nvGraphicFramePr>
        <p:xfrm>
          <a:off x="1170431" y="1255778"/>
          <a:ext cx="7303008" cy="501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Курсы в рамках учебного предмета «История»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Примерное количество учебных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Древнего 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История Средних веков История России. От Руси к Российскому государству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XVI-XVII вв. История России. Россия в XVI-XVII вв.: от великого княжества к царству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XVIII в. История России. Россия в конце XVII- XVIII вв.: от царства к империи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Всеобщая история. Новая история. XIX - начало XX в. История России. Российская империя в XIX - начале XX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Модуль «Введение в новейшую историю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3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296" y="257695"/>
            <a:ext cx="6600304" cy="123859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чебный </a:t>
            </a:r>
            <a:r>
              <a:rPr lang="ru-RU" sz="2400" dirty="0" smtClean="0"/>
              <a:t>модуль </a:t>
            </a:r>
            <a:r>
              <a:rPr lang="ru-RU" sz="2400" dirty="0"/>
              <a:t>«Введение в Новейшую историю России» в объеме </a:t>
            </a:r>
            <a:r>
              <a:rPr lang="ru-RU" sz="2400" b="1" dirty="0" smtClean="0"/>
              <a:t>17 часов</a:t>
            </a:r>
            <a:br>
              <a:rPr lang="ru-RU" sz="2400" b="1" dirty="0" smtClean="0"/>
            </a:br>
            <a:r>
              <a:rPr lang="ru-RU" sz="2400" dirty="0" smtClean="0"/>
              <a:t>(14 ч. </a:t>
            </a:r>
            <a:r>
              <a:rPr lang="ru-RU" sz="2400" dirty="0" smtClean="0"/>
              <a:t>в </a:t>
            </a:r>
            <a:r>
              <a:rPr lang="ru-RU" sz="2400" dirty="0" smtClean="0"/>
              <a:t>прошлом </a:t>
            </a:r>
            <a:r>
              <a:rPr lang="ru-RU" sz="2400" dirty="0" smtClean="0"/>
              <a:t>году)</a:t>
            </a:r>
            <a:br>
              <a:rPr lang="ru-RU" sz="2400" dirty="0" smtClean="0"/>
            </a:br>
            <a:r>
              <a:rPr lang="ru-RU" sz="2400" dirty="0" smtClean="0"/>
              <a:t>Варианты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028824"/>
            <a:ext cx="7346026" cy="3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616" y="256033"/>
            <a:ext cx="7383127" cy="975359"/>
          </a:xfrm>
        </p:spPr>
        <p:txBody>
          <a:bodyPr>
            <a:normAutofit/>
          </a:bodyPr>
          <a:lstStyle/>
          <a:p>
            <a:r>
              <a:rPr lang="ru-RU" sz="2400" dirty="0"/>
              <a:t>Особенностью учебного модуля «Введение в Новейшую историю </a:t>
            </a:r>
            <a:r>
              <a:rPr lang="ru-RU" sz="2400" dirty="0" smtClean="0"/>
              <a:t>России»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616" y="1548384"/>
            <a:ext cx="7383127" cy="45748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его </a:t>
            </a:r>
            <a:r>
              <a:rPr lang="ru-RU" i="1" dirty="0"/>
              <a:t>направленность на развитие умений обучающихся «устанавливать причинно-следственные, пространственные, временные связи исторических событий, явлений, процессов, их взаимосвязь </a:t>
            </a:r>
            <a:r>
              <a:rPr lang="ru-RU" dirty="0"/>
              <a:t>(при наличии) с важнейшими событиями ХХ начала XXI в. Учебный модуль «Введение в  Новейшую историю России» имеет также </a:t>
            </a:r>
            <a:r>
              <a:rPr lang="ru-RU" i="1" dirty="0"/>
              <a:t>историко-просвещенческую направленность</a:t>
            </a:r>
            <a:r>
              <a:rPr lang="ru-RU" dirty="0"/>
              <a:t>, формируя у обучающихся способность и готовность к защите исторической правды и сохранению исторической памяти, противодействию фальсификации исторических фактов. Учебный модуль </a:t>
            </a:r>
            <a:r>
              <a:rPr lang="ru-RU" i="1" dirty="0"/>
              <a:t>направлен на ознакомление обучающихся с ключевыми событиями Новейшей истории России</a:t>
            </a:r>
            <a:r>
              <a:rPr lang="ru-RU" dirty="0"/>
              <a:t>, предваряя систематическое изучение отечественной истории ХХ–начала XXI в. в 10-11 классах. </a:t>
            </a:r>
            <a:endParaRPr lang="ru-RU" dirty="0" smtClean="0"/>
          </a:p>
          <a:p>
            <a:pPr algn="just"/>
            <a:r>
              <a:rPr lang="ru-RU" b="1" dirty="0"/>
              <a:t>Vvedenie_v_noveyshuyu_istoriyu_Rossii_9_kl_2023.pdf</a:t>
            </a:r>
            <a:r>
              <a:rPr lang="ru-RU" dirty="0"/>
              <a:t> (26.4 Мб)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Ссылка для скачивания файлов: </a:t>
            </a:r>
            <a:r>
              <a:rPr lang="ru-RU" u="sng" dirty="0">
                <a:hlinkClick r:id="rId2"/>
              </a:rPr>
              <a:t>https://cloud.mail.ru/stock/3wnBg3PKuNXouaxtTd5nMn9K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276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665bc47e6010481530ff13b01ab3537064e7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08DA53-547F-4E34-B5D6-FB5FA1C7696B}"/>
</file>

<file path=customXml/itemProps2.xml><?xml version="1.0" encoding="utf-8"?>
<ds:datastoreItem xmlns:ds="http://schemas.openxmlformats.org/officeDocument/2006/customXml" ds:itemID="{E691B381-BCA9-479B-9D50-0B142B4C8C5F}"/>
</file>

<file path=customXml/itemProps3.xml><?xml version="1.0" encoding="utf-8"?>
<ds:datastoreItem xmlns:ds="http://schemas.openxmlformats.org/officeDocument/2006/customXml" ds:itemID="{FA9FC867-D608-4489-9D04-8DC3021146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1339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Times New Roman</vt:lpstr>
      <vt:lpstr>КОИРО2</vt:lpstr>
      <vt:lpstr> Преподавание школьного курса «История» в образовательных организациях Костромской области  в 2023/2024 учебном году    </vt:lpstr>
      <vt:lpstr>Место предмета «История» </vt:lpstr>
      <vt:lpstr>Нормативная база</vt:lpstr>
      <vt:lpstr>Изменения обновленных ФГОС ООО и ФГОС СОО </vt:lpstr>
      <vt:lpstr>Презентация PowerPoint</vt:lpstr>
      <vt:lpstr> https://edsoo.ru/</vt:lpstr>
      <vt:lpstr>  Структура и последовательность изучения курсов в рамках учебного предмета «История» ОО</vt:lpstr>
      <vt:lpstr>Учебный модуль «Введение в Новейшую историю России» в объеме 17 часов (14 ч. в прошлом году) Варианты</vt:lpstr>
      <vt:lpstr>Особенностью учебного модуля «Введение в Новейшую историю России»</vt:lpstr>
      <vt:lpstr>УМК</vt:lpstr>
      <vt:lpstr>ФОП – основа содержания предмета</vt:lpstr>
      <vt:lpstr>Преподавание учебного предмета «История» на уровне среднего общего образования</vt:lpstr>
      <vt:lpstr>https://edsoo.ru/</vt:lpstr>
      <vt:lpstr>Преподавание истории на углубленном уровне </vt:lpstr>
      <vt:lpstr>Презентация PowerPoint</vt:lpstr>
      <vt:lpstr>Об использовании учебников истории</vt:lpstr>
      <vt:lpstr>ОГЭ, ЕГЭ 2024 г.</vt:lpstr>
      <vt:lpstr>Краеведение</vt:lpstr>
      <vt:lpstr>Результаты оценочных процедур</vt:lpstr>
      <vt:lpstr>Средний балл и качество</vt:lpstr>
      <vt:lpstr>Презентация PowerPoint</vt:lpstr>
      <vt:lpstr>ОГЭ 9 класс</vt:lpstr>
      <vt:lpstr>Рекомендации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по обществознанию</dc:title>
  <dc:creator>User</dc:creator>
  <cp:lastModifiedBy>User</cp:lastModifiedBy>
  <cp:revision>260</cp:revision>
  <cp:lastPrinted>2019-08-13T12:22:39Z</cp:lastPrinted>
  <dcterms:created xsi:type="dcterms:W3CDTF">2019-03-15T07:41:58Z</dcterms:created>
  <dcterms:modified xsi:type="dcterms:W3CDTF">2023-08-24T09:11:20Z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