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49"/>
  </p:notesMasterIdLst>
  <p:sldIdLst>
    <p:sldId id="284" r:id="rId5"/>
    <p:sldId id="393" r:id="rId6"/>
    <p:sldId id="395" r:id="rId7"/>
    <p:sldId id="396" r:id="rId8"/>
    <p:sldId id="333" r:id="rId9"/>
    <p:sldId id="421" r:id="rId10"/>
    <p:sldId id="436" r:id="rId11"/>
    <p:sldId id="435" r:id="rId12"/>
    <p:sldId id="471" r:id="rId13"/>
    <p:sldId id="469" r:id="rId14"/>
    <p:sldId id="423" r:id="rId15"/>
    <p:sldId id="470" r:id="rId16"/>
    <p:sldId id="472" r:id="rId17"/>
    <p:sldId id="473" r:id="rId18"/>
    <p:sldId id="474" r:id="rId19"/>
    <p:sldId id="453" r:id="rId20"/>
    <p:sldId id="475" r:id="rId21"/>
    <p:sldId id="476" r:id="rId22"/>
    <p:sldId id="477" r:id="rId23"/>
    <p:sldId id="454" r:id="rId24"/>
    <p:sldId id="437" r:id="rId25"/>
    <p:sldId id="427" r:id="rId26"/>
    <p:sldId id="428" r:id="rId27"/>
    <p:sldId id="429" r:id="rId28"/>
    <p:sldId id="430" r:id="rId29"/>
    <p:sldId id="431" r:id="rId30"/>
    <p:sldId id="432" r:id="rId31"/>
    <p:sldId id="439" r:id="rId32"/>
    <p:sldId id="440" r:id="rId33"/>
    <p:sldId id="459" r:id="rId34"/>
    <p:sldId id="442" r:id="rId35"/>
    <p:sldId id="460" r:id="rId36"/>
    <p:sldId id="444" r:id="rId37"/>
    <p:sldId id="445" r:id="rId38"/>
    <p:sldId id="456" r:id="rId39"/>
    <p:sldId id="457" r:id="rId40"/>
    <p:sldId id="458" r:id="rId41"/>
    <p:sldId id="463" r:id="rId42"/>
    <p:sldId id="448" r:id="rId43"/>
    <p:sldId id="449" r:id="rId44"/>
    <p:sldId id="450" r:id="rId45"/>
    <p:sldId id="451" r:id="rId46"/>
    <p:sldId id="433" r:id="rId47"/>
    <p:sldId id="37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5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9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906D-5DEB-4F05-8848-CB14DAA167E6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49DCE-7879-4680-A53B-76ACF97EF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1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ipi.ru/sites/default/files/document/2019/pismo_ron_ot_24.09.2019_10-888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ipi.ru/sites/default/files/document/2019/pismo_ron_ot_24.09.2019_10-888.pdf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1611560"/>
            <a:ext cx="7200901" cy="806489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 подходах к проведению анализа итогового сочинения с целью выработки мер по повышению качества обучения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Круглова Е.Н., доцент кафедры теории и методики обучения ОГБОУ ДПО «КОИРО», к.филол.н.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Специфика </a:t>
            </a:r>
            <a:br>
              <a:rPr lang="ru-RU" b="1" dirty="0" smtClean="0"/>
            </a:br>
            <a:r>
              <a:rPr lang="ru-RU" b="1" dirty="0" smtClean="0"/>
              <a:t>итогового сочинения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399337" cy="477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11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декабря 2024</a:t>
            </a:r>
          </a:p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февраля 2025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09 апреля 2025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36" y="260649"/>
            <a:ext cx="7168243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Требование № 1. Объем итогового сочинения*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84176"/>
            <a:ext cx="8784976" cy="53012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Рекомендуемое количество слов – от 350. Максимальное количество слов в сочинении не устанавливается. Если в сочинении менее 250 слов </a:t>
            </a:r>
            <a:r>
              <a:rPr lang="ru-RU" dirty="0" smtClean="0"/>
              <a:t>(в подсчет включаются все слова, в том числе и служебные), то выставляется «незачет» за невыполнение требования № 1 и «незачет» за работу в целом (такое итоговое сочинение не проверяется по требованию № 2 «Самостоятельность написания итогового сочинения» и критериям оценивания). </a:t>
            </a:r>
          </a:p>
          <a:p>
            <a:pPr algn="just"/>
            <a:r>
              <a:rPr lang="ru-RU" sz="2900" dirty="0" smtClean="0"/>
              <a:t>*</a:t>
            </a:r>
            <a:r>
              <a:rPr lang="ru-RU" sz="3300" b="1" dirty="0" smtClean="0"/>
              <a:t>При подсчёте слов в сочинении учитываются как самостоятельные, так и служебные части речи. Подсчитывается любая последовательность слов, написанных без пробела (например, </a:t>
            </a:r>
            <a:r>
              <a:rPr lang="ru-RU" sz="3300" b="1" dirty="0" smtClean="0">
                <a:solidFill>
                  <a:srgbClr val="C00000"/>
                </a:solidFill>
              </a:rPr>
              <a:t>«всё-таки» – одно слово, «всё же» – два слова</a:t>
            </a:r>
            <a:r>
              <a:rPr lang="ru-RU" sz="3300" b="1" dirty="0" smtClean="0"/>
              <a:t>). Инициалы с фамилией считаются одним словом (например, </a:t>
            </a:r>
            <a:r>
              <a:rPr lang="ru-RU" sz="3300" b="1" dirty="0" smtClean="0">
                <a:solidFill>
                  <a:srgbClr val="C00000"/>
                </a:solidFill>
              </a:rPr>
              <a:t>«М.Ю. Лермонтов» – одно слово</a:t>
            </a:r>
            <a:r>
              <a:rPr lang="ru-RU" sz="3300" b="1" dirty="0" smtClean="0"/>
              <a:t>). Любые другие символы, в частности цифры, при подсчёте не учитываются (например, «</a:t>
            </a:r>
            <a:r>
              <a:rPr lang="ru-RU" sz="3300" b="1" dirty="0" smtClean="0">
                <a:solidFill>
                  <a:srgbClr val="C00000"/>
                </a:solidFill>
              </a:rPr>
              <a:t>5 лет</a:t>
            </a:r>
            <a:r>
              <a:rPr lang="ru-RU" sz="3300" b="1" dirty="0" smtClean="0"/>
              <a:t>» – одно слово, «пять лет» – два слова). </a:t>
            </a:r>
            <a:endParaRPr lang="ru-RU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Требование № 2. Самостоятельность написания итогового сочинения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4452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just"/>
            <a:r>
              <a:rPr lang="ru-RU" b="1" dirty="0" smtClean="0"/>
              <a:t>Итоговое сочинение выполняется самостоятельно</a:t>
            </a:r>
            <a:r>
              <a:rPr lang="ru-RU" dirty="0" smtClean="0"/>
              <a:t>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 algn="just"/>
            <a:r>
              <a:rPr lang="ru-RU" b="1" dirty="0" smtClean="0"/>
              <a:t>Допускается прямое или косвенное цитирование с обязательной ссылкой на источник </a:t>
            </a:r>
            <a:r>
              <a:rPr lang="ru-RU" dirty="0" smtClean="0"/>
              <a:t>(ссылка дается в свободной форме). Объем цитирования не должен превышать объем собственного текста участника. </a:t>
            </a:r>
          </a:p>
          <a:p>
            <a:pPr algn="just"/>
            <a:r>
              <a:rPr lang="ru-RU" b="1" dirty="0" smtClean="0"/>
              <a:t>Если сочинение признано несамостоятельным, то выставляется «незачет» за невыполнение требования № 2 и «незачет» за работу в целом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такое сочинение не проверяется по критериям оценивания</a:t>
            </a:r>
            <a:r>
              <a:rPr lang="ru-RU" dirty="0" smtClean="0"/>
              <a:t>). Выставляется «незачет» за невыполнение требования № 2. </a:t>
            </a:r>
            <a:r>
              <a:rPr lang="ru-RU" b="1" dirty="0" smtClean="0">
                <a:solidFill>
                  <a:srgbClr val="FF0000"/>
                </a:solidFill>
              </a:rPr>
              <a:t>В клетки по всем критериям оценивания выставляется «незачет». </a:t>
            </a:r>
            <a:r>
              <a:rPr lang="ru-RU" dirty="0" smtClean="0"/>
              <a:t>В поле «Результат проверки сочинения (изложения)» ставится «незачет».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Критерий 1. Соответствие теме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Данный критерий нацеливает на проверку содержания сочинения. </a:t>
            </a:r>
            <a:r>
              <a:rPr lang="ru-RU" b="1" dirty="0" smtClean="0"/>
              <a:t>Участник должен рассуждать на предложенную тему, выбрав путь ее раскрытия</a:t>
            </a:r>
            <a:r>
              <a:rPr lang="ru-RU" dirty="0" smtClean="0"/>
              <a:t> (например, отвечает на вопрос, поставленный в теме, или размышляет над предложенной проблемой и т.п.</a:t>
            </a:r>
          </a:p>
          <a:p>
            <a:pPr algn="just">
              <a:buFontTx/>
              <a:buChar char="-"/>
            </a:pPr>
            <a:r>
              <a:rPr lang="ru-RU" b="1" dirty="0" smtClean="0"/>
              <a:t>Просмотрите весь комплект из 6 тем </a:t>
            </a:r>
            <a:r>
              <a:rPr lang="ru-RU" dirty="0" smtClean="0"/>
              <a:t>(по каждому направлению по 2 темы).</a:t>
            </a:r>
          </a:p>
          <a:p>
            <a:pPr algn="just">
              <a:buFontTx/>
              <a:buChar char="-"/>
            </a:pPr>
            <a:r>
              <a:rPr lang="ru-RU" dirty="0" smtClean="0"/>
              <a:t> В первую очередь надо отсеять темы, в которых есть </a:t>
            </a:r>
            <a:r>
              <a:rPr lang="ru-RU" b="1" dirty="0" smtClean="0"/>
              <a:t>неявные слова (много отвлеченных понятий совесть, выбор, честь, благородство…)</a:t>
            </a:r>
            <a:r>
              <a:rPr lang="ru-RU" dirty="0" smtClean="0"/>
              <a:t>.  </a:t>
            </a:r>
            <a:r>
              <a:rPr lang="ru-RU" b="1" dirty="0" smtClean="0">
                <a:solidFill>
                  <a:srgbClr val="C00000"/>
                </a:solidFill>
              </a:rPr>
              <a:t>Нужно быть уверенными в контуре значения.  </a:t>
            </a:r>
          </a:p>
          <a:p>
            <a:pPr algn="just">
              <a:buFontTx/>
              <a:buChar char="-"/>
            </a:pPr>
            <a:r>
              <a:rPr lang="ru-RU" dirty="0" smtClean="0"/>
              <a:t>Тема должна быть понятна </a:t>
            </a:r>
            <a:r>
              <a:rPr lang="ru-RU" b="1" dirty="0" smtClean="0"/>
              <a:t>по ключевому вопросительному слову. 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Постановка задачи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5"/>
          <a:ext cx="9144000" cy="5402188"/>
        </p:xfrm>
        <a:graphic>
          <a:graphicData uri="http://schemas.openxmlformats.org/drawingml/2006/table">
            <a:tbl>
              <a:tblPr/>
              <a:tblGrid>
                <a:gridCol w="622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Утверждение.</a:t>
                      </a:r>
                      <a:endParaRPr lang="ru-RU" sz="2000" b="1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«Неуважение к предкам есть первый признак безнравственности» (Пушкин)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Доказать или опровергнуть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Вопросительное слово.</a:t>
                      </a:r>
                      <a:endParaRPr lang="ru-RU" sz="2000" b="1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Когда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надо прислушиваться к голосу разума?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Должен быть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четкий ответ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этот вопрос.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«ЛИ»: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Согласны ли, Можно ли…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Может ли один человек изменить мир?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» или «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«ИЛИ»: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важнее для современного поколения: умение жить в цифровом мире или живое общение?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Выбор.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Сравнительная степень. </a:t>
                      </a:r>
                      <a:endParaRPr lang="ru-RU" sz="2000" b="1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Острее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жалит боль, когда её причиняет кто-нибудь из близких.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Две части рассуждения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: что-то менее… и что-то более.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Ограничение, категоричность. </a:t>
                      </a:r>
                      <a:endParaRPr lang="ru-RU" sz="2000" b="1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Только в предложении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получают своё значение отдельные слова, их окончания и приставки.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Две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части рассуждения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: где нет этого качества, а где есть.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/>
                          <a:ea typeface="Calibri"/>
                          <a:cs typeface="Times New Roman"/>
                        </a:rPr>
                        <a:t>Что такое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«дело чести»?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Дать свое толкование.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«Соответствие теме»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1. 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«Незачет»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ставится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только в случае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если сочинение не соответствует теме, в нем нет ответа на вопрос, поставленный в теме, или в сочинении не прослеживается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конкретной цели высказывания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Во всех остальных случаях выставляется «зачет».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«Аргументация. Привлечение литературного материала»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АРГУМЕНТАЦИЯ (мой тезис верен, потому что…)</a:t>
            </a:r>
          </a:p>
          <a:p>
            <a:pPr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Данный критерий нацеливает на проверку умения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строить рассуждение, доказывать свою позицию, формулируя аргументы и </a:t>
            </a:r>
          </a:p>
          <a:p>
            <a:pPr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ПРИВЛЕЧЕНИЕ ЛИТЕРАТУРНОГО МАТЕРИАЛА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подкрепляя их примерами</a:t>
            </a:r>
            <a:r>
              <a:rPr lang="ru-RU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из литературного материала. Можно привлекать произведения 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устного народного творчества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исключением малых жанров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художественную, документальную, мемуарную, публицистическую, научную и научно-популярную литературу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достаточно опоры на один текст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«Незачет» ставится при условии, если сочинение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содержит аргументации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написано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опоры на литературный 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в нем существенно искажено содержание выбранного текста, или литературный материал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лишь упоминается в работе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(аргументы примерами не подкрепляются). Во всех остальных случаях выставляется «зачет».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Часто задаваемые вопросы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51723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ли использовать в качестве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примеров детские сказки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 (Можно. Нельзя использовать только малые жанры фольклора – пословицы, поговорки и т.д.).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ли использовать в качестве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примеров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фанфики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графический роман, манго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(Нельзя использовать то, что тяготеет к сочетанию текста и изобразительного искусства).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ли использовать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зарубежную литературу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(Да, в примерах может быть и отечественная, и зарубежная литература).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ли ссылаться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фильмы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 (Кинематографические произведения могут быть только дополнением к литературным источникам).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ли в аргументации использовать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произведения 18+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(Ограничительных списков нет. Но необходимо помнить, что работы уходят в публичное пространство. Ее потом могут прочитать в вузе, в который вы хотите поступить. Надо быть этически аккуратными).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Часто задаваемые вопросы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67886" cy="5256584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критериях сказано, что можно использовать только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опубликованные литературные материалы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Что значит опубликованные? (Материал может быть опубликован в бумажном формате или в электронном виде. Эксперт должен найти источник, чтобы иметь возможность оценить вашу работу).</a:t>
            </a:r>
          </a:p>
          <a:p>
            <a:pPr algn="just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 засчитают один из аргументов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ли автоматически уменьшен подсчет количества слов?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(Нет, никто не будет исключать слова, касающиеся конкретного литературного примера в вашем сочинении.)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Можно ли использовать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источника жизненный опыт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? (В качестве иллюстрации можно, но этого недостаточно, потому что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литературный пример все равно должен быть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Как влияют на оценку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сочинения ошибки в названии произведения или в именах автора и героя?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(Если вы неправильно назвали автора и произведение, то есть риск, что ваш аргумент не зачтут, если по характеру вашего рассуждения непонятно, о каком произведении вы говорите.)</a:t>
            </a:r>
          </a:p>
          <a:p>
            <a:pPr algn="just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произведений можно использовать в сочинении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? (Минимальное количество – это один литературный источник для иллюстрации рассуждений или аргументации. Но лучше использовать два для подстраховки. Или два примера из одного произведения).</a:t>
            </a:r>
          </a:p>
          <a:p>
            <a:endParaRPr lang="ru-RU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Рабочие материалы</a:t>
            </a:r>
            <a:b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100" u="sng" dirty="0" smtClean="0">
                <a:latin typeface="Arial" pitchFamily="34" charset="0"/>
                <a:cs typeface="Arial" pitchFamily="34" charset="0"/>
                <a:hlinkClick r:id="rId2"/>
              </a:rPr>
              <a:t>https://fipi.ru/itogovoe-sochinenie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31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2014265"/>
            <a:ext cx="6084168" cy="4843735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Рабочие материалы: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Структура закрытого банка тем итогового сочинения (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уточнена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Комментарии к  закрытому банку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тем (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уточнены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Образец комплекта тем 2024-25 учебного года (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обновлен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Критерии оценивания  ИС (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изменений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Методические рекомендации по подготовке к итоговому сочинению;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Рекомендации по обучению написанию связного текста для учителей, не являющихся учителями русского языка и литературы (для поддержки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надпредметного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характера итогового сочинения).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Сборник текстов для подготовки к итоговому изложению/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открытый банк.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4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4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736304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Порядок и процедура проведения итогового сочинения (изложения), критерии их оценивания в новом учебном году не меняются.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Критерии</a:t>
            </a:r>
            <a:endParaRPr lang="ru-RU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Композиция.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«Незачет» ставится при условии, если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грубые логические нарушения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мешают пониманию смысла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сказанного или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отсутствует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тезисно-доказательная часть.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 всех остальных случаях выставляется «зачет».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Качество письменной речи.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«Незачет» ставится при условии, если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низкое качество речи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(в том числе речевые ошибки) существенно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затрудняет понимание смысла сочинения.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 всех остальных случаях выставляется «зачет».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Грамотность.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100 слов 5 ошибок (15 ошибок, учитываем типологию ошибок).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Обучение созданию письменных высказываний разных жанров на уроках русского языка и литературы 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/>
            <a:r>
              <a:rPr lang="ru-RU" sz="3600" b="1" dirty="0" smtClean="0">
                <a:solidFill>
                  <a:schemeClr val="accent2"/>
                </a:solidFill>
              </a:rPr>
              <a:t>5 класс: </a:t>
            </a:r>
            <a:r>
              <a:rPr lang="ru-RU" sz="3600" dirty="0" smtClean="0"/>
              <a:t>написание </a:t>
            </a:r>
            <a:r>
              <a:rPr lang="ru-RU" sz="3600" b="1" dirty="0" smtClean="0"/>
              <a:t>мини-сочинений </a:t>
            </a:r>
            <a:r>
              <a:rPr lang="ru-RU" sz="3600" dirty="0" smtClean="0"/>
              <a:t>(</a:t>
            </a:r>
            <a:r>
              <a:rPr lang="ru-RU" sz="3600" i="1" dirty="0" smtClean="0"/>
              <a:t>5-6 предложений): пейзажные зарисовки, сочинения по сюжетным картинкам, описание человека, предмета и т. п. </a:t>
            </a:r>
            <a:r>
              <a:rPr lang="ru-RU" sz="3600" b="1" i="1" dirty="0" smtClean="0"/>
              <a:t>(«Мое любимое время года», «Чем меня заинтересовала книга...», «Мое любимое занятие»</a:t>
            </a:r>
            <a:r>
              <a:rPr lang="ru-RU" sz="3600" i="1" dirty="0" smtClean="0"/>
              <a:t>), сочиняем сказки, загадки, басни, небольшие рассказы </a:t>
            </a:r>
          </a:p>
          <a:p>
            <a:pPr algn="just"/>
            <a:r>
              <a:rPr lang="ru-RU" sz="3600" b="1" dirty="0" smtClean="0">
                <a:solidFill>
                  <a:schemeClr val="accent2"/>
                </a:solidFill>
              </a:rPr>
              <a:t>6-7 классы</a:t>
            </a:r>
            <a:r>
              <a:rPr lang="ru-RU" sz="3600" dirty="0" smtClean="0">
                <a:solidFill>
                  <a:schemeClr val="accent2"/>
                </a:solidFill>
              </a:rPr>
              <a:t>:</a:t>
            </a:r>
            <a:r>
              <a:rPr lang="ru-RU" sz="3600" dirty="0" smtClean="0"/>
              <a:t> сочинения </a:t>
            </a:r>
            <a:r>
              <a:rPr lang="ru-RU" sz="3600" b="1" dirty="0" smtClean="0"/>
              <a:t>по пейзажным картинам</a:t>
            </a:r>
            <a:r>
              <a:rPr lang="ru-RU" sz="3600" dirty="0" smtClean="0"/>
              <a:t>; рассуждения, связанные с различными </a:t>
            </a:r>
            <a:r>
              <a:rPr lang="ru-RU" sz="3600" b="1" dirty="0" smtClean="0"/>
              <a:t>ценностными понятиями </a:t>
            </a:r>
            <a:r>
              <a:rPr lang="ru-RU" sz="3600" b="1" i="1" dirty="0" smtClean="0"/>
              <a:t>(«Как я понимаю слово «честь»?», «О чем стоит мечтать?», «Можно ли убить словом?», «Что такое сострадание?», «Какого человека можно назвать благородным?»</a:t>
            </a:r>
            <a:r>
              <a:rPr lang="ru-RU" sz="3600" i="1" dirty="0" smtClean="0"/>
              <a:t>), сочинения по литературе с анализом художественных текстов </a:t>
            </a:r>
          </a:p>
          <a:p>
            <a:pPr algn="just"/>
            <a:r>
              <a:rPr lang="ru-RU" sz="3600" b="1" dirty="0" smtClean="0">
                <a:solidFill>
                  <a:schemeClr val="accent2"/>
                </a:solidFill>
              </a:rPr>
              <a:t>8-9 классы: </a:t>
            </a:r>
            <a:r>
              <a:rPr lang="ru-RU" sz="3600" b="1" dirty="0" smtClean="0"/>
              <a:t>сочинение-воспоминание, заметка, литературное путешествие, дневник; создание художественных текстов разных жанров </a:t>
            </a:r>
            <a:r>
              <a:rPr lang="ru-RU" sz="3600" dirty="0" smtClean="0"/>
              <a:t>(</a:t>
            </a:r>
            <a:r>
              <a:rPr lang="ru-RU" sz="3600" i="1" dirty="0" smtClean="0"/>
              <a:t>стихотворение, басня, рассказ) </a:t>
            </a:r>
          </a:p>
          <a:p>
            <a:pPr algn="just"/>
            <a:r>
              <a:rPr lang="ru-RU" sz="3600" b="1" dirty="0" smtClean="0">
                <a:solidFill>
                  <a:schemeClr val="accent2"/>
                </a:solidFill>
              </a:rPr>
              <a:t>10-11 классы: </a:t>
            </a:r>
            <a:r>
              <a:rPr lang="ru-RU" sz="3600" b="1" dirty="0" smtClean="0"/>
              <a:t>создание текстов в жанре эссе </a:t>
            </a:r>
            <a:r>
              <a:rPr lang="ru-RU" sz="3600" dirty="0" smtClean="0"/>
              <a:t>(</a:t>
            </a:r>
            <a:r>
              <a:rPr lang="ru-RU" sz="3600" i="1" dirty="0" smtClean="0"/>
              <a:t>в сочинении на литературную тему анализ художественного произведения сочетается с собственными рассуждениями, в эссе личность пишущего раскрывает себя через осмысление текстов культуры; тема эссе может лишь давать направление для размышлений автора); письменные работы других жанров: отзыв, </a:t>
            </a:r>
            <a:r>
              <a:rPr lang="ru-RU" sz="3600" i="1" dirty="0" err="1" smtClean="0"/>
              <a:t>самопрезентация</a:t>
            </a:r>
            <a:r>
              <a:rPr lang="ru-RU" sz="3600" i="1" dirty="0" smtClean="0"/>
              <a:t>, прогноз, репортаж, заметка, портретный или биографический очерк, путевой дневник, литературно-критическая или литературоведческая статья, рецензия, текст эпистолярного жанра: безадресное открытое письмо, письмо к писателю или литературному персонажу; фельетон, пародия и др. 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7481"/>
            <a:ext cx="7668344" cy="11322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Многосторонний анализ текста как метод формирования умения создавать самостоятельное развернутое высказывание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12433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Активную подготовку к итоговому сочинению следует продолжать в основной школе, чтобы к 10 классу основные умения и универсальные учебные действия, необходимые для создания письменного высказывания, были уже сформированы</a:t>
            </a:r>
          </a:p>
          <a:p>
            <a:pPr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400050" indent="-400050" algn="ctr">
              <a:buAutoNum type="romanUcPeriod"/>
            </a:pP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Многосторонний анализ эталонных художественных и публицистических высказываний с разных точек зрения: </a:t>
            </a:r>
          </a:p>
          <a:p>
            <a:pPr marL="400050" indent="-400050" algn="ctr"/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коммуникативной задачи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целевой установки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текста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вычленение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главной информации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определение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темы 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микротем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текста, его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логического и композиционного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замысла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анализ отбора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лексики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сочетаемости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слов, риторических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приемов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т.д.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08920"/>
            <a:ext cx="4572000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II. Создание письменных высказываний на публицистические темы на основе художественных произведений: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анализ формулировки темы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определение задачи по ее раскрытию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-вычленение в теме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ключевых слов и анализ их смысла и взаимосвязей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-формулировка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главной мысли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сочинения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рациональное применение литературного материала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аргументов и примеров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-продумывание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логико-композиционной структуры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работы и словесного воплощения своего рассуждения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Общие подходы к анализу текста-образца </a:t>
            </a:r>
            <a:endParaRPr lang="ru-RU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2899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Работа с художественно-публицистическим текстом </a:t>
            </a:r>
            <a:endParaRPr lang="ru-RU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Алгоритм работы с текстом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856984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 из анализа текста-образца </a:t>
            </a:r>
            <a:endParaRPr lang="ru-RU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6003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во вступлении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поставлены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которые раскрываются в основной части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основной части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формулируется и доказывается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главная мысль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для чего используются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тезисы и аргументы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отражающие разные аспекты доказательства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расположение смысловых фрагментов последовательно, рассуждения внутри смысловых фрагментов подчинены логике повествования: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тезис, аргументы, вывод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объем основной части соразмерен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вступлению и заключению, между которыми существует смысловая связь, что делает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композицию текста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четкой и доказательной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заключении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содержится краткий и точный ответ на вопрос-проблему, сформулированную в заголовке высказывания, и сжатый итог всего рассуждения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1317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 Умения многостороннего анализа текстов-образцов обучающимся следует спроецировать на собственные высказывания;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Выпускникам важно понять, что литературный материал сам по себе аргументом не является, а только играет роль примера, подтверждающего доказательство, для чего необходимо владеть способами включения литературного материала в собственное сочинение.</a:t>
            </a:r>
          </a:p>
          <a:p>
            <a:endParaRPr lang="ru-RU" dirty="0" smtClean="0"/>
          </a:p>
          <a:p>
            <a:pPr algn="just"/>
            <a:endParaRPr lang="ru-RU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330160" cy="132556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Жанровые особенности сочинения-рассуждения – ведущего формата итогового сочинения 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30120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dirty="0" smtClean="0">
                <a:cs typeface="Arial" pitchFamily="34" charset="0"/>
              </a:rPr>
              <a:t>1.Понятие «сочинение-рассуждение» не является номинацией жанра учебно-творческой работы, но в нем содержится указание на главный в сочинении </a:t>
            </a:r>
            <a:r>
              <a:rPr lang="ru-RU" sz="3200" dirty="0" err="1" smtClean="0">
                <a:cs typeface="Arial" pitchFamily="34" charset="0"/>
              </a:rPr>
              <a:t>функциональносмысловой</a:t>
            </a:r>
            <a:r>
              <a:rPr lang="ru-RU" sz="3200" dirty="0" smtClean="0">
                <a:cs typeface="Arial" pitchFamily="34" charset="0"/>
              </a:rPr>
              <a:t> </a:t>
            </a:r>
            <a:r>
              <a:rPr lang="ru-RU" sz="3200" b="1" dirty="0" smtClean="0">
                <a:cs typeface="Arial" pitchFamily="34" charset="0"/>
              </a:rPr>
              <a:t>тип речи – рассуждение</a:t>
            </a:r>
            <a:r>
              <a:rPr lang="ru-RU" sz="3200" dirty="0" smtClean="0">
                <a:cs typeface="Arial" pitchFamily="34" charset="0"/>
              </a:rPr>
              <a:t>, т.е. обобщенное представление точки зрения говорящего, которая выражается логически упорядоченно, раскрывается как организованная последовательность суждений и их обоснование. </a:t>
            </a:r>
          </a:p>
          <a:p>
            <a:pPr algn="just">
              <a:buNone/>
            </a:pPr>
            <a:r>
              <a:rPr lang="ru-RU" sz="3200" dirty="0" smtClean="0">
                <a:cs typeface="Arial" pitchFamily="34" charset="0"/>
              </a:rPr>
              <a:t>2. </a:t>
            </a:r>
            <a:r>
              <a:rPr lang="ru-RU" sz="3200" b="1" dirty="0" smtClean="0">
                <a:cs typeface="Arial" pitchFamily="34" charset="0"/>
              </a:rPr>
              <a:t>Цель </a:t>
            </a:r>
            <a:r>
              <a:rPr lang="ru-RU" sz="3200" dirty="0" smtClean="0">
                <a:cs typeface="Arial" pitchFamily="34" charset="0"/>
              </a:rPr>
              <a:t>рассуждения состоит в </a:t>
            </a:r>
            <a:r>
              <a:rPr lang="ru-RU" sz="3200" b="1" dirty="0" smtClean="0">
                <a:cs typeface="Arial" pitchFamily="34" charset="0"/>
              </a:rPr>
              <a:t>глубоком исследовании какого-либо вопроса </a:t>
            </a:r>
            <a:r>
              <a:rPr lang="ru-RU" sz="3200" dirty="0" smtClean="0">
                <a:cs typeface="Arial" pitchFamily="34" charset="0"/>
              </a:rPr>
              <a:t>и в приращении нового знания об объекте через операции логического вывода. </a:t>
            </a:r>
          </a:p>
          <a:p>
            <a:pPr algn="just">
              <a:buNone/>
            </a:pPr>
            <a:r>
              <a:rPr lang="ru-RU" sz="3200" dirty="0" smtClean="0">
                <a:cs typeface="Arial" pitchFamily="34" charset="0"/>
              </a:rPr>
              <a:t>3. Базовая </a:t>
            </a:r>
            <a:r>
              <a:rPr lang="ru-RU" sz="3200" b="1" dirty="0" smtClean="0">
                <a:cs typeface="Arial" pitchFamily="34" charset="0"/>
              </a:rPr>
              <a:t>структура рассуждения </a:t>
            </a:r>
            <a:r>
              <a:rPr lang="ru-RU" sz="3200" dirty="0" smtClean="0">
                <a:cs typeface="Arial" pitchFamily="34" charset="0"/>
              </a:rPr>
              <a:t>включает посылки и вывод (заключение); его части связаны, как правило, причинно-следственными отношениями. </a:t>
            </a:r>
          </a:p>
          <a:p>
            <a:pPr algn="just">
              <a:buNone/>
            </a:pPr>
            <a:r>
              <a:rPr lang="ru-RU" sz="3200" dirty="0" smtClean="0"/>
              <a:t>4. Особой </a:t>
            </a:r>
            <a:r>
              <a:rPr lang="ru-RU" sz="3200" b="1" dirty="0" smtClean="0"/>
              <a:t>разновидностью рассуждения </a:t>
            </a:r>
            <a:r>
              <a:rPr lang="ru-RU" sz="3200" dirty="0" smtClean="0"/>
              <a:t>является </a:t>
            </a:r>
            <a:r>
              <a:rPr lang="ru-RU" sz="3200" b="1" dirty="0" smtClean="0"/>
              <a:t>размышление,</a:t>
            </a:r>
            <a:r>
              <a:rPr lang="ru-RU" sz="3200" dirty="0" smtClean="0"/>
              <a:t> т.е. движение мысли в ее противоречиях, сомнениях и раздумьях, цель которых – поиск истины, которая еще далеко не очевидна. </a:t>
            </a:r>
          </a:p>
          <a:p>
            <a:endParaRPr lang="ru-RU" sz="1300" dirty="0" smtClean="0"/>
          </a:p>
          <a:p>
            <a:pPr algn="just"/>
            <a:r>
              <a:rPr lang="ru-RU" b="1" dirty="0" smtClean="0">
                <a:solidFill>
                  <a:schemeClr val="accent2"/>
                </a:solidFill>
              </a:rPr>
              <a:t>Подготовительную работу по обучению итоговому сочинению с учетом жанровой специфики нужно проводить систематически. При анализе работ необходимо: </a:t>
            </a:r>
          </a:p>
          <a:p>
            <a:pPr>
              <a:buNone/>
            </a:pPr>
            <a:r>
              <a:rPr lang="ru-RU" b="1" dirty="0" smtClean="0"/>
              <a:t>-цитировать и обсуждать фрагменты удачных сочинений;</a:t>
            </a:r>
          </a:p>
          <a:p>
            <a:pPr>
              <a:buNone/>
            </a:pPr>
            <a:r>
              <a:rPr lang="ru-RU" b="1" dirty="0" smtClean="0"/>
              <a:t>-определять направления доработки текстов;</a:t>
            </a:r>
          </a:p>
          <a:p>
            <a:pPr algn="just">
              <a:buNone/>
            </a:pPr>
            <a:r>
              <a:rPr lang="ru-RU" b="1" dirty="0" smtClean="0"/>
              <a:t>-проводить индивидуальные собеседования по конкретным замечаниям к работам обучающихся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36" y="-7481"/>
            <a:ext cx="7168243" cy="106021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</a:rPr>
              <a:t>Распространенное композиционное решение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12968" cy="5549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Успешное выполнение критериев 2 и 3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14400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Общая информация</a:t>
            </a:r>
            <a:b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1825624"/>
            <a:ext cx="3923928" cy="484373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Рабочие материалы:</a:t>
            </a:r>
          </a:p>
          <a:p>
            <a:pPr algn="r">
              <a:lnSpc>
                <a:spcPct val="80000"/>
              </a:lnSpc>
            </a:pP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КОИРО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Деятельность института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Сетевое сообщество педагогов РСМО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Русский язык и литература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Заседание ДМО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2060849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</p:txBody>
      </p:sp>
      <p:pic>
        <p:nvPicPr>
          <p:cNvPr id="1026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46449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3649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Комментарий эксперта</a:t>
            </a:r>
            <a:endParaRPr lang="ru-RU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just"/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главная мысль четко сформулирована во вступлении, подчеркнута эпиграфом, автор неоднократно возвращается к ней, опираясь на литературные примеры</a:t>
            </a:r>
          </a:p>
          <a:p>
            <a:pPr algn="just">
              <a:buNone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5100" b="1" dirty="0" smtClean="0">
                <a:latin typeface="Arial" pitchFamily="34" charset="0"/>
                <a:cs typeface="Arial" pitchFamily="34" charset="0"/>
              </a:rPr>
              <a:t>рассмотрено два пути осуществления нравственного выбора – умом и сердцем, на примере судьбы Раскольникова и Юшки убедительно доказано, что сердце, зоркое и мудрое, – главное поле противостояния добра и зла </a:t>
            </a:r>
          </a:p>
          <a:p>
            <a:pPr algn="just"/>
            <a:endParaRPr lang="ru-RU" sz="5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выявлена логико-смысловая связь между двумя примерами </a:t>
            </a:r>
          </a:p>
          <a:p>
            <a:pPr algn="just"/>
            <a:endParaRPr lang="ru-RU" sz="5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заключение соотнесено со вступлением и главной мыслью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7482"/>
            <a:ext cx="7326915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Типичные ошибки аргументации и композиции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отступление от выбранной темы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или ее подмена;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отсутствие четко сформулированной главной мысли (в любой части сочинения);</a:t>
            </a:r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неумение разворачивать главную мысль, строить аргументацию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в соответствии с темой и главной мыслью сочинения (как следствие - недостаточный объем собственного размышления);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нарушения логики рассуждения;</a:t>
            </a:r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приведение аргументов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, не относящихся к выбранной теме;</a:t>
            </a:r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формальное привлечение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литературного материала;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использование литературного примера в качестве аргумента, а не иллюстрации к тезису;  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неумение использовать литературные примеры при построении аргумента; </a:t>
            </a:r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несоответствие приведенных примеров выдвинутым тезисам;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примитивное понимание художественного текста, вульгарное толкование произведений, отдельных эпизодов и образов, искажение авторской позиции;</a:t>
            </a:r>
          </a:p>
          <a:p>
            <a:pPr algn="just"/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отсутствие культуры цитирования;</a:t>
            </a:r>
          </a:p>
          <a:p>
            <a:pPr algn="just"/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фактические ошибки.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accent1"/>
                </a:solidFill>
              </a:rPr>
              <a:t>Развитие умения создавать аргументированное логичное высказывание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915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Словарная работа </a:t>
            </a:r>
            <a:endParaRPr lang="ru-RU" sz="1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Аргумент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логический довод; суждения, положения, факты, используемые в процессе доказательства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(Словарь иностранных слов. — Комлев Н.Г., 2006)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логический довод, служащий основанием доказательства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(Новый словарь иностранных слов. — 2009)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Аргументация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способ рассуждения, в процессе которого создается убеждение в истинности тезиса (ложности антитезиса) и обосновывается целесообразность его принятия (или отвержения)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приведение доводов с намерением изменить убеждения другой сторон.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аргументации различаются тезис -утверждение, которое аргументирующая сторона считает нужным внушить аудитории, и довод, или аргумент — одно или несколько связанных между собою утверждений, предназначенных для поддержки тезиса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(Философия: Энциклопедический словарь. — под редакцией А.А. Ивина. — 2004)</a:t>
            </a:r>
          </a:p>
        </p:txBody>
      </p:sp>
    </p:spTree>
    <p:extLst>
      <p:ext uri="{BB962C8B-B14F-4D97-AF65-F5344CB8AC3E}">
        <p14:creationId xmlns:p14="http://schemas.microsoft.com/office/powerpoint/2010/main" val="3047609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accent1"/>
                </a:solidFill>
              </a:rPr>
              <a:t>Развитие умения создавать аргументированное логичное высказывание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1" cy="4915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Тезис 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аргумент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Тезис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исходное суждение, истинность которого необходимо доказать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сочинении.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Главные </a:t>
            </a: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требования к тезису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определенность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ясность, точность смысла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формулировки;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протяжении сочинения каждый тезис (в том числе главная мысль) должен оставаться содержательно равным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себе.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Типичные ошибки</a:t>
            </a:r>
            <a:r>
              <a:rPr lang="ru-RU" sz="1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подмена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тезиса;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расплывчатость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тезиса (использование слов с заведомо расплывчатым значением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Аргумент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логический довод, истинность которого проверена и доказана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практикой.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Главные </a:t>
            </a: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требования к аргументу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истинность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непротиворечивость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достаточность;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аргументы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должны быть истинны сами по себе и не зависеть от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тезиса</a:t>
            </a:r>
            <a:r>
              <a:rPr lang="ru-RU" sz="1800" dirty="0" smtClean="0">
                <a:latin typeface="+mj-lt"/>
              </a:rPr>
              <a:t>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086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7482"/>
            <a:ext cx="788436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Структура текста рассуждения</a:t>
            </a:r>
            <a:endParaRPr lang="ru-RU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69275" cy="451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063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7482"/>
            <a:ext cx="7398923" cy="132556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Лексико-грамматические средства связи тезиса и аргументов (признаки текстов-рассуждений) 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0025"/>
            <a:ext cx="8640960" cy="5271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</a:rPr>
              <a:t>Критерий № 2 «Аргументация. Привлечение литературного материала» 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Необходимые умения и навыки 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включать в текст сочинения аргументы к выдвинутым тезисам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использовать примеры-иллюстрации из литературных произведений при аргументации своих суждений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исключать из текста сочинения литературные примеры, не относящиеся к теме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находить и исправлять фактические ошибки (например, ошибки в пересказе содержания произведений, в исторических и биографических фактах, цитировании, в том числе при постановке знаков препинания в цитатах)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Общая информация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8676456" cy="484373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КОИРО</a:t>
            </a:r>
          </a:p>
          <a:p>
            <a:pPr marL="514350" indent="-514350" algn="ctr">
              <a:lnSpc>
                <a:spcPct val="8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4. Заседания ДМО 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None/>
            </a:pP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2060849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>
              <a:hlinkClick r:id="rId2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</p:txBody>
      </p:sp>
      <p:pic>
        <p:nvPicPr>
          <p:cNvPr id="2050" name="Picture 2" descr="C:\Users\Еле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6992"/>
            <a:ext cx="554461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Критерий № 2 «Аргументация. Привлечение литературного материала»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Тренировочные упражнения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включить в пересказ фрагмента комментирование и оценку поступков героев;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исключить из сочинения литературные примеры, не относящиеся к теме;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определить, соответствуют ли литературные примеры выдвинутым тезисам;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сформулировать несколько аргументов для доказательства своих мыслей, подкрепив их примерами из текста;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доказать свою мысль, сопоставив героев и события разных произведений;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аргументировать тезис примерами, используя характеристику литературного героя;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исправить фактические ошибки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(найти неточности в названиях книг, в указании имен, фамилий, инициалов писателей и литературных героев; проверить правильность указания дат, места действия, географических названий; восстановить последовательность событий; выявить ошибки в пересказе содержания и передаче авторской позиции, в указании жанра и использовании литературоведческих терминов; найти неточности в цитировании, в том числе в постановке знаков препинания в цитатах).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Критерий № 3 «Композиция и логика рассуждения» </a:t>
            </a:r>
            <a:endParaRPr lang="ru-RU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25624"/>
            <a:ext cx="8712968" cy="48437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Необходимые умения и навыки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выделять смысловые части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сочинения, обозначая их абзацными отступами;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приводить 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логическое соответствие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вступление и заключение к сочинению и добиваться их соразмерности по объему;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формулировать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логические переходы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между смысловыми частями сочинения; 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исключать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необоснованные повторы одних и тех же мыслей.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Критерий № 3 «Композиция и логика рассуждения»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Тренировочные упражнения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сформулировать главный вопрос темы (озаглавить основную часть сочинения) определить 1–2 главные проблемы для рассмотрения в основной части;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записать тезисы основной части и к каждому из них подобрать несколько примеров с учетом проблем, поставленных во вступлении;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сформулировать логические переходы между смысловыми фрагментами основной части, найти и исправить в ней логические ошибки;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сопоставить вступление и заключение,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определить их смысловые связи;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исправить заключение так, чтобы оно соответствовало вступлению;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дать оценку вступлениям и заключениям к двум сочинениям на общую тему;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оценить соразмерность частей сочинения и исправить его так, чтобы части были соразмерными;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формулировать главную мысль сочинений при анализе разных тем;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оценивать готовые формулировки главных мыслей,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сопоставлять несколько формулировок главных мыслей на одну и ту же тему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 выбором наиболее удачных и его обоснованием; 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подбирать максимальное количество аргументов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 предложенному тезису;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подбирать контраргументы к предложенному тезису.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Выводы: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Для повышения уровня итогового сочинения необходимы: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многосторонний анализ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художественных и публицистических текстов;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создание письменных высказываний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публицистические темы на основе художественных и нехудожественных произведений разных жанров;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обучение созданию высказываний разных жанров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изучении всех учебных предметов;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обучение написанию итогового сочинения в различных жанрах, т.к.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жанровые границы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итогового сочинения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имеют тенденцию к расширению.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СПАСИБО ЗА ВНИМАНИЕ!</a:t>
            </a:r>
          </a:p>
          <a:p>
            <a:pPr algn="ctr">
              <a:buNone/>
            </a:pPr>
            <a:r>
              <a:rPr lang="en-US" sz="3600" b="1" dirty="0" smtClean="0"/>
              <a:t>ekruglova55@rambler.ru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2274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Цель ИС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Итоговое сочинение/изложение как допуск к ЕГЭ выпускников образовательных организаций, реализующих программы среднего общего образования, впервые введено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2014-2015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учебном году во исполнение поручения Президента Российской Федерации с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целью выявления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Оценка итогового сочинения должна быть сохранена в формах «зачет»-«незачет» и выступать как: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допуск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 итоговой аттестация и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форма учета индивидуальных достижений абитуриента вуза (если вуз принял такое решение).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 итогового сочинения (изложения) как допуск к ГИА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действителен бессрочно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 итогового сочинения в случае представления его при приеме на обучение по программам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действителен в течение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четырех лет,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следующих за годом написания сочинения. </a:t>
            </a:r>
          </a:p>
          <a:p>
            <a:pPr algn="just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Темы итогового сочинения и образы оригиналов бланков итогового сочинения участников доступны образовательным организациям высшего образования через ФИС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Результат ИС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Итоговое сочинение должно выявлять сформированность у выпускника умений: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25624"/>
            <a:ext cx="8856984" cy="4915743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разворачивать рассуждение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соответствии с поставленной задачей (не менее 250 слов),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писать самостоятельное сочинение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экспромтом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,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доказывать позицию,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формулировать аргументы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подкреплять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аргументы примерами из опубликованного литературного материала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(в целях анализа темы/проблемы, характеристики явлений действительности, выражения и доказательства собственной точки зрения);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логично выстраивать рассуждение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предложенную тему, выдерживать соотношение между тезисом и доказательствами;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выражать мысли, используя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разнообразную лексику и различные грамматические конструкции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строить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грамотное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речевое высказывание;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создавать сочинение в отведенное время (3 часа 55 минут).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7482"/>
            <a:ext cx="7560840" cy="170829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результаты, обозначенные в ФГОС среднего общего образования, а именно: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25624"/>
            <a:ext cx="8712968" cy="48437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личностная зрелость;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способность свободно, правильно излагать свои мысли в письменной форме;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умение аргументировать собственное мнение 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литературоведческого характера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умение самостоятельно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определять цели и составлять планы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осуществлять и корректировать их;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готовность к самостоятельному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поиску решения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осознание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совершаемых действий и мыслительных процессов, их результатов; </a:t>
            </a:r>
          </a:p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владение языковыми средствами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умение ясно, логично и точно излагать мысли, использовать адекватные языковые средства.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>
                <a:latin typeface="Arial" pitchFamily="34" charset="0"/>
                <a:cs typeface="Arial" pitchFamily="34" charset="0"/>
              </a:rPr>
              <a:t>Литературоцентричность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Опора на художественное произведение: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обращение к литературному тексту на уровне аргументации,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•использование примеров, связанных с проблематикой и тематикой произведений, системой действующих лиц и т.д.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Художественные произведения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Произведения устного народного творчества (за исключением малых жанров)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Публицистика, дневники, мемуары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Научная и научно-популярная литература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Недостаточно простого упоминания!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ттестация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2FF5E-0472-4301-B9C3-D75827F17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D9114-F09F-40F0-8648-DCC12780FF7E}">
  <ds:schemaRefs>
    <ds:schemaRef ds:uri="http://schemas.microsoft.com/office/infopath/2007/PartnerControls"/>
    <ds:schemaRef ds:uri="http://www.w3.org/XML/1998/namespace"/>
    <ds:schemaRef ds:uri="http://purl.org/dc/dcmitype/"/>
    <ds:schemaRef ds:uri="d93f08c7-4dc9-4366-b183-71f4e46057df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E0A3E3-EEA9-46D9-B3F3-3CA530E9E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f08c7-4dc9-4366-b183-71f4e4605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аттестация</Template>
  <TotalTime>4004</TotalTime>
  <Words>3182</Words>
  <Application>Microsoft Office PowerPoint</Application>
  <PresentationFormat>Экран (4:3)</PresentationFormat>
  <Paragraphs>295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Garamond</vt:lpstr>
      <vt:lpstr>Times New Roman</vt:lpstr>
      <vt:lpstr>аттестация</vt:lpstr>
      <vt:lpstr>«О подходах к проведению анализа итогового сочинения с целью выработки мер по повышению качества обучения»       Круглова Е.Н., доцент кафедры теории и методики обучения ОГБОУ ДПО «КОИРО», к.филол.н.   </vt:lpstr>
      <vt:lpstr>Рабочие материалы (https://fipi.ru/itogovoe-sochinenie) </vt:lpstr>
      <vt:lpstr>Общая информация </vt:lpstr>
      <vt:lpstr>Общая информация</vt:lpstr>
      <vt:lpstr>Цель ИС</vt:lpstr>
      <vt:lpstr>Результат ИС</vt:lpstr>
      <vt:lpstr>Итоговое сочинение должно выявлять сформированность у выпускника умений:</vt:lpstr>
      <vt:lpstr>Метапредметные результаты, обозначенные в ФГОС среднего общего образования, а именно: </vt:lpstr>
      <vt:lpstr>Литературоцентричность  </vt:lpstr>
      <vt:lpstr> Специфика  итогового сочинения </vt:lpstr>
      <vt:lpstr>11 класс</vt:lpstr>
      <vt:lpstr> Требование № 1. Объем итогового сочинения* </vt:lpstr>
      <vt:lpstr> Требование № 2. Самостоятельность написания итогового сочинения </vt:lpstr>
      <vt:lpstr> Критерий 1. Соответствие теме </vt:lpstr>
      <vt:lpstr>Постановка задачи</vt:lpstr>
      <vt:lpstr>Критерии «Соответствие теме»</vt:lpstr>
      <vt:lpstr>Критерии «Аргументация. Привлечение литературного материала»</vt:lpstr>
      <vt:lpstr>Часто задаваемые вопросы</vt:lpstr>
      <vt:lpstr>Часто задаваемые вопросы</vt:lpstr>
      <vt:lpstr>Критерии</vt:lpstr>
      <vt:lpstr> Обучение созданию письменных высказываний разных жанров на уроках русского языка и литературы </vt:lpstr>
      <vt:lpstr> Многосторонний анализ текста как метод формирования умения создавать самостоятельное развернутое высказывание </vt:lpstr>
      <vt:lpstr>Общие подходы к анализу текста-образца </vt:lpstr>
      <vt:lpstr> Работа с художественно-публицистическим текстом </vt:lpstr>
      <vt:lpstr> Алгоритм работы с текстом </vt:lpstr>
      <vt:lpstr> Выводы из анализа текста-образца </vt:lpstr>
      <vt:lpstr> Жанровые особенности сочинения-рассуждения – ведущего формата итогового сочинения </vt:lpstr>
      <vt:lpstr>Распространенное композиционное решение</vt:lpstr>
      <vt:lpstr>Успешное выполнение критериев 2 и 3</vt:lpstr>
      <vt:lpstr>Презентация PowerPoint</vt:lpstr>
      <vt:lpstr>Презентация PowerPoint</vt:lpstr>
      <vt:lpstr>Презентация PowerPoint</vt:lpstr>
      <vt:lpstr>Комментарий эксперта</vt:lpstr>
      <vt:lpstr>Типичные ошибки аргументации и композиции</vt:lpstr>
      <vt:lpstr>Развитие умения создавать аргументированное логичное высказывание </vt:lpstr>
      <vt:lpstr>Развитие умения создавать аргументированное логичное высказывание </vt:lpstr>
      <vt:lpstr>Структура текста рассуждения</vt:lpstr>
      <vt:lpstr>Лексико-грамматические средства связи тезиса и аргументов (признаки текстов-рассуждений) </vt:lpstr>
      <vt:lpstr>Критерий № 2 «Аргументация. Привлечение литературного материала» </vt:lpstr>
      <vt:lpstr>Критерий № 2 «Аргументация. Привлечение литературного материала» </vt:lpstr>
      <vt:lpstr>Критерий № 3 «Композиция и логика рассуждения» </vt:lpstr>
      <vt:lpstr>Критерий № 3 «Композиция и логика рассуждения» 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Елена</dc:creator>
  <cp:lastModifiedBy>User</cp:lastModifiedBy>
  <cp:revision>658</cp:revision>
  <dcterms:created xsi:type="dcterms:W3CDTF">2019-02-10T19:07:42Z</dcterms:created>
  <dcterms:modified xsi:type="dcterms:W3CDTF">2024-12-04T10:13:06Z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