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88"/>
            <a:ext cx="3721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1" y="2286004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1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58000" y="5105400"/>
            <a:ext cx="1828800" cy="990600"/>
          </a:xfrm>
        </p:spPr>
        <p:txBody>
          <a:bodyPr rtlCol="0"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942393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822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207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78482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96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725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3048000"/>
            <a:ext cx="4343400" cy="1362075"/>
          </a:xfrm>
        </p:spPr>
        <p:txBody>
          <a:bodyPr anchor="b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81800" y="5334000"/>
            <a:ext cx="2133600" cy="990600"/>
          </a:xfrm>
        </p:spPr>
        <p:txBody>
          <a:bodyPr rtlCol="0"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6794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1143000"/>
          </a:xfrm>
        </p:spPr>
        <p:txBody>
          <a:bodyPr/>
          <a:lstStyle>
            <a:lvl1pPr algn="l"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+mn-lt"/>
              </a:defRPr>
            </a:lvl1pPr>
            <a:lvl2pPr latinLnBrk="0">
              <a:defRPr lang="ru-RU" sz="2800">
                <a:latin typeface="+mn-lt"/>
              </a:defRPr>
            </a:lvl2pPr>
            <a:lvl3pPr latinLnBrk="0">
              <a:defRPr lang="ru-RU" sz="2400">
                <a:latin typeface="+mn-lt"/>
              </a:defRPr>
            </a:lvl3pPr>
            <a:lvl4pPr latinLnBrk="0">
              <a:defRPr lang="ru-RU" sz="2400">
                <a:latin typeface="+mn-lt"/>
              </a:defRPr>
            </a:lvl4pPr>
            <a:lvl5pPr latinLnBrk="0">
              <a:defRPr lang="ru-RU" sz="2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2510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4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4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796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7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7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1142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4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435103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7652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8692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05435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42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0428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4"/>
            <a:ext cx="807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07D12A07-47CB-4655-9328-D69C4B28BB6A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A8404E34-8EEE-46E4-8122-D1E589D378C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32" name="Picture 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109538"/>
            <a:ext cx="819150" cy="708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60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844824"/>
            <a:ext cx="6719305" cy="1911205"/>
          </a:xfrm>
        </p:spPr>
        <p:txBody>
          <a:bodyPr/>
          <a:lstStyle/>
          <a:p>
            <a:r>
              <a:rPr lang="ru-RU" sz="2400" dirty="0"/>
              <a:t>Модернизация технологий и содержания обучения по географии с учетом требований ФГОС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 </a:t>
            </a:r>
            <a:r>
              <a:rPr lang="ru-RU" sz="2400" dirty="0"/>
              <a:t>концепции развития </a:t>
            </a:r>
            <a:r>
              <a:rPr lang="ru-RU" sz="2400" dirty="0" smtClean="0"/>
              <a:t>географического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образования </a:t>
            </a:r>
            <a:r>
              <a:rPr lang="ru-RU" sz="2400" dirty="0" smtClean="0"/>
              <a:t>в </a:t>
            </a:r>
            <a:r>
              <a:rPr lang="ru-RU" sz="2400" dirty="0"/>
              <a:t>России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24 августа 2016г.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17" b="229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758390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00042"/>
            <a:ext cx="8077200" cy="1285884"/>
          </a:xfrm>
        </p:spPr>
        <p:txBody>
          <a:bodyPr/>
          <a:lstStyle/>
          <a:p>
            <a:pPr algn="ctr"/>
            <a:r>
              <a:rPr sz="2400" b="1" dirty="0" smtClean="0">
                <a:solidFill>
                  <a:schemeClr val="tx2"/>
                </a:solidFill>
              </a:rPr>
              <a:t>Технологическая карта урока, </a:t>
            </a:r>
            <a:br>
              <a:rPr sz="2400" b="1" dirty="0" smtClean="0">
                <a:solidFill>
                  <a:schemeClr val="tx2"/>
                </a:solidFill>
              </a:rPr>
            </a:br>
            <a:r>
              <a:rPr sz="2400" b="1" dirty="0" smtClean="0">
                <a:solidFill>
                  <a:schemeClr val="tx2"/>
                </a:solidFill>
              </a:rPr>
              <a:t>реализующего формирование УУД</a:t>
            </a:r>
            <a:r>
              <a:rPr sz="2400" dirty="0" smtClean="0">
                <a:solidFill>
                  <a:schemeClr val="tx2"/>
                </a:solidFill>
              </a:rPr>
              <a:t/>
            </a:r>
            <a:br>
              <a:rPr sz="2400" dirty="0" smtClean="0">
                <a:solidFill>
                  <a:schemeClr val="tx2"/>
                </a:solidFill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143116"/>
            <a:ext cx="7929618" cy="4572031"/>
          </a:xfrm>
        </p:spPr>
        <p:txBody>
          <a:bodyPr/>
          <a:lstStyle/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Предмет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Класс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Автор УМК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Тема урока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Тип урока</a:t>
            </a:r>
          </a:p>
          <a:p>
            <a:endParaRPr sz="2400" dirty="0" smtClean="0">
              <a:solidFill>
                <a:schemeClr val="tx2"/>
              </a:solidFill>
              <a:latin typeface="+mj-lt"/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2632"/>
              </p:ext>
            </p:extLst>
          </p:nvPr>
        </p:nvGraphicFramePr>
        <p:xfrm>
          <a:off x="1071538" y="4572008"/>
          <a:ext cx="7643865" cy="109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47955"/>
                <a:gridCol w="2547955"/>
                <a:gridCol w="25479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Ход урока</a:t>
                      </a:r>
                      <a:endParaRPr lang="ru-RU" sz="24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Деятельность учителя</a:t>
                      </a:r>
                      <a:endParaRPr lang="ru-RU" sz="1800" b="0" kern="1200" dirty="0" smtClean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Деятельность учащихся</a:t>
                      </a:r>
                      <a:endParaRPr lang="ru-RU" sz="24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14356"/>
            <a:ext cx="8077200" cy="698276"/>
          </a:xfrm>
        </p:spPr>
        <p:txBody>
          <a:bodyPr/>
          <a:lstStyle/>
          <a:p>
            <a:pPr algn="ctr"/>
            <a:r>
              <a:rPr sz="2400" b="1" dirty="0" smtClean="0">
                <a:solidFill>
                  <a:schemeClr val="tx2"/>
                </a:solidFill>
              </a:rPr>
              <a:t>Технологическая карта урока, </a:t>
            </a:r>
            <a:br>
              <a:rPr sz="2400" b="1" dirty="0" smtClean="0">
                <a:solidFill>
                  <a:schemeClr val="tx2"/>
                </a:solidFill>
              </a:rPr>
            </a:br>
            <a:r>
              <a:rPr sz="2400" b="1" dirty="0" smtClean="0">
                <a:solidFill>
                  <a:schemeClr val="tx2"/>
                </a:solidFill>
              </a:rPr>
              <a:t>реализующего формирование УУД</a:t>
            </a:r>
            <a:r>
              <a:rPr dirty="0" smtClean="0">
                <a:solidFill>
                  <a:schemeClr val="tx2"/>
                </a:solidFill>
              </a:rPr>
              <a:t/>
            </a:r>
            <a:br>
              <a:rPr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360849"/>
              </p:ext>
            </p:extLst>
          </p:nvPr>
        </p:nvGraphicFramePr>
        <p:xfrm>
          <a:off x="539553" y="1597025"/>
          <a:ext cx="8461603" cy="281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118"/>
                <a:gridCol w="1410129"/>
                <a:gridCol w="1440160"/>
                <a:gridCol w="1194888"/>
                <a:gridCol w="1023380"/>
                <a:gridCol w="981779"/>
                <a:gridCol w="840334"/>
                <a:gridCol w="7488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Ход урока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(этапы урока)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Деятельность учителя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Познавательная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Коммуникативная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Регулятивная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+mj-lt"/>
                        </a:rPr>
                        <a:t>Осуществляемые действия</a:t>
                      </a:r>
                      <a:endParaRPr lang="ru-RU" sz="12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+mj-lt"/>
                        </a:rPr>
                        <a:t>Формируемые способы деятельности</a:t>
                      </a:r>
                      <a:endParaRPr lang="ru-RU" sz="12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Осуществ</a:t>
                      </a:r>
                      <a:endParaRPr lang="ru-RU" sz="1200" dirty="0" smtClean="0">
                        <a:solidFill>
                          <a:schemeClr val="tx2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ru-RU" sz="12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ляемые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действия</a:t>
                      </a:r>
                      <a:endParaRPr lang="ru-RU" sz="12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+mj-lt"/>
                        </a:rPr>
                        <a:t>Формируемые способы деятельности</a:t>
                      </a:r>
                      <a:endParaRPr lang="ru-RU" sz="12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+mj-lt"/>
                        </a:rPr>
                        <a:t>Осуществляемые действия</a:t>
                      </a:r>
                      <a:endParaRPr lang="ru-RU" sz="12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+mj-lt"/>
                        </a:rPr>
                        <a:t>Формируемые способы деятельности</a:t>
                      </a:r>
                      <a:endParaRPr lang="ru-RU" sz="12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1400" b="1" dirty="0" smtClean="0"/>
              <a:t/>
            </a:r>
            <a:br>
              <a:rPr sz="1400" b="1" dirty="0" smtClean="0"/>
            </a:br>
            <a:r>
              <a:rPr sz="1400" b="1" dirty="0" smtClean="0"/>
              <a:t/>
            </a:r>
            <a:br>
              <a:rPr sz="1400" b="1" dirty="0" smtClean="0"/>
            </a:br>
            <a:r>
              <a:rPr sz="1400" b="1" dirty="0" smtClean="0"/>
              <a:t/>
            </a:r>
            <a:br>
              <a:rPr sz="1400" b="1" dirty="0" smtClean="0"/>
            </a:br>
            <a:r>
              <a:rPr sz="1400" b="1" dirty="0" smtClean="0"/>
              <a:t/>
            </a:r>
            <a:br>
              <a:rPr sz="1400" b="1" dirty="0" smtClean="0"/>
            </a:br>
            <a:r>
              <a:rPr sz="1400" b="1" dirty="0" smtClean="0"/>
              <a:t/>
            </a:r>
            <a:br>
              <a:rPr sz="1400" b="1" dirty="0" smtClean="0"/>
            </a:br>
            <a:r>
              <a:rPr sz="1400" b="1" dirty="0" smtClean="0"/>
              <a:t/>
            </a:r>
            <a:br>
              <a:rPr sz="1400" b="1" dirty="0" smtClean="0"/>
            </a:br>
            <a:r>
              <a:rPr sz="1400" b="1" dirty="0" smtClean="0"/>
              <a:t/>
            </a:r>
            <a:br>
              <a:rPr sz="1400" b="1" dirty="0" smtClean="0"/>
            </a:br>
            <a:r>
              <a:rPr sz="1400" b="1" dirty="0" smtClean="0"/>
              <a:t/>
            </a:r>
            <a:br>
              <a:rPr sz="1400" b="1" dirty="0" smtClean="0"/>
            </a:br>
            <a:r>
              <a:rPr sz="1800" b="1" dirty="0" smtClean="0"/>
              <a:t>Технологическая карта урока</a:t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800" b="1" dirty="0" smtClean="0"/>
              <a:t/>
            </a:r>
            <a:br>
              <a:rPr sz="1800" b="1" dirty="0" smtClean="0"/>
            </a:br>
            <a:r>
              <a:rPr sz="1400" dirty="0" smtClean="0"/>
              <a:t/>
            </a:r>
            <a:br>
              <a:rPr sz="1400" dirty="0" smtClean="0"/>
            </a:br>
            <a:r>
              <a:rPr sz="2400" dirty="0" smtClean="0"/>
              <a:t/>
            </a:r>
            <a:br>
              <a:rPr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232023"/>
              </p:ext>
            </p:extLst>
          </p:nvPr>
        </p:nvGraphicFramePr>
        <p:xfrm>
          <a:off x="714348" y="4929198"/>
          <a:ext cx="80772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928826"/>
                <a:gridCol w="1928826"/>
                <a:gridCol w="1857388"/>
                <a:gridCol w="179065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№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chemeClr val="tx2"/>
                          </a:solidFill>
                        </a:rPr>
                        <a:t>п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/</a:t>
                      </a:r>
                      <a:r>
                        <a:rPr lang="ru-RU" sz="1800" dirty="0" err="1" smtClean="0">
                          <a:solidFill>
                            <a:schemeClr val="tx2"/>
                          </a:solidFill>
                        </a:rPr>
                        <a:t>п</a:t>
                      </a:r>
                      <a:endParaRPr lang="ru-RU" sz="1800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Этап</a:t>
                      </a:r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ы урока</a:t>
                      </a:r>
                      <a:endParaRPr lang="ru-RU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Взаимодействие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в образовательном процессе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Формируемые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Действия учителя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Действия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обучающегося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71802" y="285728"/>
            <a:ext cx="40836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Технологическая карта урока</a:t>
            </a:r>
            <a:endParaRPr lang="ru-RU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785794"/>
            <a:ext cx="750099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Предмет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Тема урока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Класс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УМК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Тип урока 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Технология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Цель урока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Представление о результатах: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i="1" u="sng" dirty="0" smtClean="0">
                <a:solidFill>
                  <a:schemeClr val="tx2"/>
                </a:solidFill>
              </a:rPr>
              <a:t>Личностные результаты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i="1" u="sng" dirty="0" err="1" smtClean="0">
                <a:solidFill>
                  <a:schemeClr val="tx2"/>
                </a:solidFill>
              </a:rPr>
              <a:t>Метапредметные</a:t>
            </a:r>
            <a:r>
              <a:rPr lang="ru-RU" i="1" u="sng" dirty="0" smtClean="0">
                <a:solidFill>
                  <a:schemeClr val="tx2"/>
                </a:solidFill>
              </a:rPr>
              <a:t>  результаты: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Познавательные УУД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Коммуникативные УУД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Регулятивные УУД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i="1" u="sng" dirty="0" smtClean="0">
                <a:solidFill>
                  <a:schemeClr val="tx2"/>
                </a:solidFill>
              </a:rPr>
              <a:t>Предметные результаты</a:t>
            </a:r>
            <a:r>
              <a:rPr lang="ru-RU" dirty="0" smtClean="0">
                <a:solidFill>
                  <a:schemeClr val="tx2"/>
                </a:solidFill>
              </a:rPr>
              <a:t>  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Оборудование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24" y="1916832"/>
            <a:ext cx="8077200" cy="1451844"/>
          </a:xfrm>
        </p:spPr>
        <p:txBody>
          <a:bodyPr/>
          <a:lstStyle/>
          <a:p>
            <a:pPr marL="742950" indent="-742950" algn="ctr"/>
            <a:r>
              <a:rPr b="1" dirty="0" smtClean="0">
                <a:solidFill>
                  <a:schemeClr val="accent5">
                    <a:lumMod val="50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2" descr="http://phototusya.narod.ru/h018.jpg"/>
          <p:cNvPicPr>
            <a:picLocks noChangeAspect="1" noChangeArrowheads="1"/>
          </p:cNvPicPr>
          <p:nvPr/>
        </p:nvPicPr>
        <p:blipFill>
          <a:blip r:embed="rId2" cstate="print"/>
          <a:srcRect b="13793"/>
          <a:stretch>
            <a:fillRect/>
          </a:stretch>
        </p:blipFill>
        <p:spPr bwMode="auto">
          <a:xfrm>
            <a:off x="6732240" y="4221088"/>
            <a:ext cx="1798309" cy="170368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132856"/>
            <a:ext cx="8077200" cy="1143000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ТЕХНОЛОГИЧЕСКАЯ КАРТА УРОКА – СОВРЕМЕННАЯ ФОРМА ПЛАНИРОВАНИЯ ВЗАИМОДЕЙСТВИЯ УЧИТЕЛЯ И ОБУЧАЮЩИХСЯ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5000628" y="1600204"/>
            <a:ext cx="3914772" cy="4829192"/>
          </a:xfrm>
        </p:spPr>
        <p:txBody>
          <a:bodyPr/>
          <a:lstStyle/>
          <a:p>
            <a:endParaRPr dirty="0" smtClean="0"/>
          </a:p>
          <a:p>
            <a:endParaRPr lang="ru-RU" dirty="0" smtClean="0"/>
          </a:p>
          <a:p>
            <a:endParaRPr dirty="0" smtClean="0"/>
          </a:p>
          <a:p>
            <a:endParaRPr dirty="0" smtClean="0"/>
          </a:p>
          <a:p>
            <a:endParaRPr dirty="0" smtClean="0"/>
          </a:p>
          <a:p>
            <a:endParaRPr dirty="0" smtClean="0"/>
          </a:p>
          <a:p>
            <a:endParaRPr dirty="0" smtClean="0"/>
          </a:p>
          <a:p>
            <a:endParaRPr dirty="0" smtClean="0"/>
          </a:p>
          <a:p>
            <a:pPr algn="r">
              <a:buNone/>
            </a:pPr>
            <a:r>
              <a:rPr sz="2000" dirty="0" smtClean="0">
                <a:latin typeface="+mj-lt"/>
              </a:rPr>
              <a:t>     </a:t>
            </a:r>
            <a:r>
              <a:rPr sz="2000" dirty="0" smtClean="0">
                <a:solidFill>
                  <a:schemeClr val="tx2"/>
                </a:solidFill>
                <a:latin typeface="+mj-lt"/>
              </a:rPr>
              <a:t>Субботина О.В., учитель      географии лицея №41 города Костромы</a:t>
            </a:r>
            <a:endParaRPr lang="ru-RU" sz="20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5535"/>
          <a:stretch>
            <a:fillRect/>
          </a:stretch>
        </p:blipFill>
        <p:spPr bwMode="auto">
          <a:xfrm>
            <a:off x="1403648" y="5157192"/>
            <a:ext cx="1939766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767351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28662" y="500042"/>
            <a:ext cx="73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Технологическая карта –современная форма планирования педагогического взаимодействия учителя и обучающихся</a:t>
            </a:r>
            <a:endParaRPr lang="ru-RU" sz="2000" dirty="0" smtClean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762000" y="3214686"/>
            <a:ext cx="8077200" cy="3214710"/>
          </a:xfrm>
        </p:spPr>
        <p:txBody>
          <a:bodyPr>
            <a:normAutofit fontScale="25000" lnSpcReduction="20000"/>
          </a:bodyPr>
          <a:lstStyle/>
          <a:p>
            <a:endParaRPr dirty="0" smtClean="0"/>
          </a:p>
          <a:p>
            <a:pPr>
              <a:buNone/>
            </a:pPr>
            <a:endParaRPr dirty="0" smtClean="0"/>
          </a:p>
          <a:p>
            <a:endParaRPr dirty="0" smtClean="0"/>
          </a:p>
          <a:p>
            <a:endParaRPr dirty="0" smtClean="0"/>
          </a:p>
          <a:p>
            <a:pPr>
              <a:buNone/>
            </a:pPr>
            <a:r>
              <a:rPr sz="9600" u="sng" dirty="0" smtClean="0">
                <a:solidFill>
                  <a:schemeClr val="tx2"/>
                </a:solidFill>
              </a:rPr>
              <a:t>Отличительные черты технологической карты:</a:t>
            </a:r>
          </a:p>
          <a:p>
            <a:pPr>
              <a:lnSpc>
                <a:spcPct val="110000"/>
              </a:lnSpc>
            </a:pPr>
            <a:r>
              <a:rPr sz="9600" dirty="0" smtClean="0">
                <a:solidFill>
                  <a:schemeClr val="tx2"/>
                </a:solidFill>
              </a:rPr>
              <a:t>интерактивность;</a:t>
            </a:r>
          </a:p>
          <a:p>
            <a:pPr>
              <a:lnSpc>
                <a:spcPct val="110000"/>
              </a:lnSpc>
            </a:pPr>
            <a:r>
              <a:rPr sz="9600" dirty="0" smtClean="0">
                <a:solidFill>
                  <a:schemeClr val="tx2"/>
                </a:solidFill>
              </a:rPr>
              <a:t>структурированность;</a:t>
            </a:r>
          </a:p>
          <a:p>
            <a:pPr>
              <a:lnSpc>
                <a:spcPct val="110000"/>
              </a:lnSpc>
            </a:pPr>
            <a:r>
              <a:rPr sz="9600" dirty="0" err="1" smtClean="0">
                <a:solidFill>
                  <a:schemeClr val="tx2"/>
                </a:solidFill>
              </a:rPr>
              <a:t>алгоритмичность</a:t>
            </a:r>
            <a:r>
              <a:rPr sz="9600" dirty="0" smtClean="0">
                <a:solidFill>
                  <a:schemeClr val="tx2"/>
                </a:solidFill>
              </a:rPr>
              <a:t> при работе с информацией;</a:t>
            </a:r>
          </a:p>
          <a:p>
            <a:pPr>
              <a:lnSpc>
                <a:spcPct val="110000"/>
              </a:lnSpc>
            </a:pPr>
            <a:r>
              <a:rPr sz="9600" dirty="0" smtClean="0">
                <a:solidFill>
                  <a:schemeClr val="tx2"/>
                </a:solidFill>
              </a:rPr>
              <a:t>технологичность;</a:t>
            </a:r>
          </a:p>
          <a:p>
            <a:pPr>
              <a:lnSpc>
                <a:spcPct val="110000"/>
              </a:lnSpc>
            </a:pPr>
            <a:r>
              <a:rPr sz="9600" dirty="0" smtClean="0">
                <a:solidFill>
                  <a:schemeClr val="tx2"/>
                </a:solidFill>
              </a:rPr>
              <a:t>обобщенность.</a:t>
            </a:r>
          </a:p>
          <a:p>
            <a:pPr>
              <a:buNone/>
            </a:pPr>
            <a:endParaRPr lang="ru-RU" sz="24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907431" y="1841048"/>
            <a:ext cx="7819802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tx2"/>
                </a:solidFill>
              </a:rPr>
              <a:t>Технологическая карта </a:t>
            </a:r>
            <a:r>
              <a:rPr lang="ru-RU" sz="2000" dirty="0">
                <a:solidFill>
                  <a:schemeClr val="tx2"/>
                </a:solidFill>
              </a:rPr>
              <a:t>- обобщенное графическое выражение сценария урока, основа его проектирования, средство предоставления индивидуальных методов работы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2400" b="1" dirty="0" smtClean="0">
                <a:solidFill>
                  <a:schemeClr val="tx2"/>
                </a:solidFill>
              </a:rPr>
              <a:t>Методологические позиции конструирования технологической карты урока: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2400" dirty="0" smtClean="0">
              <a:solidFill>
                <a:schemeClr val="tx2"/>
              </a:solidFill>
              <a:latin typeface="+mj-lt"/>
            </a:endParaRP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имеет статус документа;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отражён весь процесс деятельности;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указаны операции, их составные части;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названы материалы;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перечислено оборудование;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указаны инструменты;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обозначены технологические режимы;</a:t>
            </a:r>
          </a:p>
          <a:p>
            <a:r>
              <a:rPr sz="2400" dirty="0" smtClean="0">
                <a:solidFill>
                  <a:schemeClr val="tx2"/>
                </a:solidFill>
                <a:latin typeface="+mj-lt"/>
              </a:rPr>
              <a:t>рассчитано время.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2400" b="1" dirty="0" smtClean="0">
                <a:solidFill>
                  <a:schemeClr val="tx2"/>
                </a:solidFill>
              </a:rPr>
              <a:t>Требования к структуре технологической карты урока</a:t>
            </a:r>
            <a:r>
              <a:rPr sz="2400" b="1" dirty="0" smtClean="0"/>
              <a:t>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тщательное планирование каждого этапа деятельности;</a:t>
            </a:r>
          </a:p>
          <a:p>
            <a:pPr algn="just">
              <a:lnSpc>
                <a:spcPct val="150000"/>
              </a:lnSpc>
            </a:pPr>
            <a:endParaRPr sz="2400" dirty="0" smtClean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максимально полное отражение последовательности всех осуществляемых действий и операций, приводящих к намеченному результату;</a:t>
            </a:r>
          </a:p>
          <a:p>
            <a:pPr algn="just">
              <a:lnSpc>
                <a:spcPct val="150000"/>
              </a:lnSpc>
            </a:pPr>
            <a:endParaRPr sz="2400" dirty="0" smtClean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координации и синхронизации действий всех субъектов педагогической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2400" b="1" dirty="0" smtClean="0">
                <a:solidFill>
                  <a:schemeClr val="tx2"/>
                </a:solidFill>
              </a:rPr>
              <a:t>Блоки технологической карты урока: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596413"/>
            <a:ext cx="8239156" cy="42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sz="2400" u="sng" dirty="0" smtClean="0">
                <a:solidFill>
                  <a:schemeClr val="tx2"/>
                </a:solidFill>
              </a:rPr>
              <a:t>1 блок    </a:t>
            </a:r>
            <a:r>
              <a:rPr sz="2400" dirty="0" smtClean="0">
                <a:solidFill>
                  <a:schemeClr val="tx2"/>
                </a:solidFill>
              </a:rPr>
              <a:t>"Целеполагание"  (что необходимо сделать, воплотить).</a:t>
            </a:r>
          </a:p>
          <a:p>
            <a:pPr>
              <a:buNone/>
            </a:pPr>
            <a:endParaRPr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sz="2400" u="sng" dirty="0" smtClean="0">
                <a:solidFill>
                  <a:schemeClr val="tx2"/>
                </a:solidFill>
              </a:rPr>
              <a:t>2 блок    </a:t>
            </a:r>
            <a:r>
              <a:rPr sz="2400" dirty="0" smtClean="0">
                <a:solidFill>
                  <a:schemeClr val="tx2"/>
                </a:solidFill>
              </a:rPr>
              <a:t>"Инструментальный" (какими средствами это достижимо).</a:t>
            </a:r>
          </a:p>
          <a:p>
            <a:pPr>
              <a:buNone/>
            </a:pPr>
            <a:endParaRPr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sz="2400" u="sng" dirty="0" smtClean="0">
                <a:solidFill>
                  <a:schemeClr val="tx2"/>
                </a:solidFill>
              </a:rPr>
              <a:t>3 блок    </a:t>
            </a:r>
            <a:r>
              <a:rPr sz="2400" dirty="0" smtClean="0">
                <a:solidFill>
                  <a:schemeClr val="tx2"/>
                </a:solidFill>
              </a:rPr>
              <a:t>"Организационно-</a:t>
            </a:r>
            <a:r>
              <a:rPr sz="2400" dirty="0" err="1" smtClean="0">
                <a:solidFill>
                  <a:schemeClr val="tx2"/>
                </a:solidFill>
              </a:rPr>
              <a:t>деятельностный</a:t>
            </a:r>
            <a:r>
              <a:rPr sz="2400" dirty="0" smtClean="0">
                <a:solidFill>
                  <a:schemeClr val="tx2"/>
                </a:solidFill>
              </a:rPr>
              <a:t>" (структуризация на действия и операции).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71480"/>
            <a:ext cx="8077200" cy="1214446"/>
          </a:xfrm>
        </p:spPr>
        <p:txBody>
          <a:bodyPr/>
          <a:lstStyle/>
          <a:p>
            <a:pPr algn="ctr"/>
            <a:r>
              <a:rPr sz="2400" b="1" dirty="0" smtClean="0">
                <a:solidFill>
                  <a:schemeClr val="tx2"/>
                </a:solidFill>
              </a:rPr>
              <a:t>1. Блок целеполагания</a:t>
            </a:r>
            <a:r>
              <a:rPr dirty="0" smtClean="0">
                <a:solidFill>
                  <a:schemeClr val="tx2"/>
                </a:solidFill>
              </a:rPr>
              <a:t/>
            </a:r>
            <a:br>
              <a:rPr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928802"/>
            <a:ext cx="8077200" cy="396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sz="2400" dirty="0" smtClean="0">
                <a:solidFill>
                  <a:schemeClr val="tx2"/>
                </a:solidFill>
              </a:rPr>
              <a:t>1.Тема урока.</a:t>
            </a:r>
          </a:p>
          <a:p>
            <a:pPr>
              <a:buNone/>
            </a:pPr>
            <a:r>
              <a:rPr sz="2400" dirty="0" smtClean="0">
                <a:solidFill>
                  <a:schemeClr val="tx2"/>
                </a:solidFill>
              </a:rPr>
              <a:t>2. Цель урока </a:t>
            </a:r>
          </a:p>
          <a:p>
            <a:pPr>
              <a:buNone/>
            </a:pPr>
            <a:r>
              <a:rPr sz="2000" dirty="0" smtClean="0">
                <a:solidFill>
                  <a:schemeClr val="tx2"/>
                </a:solidFill>
              </a:rPr>
              <a:t>определяется:</a:t>
            </a:r>
          </a:p>
          <a:p>
            <a:r>
              <a:rPr sz="2000" dirty="0" smtClean="0">
                <a:solidFill>
                  <a:schemeClr val="tx2"/>
                </a:solidFill>
              </a:rPr>
              <a:t> планируемым результатом урока;</a:t>
            </a:r>
          </a:p>
          <a:p>
            <a:r>
              <a:rPr sz="2000" dirty="0" smtClean="0">
                <a:solidFill>
                  <a:schemeClr val="tx2"/>
                </a:solidFill>
              </a:rPr>
              <a:t>путями реализации этого плана.</a:t>
            </a:r>
          </a:p>
          <a:p>
            <a:pPr>
              <a:buNone/>
            </a:pPr>
            <a:r>
              <a:rPr sz="2400" dirty="0" smtClean="0">
                <a:solidFill>
                  <a:schemeClr val="tx2"/>
                </a:solidFill>
              </a:rPr>
              <a:t>3. Планируемый результат: деятельность по освоению компетенций, знания, умения, навыки.</a:t>
            </a:r>
          </a:p>
          <a:p>
            <a:pPr>
              <a:buNone/>
            </a:pPr>
            <a:r>
              <a:rPr sz="2400" dirty="0" smtClean="0">
                <a:solidFill>
                  <a:schemeClr val="tx2"/>
                </a:solidFill>
              </a:rPr>
              <a:t>4. Личностно формирующая направленность урока.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855112"/>
          </a:xfrm>
        </p:spPr>
        <p:txBody>
          <a:bodyPr/>
          <a:lstStyle/>
          <a:p>
            <a:pPr algn="ctr"/>
            <a:r>
              <a:rPr sz="2400" b="1" dirty="0" smtClean="0">
                <a:solidFill>
                  <a:schemeClr val="tx2"/>
                </a:solidFill>
              </a:rPr>
              <a:t>2. Инструментальный блок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916832"/>
            <a:ext cx="7861176" cy="42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5. Задачи урока.</a:t>
            </a:r>
          </a:p>
          <a:p>
            <a:pPr>
              <a:buNone/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6. Тип урока.</a:t>
            </a:r>
          </a:p>
          <a:p>
            <a:pPr>
              <a:buNone/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7. Учебно-методический комплекс:</a:t>
            </a:r>
          </a:p>
          <a:p>
            <a:r>
              <a:rPr sz="2000" dirty="0" smtClean="0">
                <a:solidFill>
                  <a:schemeClr val="tx2"/>
                </a:solidFill>
                <a:latin typeface="+mj-lt"/>
              </a:rPr>
              <a:t>источники информации;</a:t>
            </a:r>
          </a:p>
          <a:p>
            <a:r>
              <a:rPr sz="2000" dirty="0" smtClean="0">
                <a:solidFill>
                  <a:schemeClr val="tx2"/>
                </a:solidFill>
                <a:latin typeface="+mj-lt"/>
              </a:rPr>
              <a:t>дидактическое сопровождение;</a:t>
            </a:r>
          </a:p>
          <a:p>
            <a:r>
              <a:rPr sz="2000" dirty="0" smtClean="0">
                <a:solidFill>
                  <a:schemeClr val="tx2"/>
                </a:solidFill>
                <a:latin typeface="+mj-lt"/>
              </a:rPr>
              <a:t>материалы для познавательной деятельности обучающихся;</a:t>
            </a:r>
          </a:p>
          <a:p>
            <a:r>
              <a:rPr sz="2000" dirty="0" smtClean="0">
                <a:solidFill>
                  <a:schemeClr val="tx2"/>
                </a:solidFill>
                <a:latin typeface="+mj-lt"/>
              </a:rPr>
              <a:t>оборудование</a:t>
            </a:r>
            <a:r>
              <a:rPr sz="2400" dirty="0" smtClean="0">
                <a:latin typeface="+mj-lt"/>
              </a:rPr>
              <a:t>.</a:t>
            </a:r>
          </a:p>
          <a:p>
            <a:endParaRPr lang="ru-RU" sz="2400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567080"/>
          </a:xfrm>
        </p:spPr>
        <p:txBody>
          <a:bodyPr/>
          <a:lstStyle/>
          <a:p>
            <a:pPr algn="ctr"/>
            <a:r>
              <a:rPr sz="2400" b="1" dirty="0" smtClean="0">
                <a:solidFill>
                  <a:schemeClr val="tx2"/>
                </a:solidFill>
              </a:rPr>
              <a:t>3. Организационно-</a:t>
            </a:r>
            <a:r>
              <a:rPr sz="2400" b="1" dirty="0" err="1" smtClean="0">
                <a:solidFill>
                  <a:schemeClr val="tx2"/>
                </a:solidFill>
              </a:rPr>
              <a:t>деятельностный</a:t>
            </a:r>
            <a:r>
              <a:rPr sz="2400" b="1" dirty="0" smtClean="0">
                <a:solidFill>
                  <a:schemeClr val="tx2"/>
                </a:solidFill>
              </a:rPr>
              <a:t> блок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8. План урока;</a:t>
            </a:r>
          </a:p>
          <a:p>
            <a:pPr>
              <a:buNone/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9. Диагностика результатов урока;</a:t>
            </a:r>
          </a:p>
          <a:p>
            <a:pPr>
              <a:buNone/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10. Домашнее задание </a:t>
            </a:r>
          </a:p>
          <a:p>
            <a:pPr>
              <a:buNone/>
            </a:pPr>
            <a:r>
              <a:rPr sz="2400" dirty="0" smtClean="0">
                <a:solidFill>
                  <a:schemeClr val="tx2"/>
                </a:solidFill>
                <a:latin typeface="+mj-lt"/>
              </a:rPr>
              <a:t>     </a:t>
            </a:r>
            <a:r>
              <a:rPr sz="2000" i="1" dirty="0" smtClean="0">
                <a:solidFill>
                  <a:schemeClr val="tx2"/>
                </a:solidFill>
                <a:latin typeface="+mj-lt"/>
              </a:rPr>
              <a:t>познавательные установки для выполнения домашнего задания:</a:t>
            </a:r>
          </a:p>
          <a:p>
            <a:r>
              <a:rPr sz="2000" dirty="0" smtClean="0">
                <a:solidFill>
                  <a:schemeClr val="tx2"/>
                </a:solidFill>
                <a:latin typeface="+mj-lt"/>
              </a:rPr>
              <a:t>на закрепление знаний;</a:t>
            </a:r>
          </a:p>
          <a:p>
            <a:r>
              <a:rPr sz="2000" dirty="0" smtClean="0">
                <a:solidFill>
                  <a:schemeClr val="tx2"/>
                </a:solidFill>
                <a:latin typeface="+mj-lt"/>
              </a:rPr>
              <a:t>на углубление знаний;</a:t>
            </a:r>
          </a:p>
          <a:p>
            <a:r>
              <a:rPr sz="2000" dirty="0" smtClean="0">
                <a:solidFill>
                  <a:schemeClr val="tx2"/>
                </a:solidFill>
                <a:latin typeface="+mj-lt"/>
              </a:rPr>
              <a:t>на развитие творческого уровня знаний;</a:t>
            </a:r>
          </a:p>
          <a:p>
            <a:r>
              <a:rPr sz="2000" dirty="0" smtClean="0">
                <a:solidFill>
                  <a:schemeClr val="tx2"/>
                </a:solidFill>
                <a:latin typeface="+mj-lt"/>
              </a:rPr>
              <a:t>на выработку умений;</a:t>
            </a:r>
          </a:p>
          <a:p>
            <a:r>
              <a:rPr sz="2000" dirty="0" smtClean="0">
                <a:solidFill>
                  <a:schemeClr val="tx2"/>
                </a:solidFill>
                <a:latin typeface="+mj-lt"/>
              </a:rPr>
              <a:t>на выработку и закрепление навыков.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674557 (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9F9AC2-BB24-4C89-9297-2C20EE50903E}"/>
</file>

<file path=customXml/itemProps2.xml><?xml version="1.0" encoding="utf-8"?>
<ds:datastoreItem xmlns:ds="http://schemas.openxmlformats.org/officeDocument/2006/customXml" ds:itemID="{F1C87391-9055-499B-BBE6-363F50A8DE94}"/>
</file>

<file path=customXml/itemProps3.xml><?xml version="1.0" encoding="utf-8"?>
<ds:datastoreItem xmlns:ds="http://schemas.openxmlformats.org/officeDocument/2006/customXml" ds:itemID="{E3ADD668-7A19-4B14-B904-4311F3D5A146}"/>
</file>

<file path=docProps/app.xml><?xml version="1.0" encoding="utf-8"?>
<Properties xmlns="http://schemas.openxmlformats.org/officeDocument/2006/extended-properties" xmlns:vt="http://schemas.openxmlformats.org/officeDocument/2006/docPropsVTypes">
  <Template>Дидактические концепции</Template>
  <TotalTime>139</TotalTime>
  <Words>405</Words>
  <Application>Microsoft Office PowerPoint</Application>
  <PresentationFormat>Экран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TS101674557 (1)</vt:lpstr>
      <vt:lpstr>Модернизация технологий и содержания обучения по географии с учетом требований ФГОС  и концепции развития географического  образования в России</vt:lpstr>
      <vt:lpstr>ТЕХНОЛОГИЧЕСКАЯ КАРТА УРОКА – СОВРЕМЕННАЯ ФОРМА ПЛАНИРОВАНИЯ ВЗАИМОДЕЙСТВИЯ УЧИТЕЛЯ И ОБУЧАЮЩИХСЯ</vt:lpstr>
      <vt:lpstr>Презентация PowerPoint</vt:lpstr>
      <vt:lpstr>Методологические позиции конструирования технологической карты урока:</vt:lpstr>
      <vt:lpstr>Требования к структуре технологической карты урока:</vt:lpstr>
      <vt:lpstr>Блоки технологической карты урока:</vt:lpstr>
      <vt:lpstr>1. Блок целеполагания </vt:lpstr>
      <vt:lpstr>2. Инструментальный блок</vt:lpstr>
      <vt:lpstr>3. Организационно-деятельностный блок</vt:lpstr>
      <vt:lpstr>Технологическая карта урока,  реализующего формирование УУД </vt:lpstr>
      <vt:lpstr>Технологическая карта урока,  реализующего формирование УУД </vt:lpstr>
      <vt:lpstr>        Технологическая карта урока              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Модернизация технологий и содержания обучения по географии с учетом требований ФГОС  и концепции развития географического  образования в России</dc:title>
  <dc:creator>Воронцова Л И</dc:creator>
  <cp:lastModifiedBy>Воронцова Л И</cp:lastModifiedBy>
  <cp:revision>35</cp:revision>
  <dcterms:created xsi:type="dcterms:W3CDTF">2016-08-20T21:42:23Z</dcterms:created>
  <dcterms:modified xsi:type="dcterms:W3CDTF">2016-08-24T18:49:32Z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