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9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110" d="100"/>
          <a:sy n="110" d="100"/>
        </p:scale>
        <p:origin x="26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AC02F-80A8-43E1-8064-38B2E1A0616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29A00B-3CCB-404F-8936-4B86FFA36049}">
      <dgm:prSet phldrT="[Текст]" custT="1"/>
      <dgm:spPr/>
      <dgm:t>
        <a:bodyPr/>
        <a:lstStyle/>
        <a:p>
          <a:pPr algn="ctr"/>
          <a:r>
            <a:rPr lang="ru-RU" alt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Формирующее оценивание</a:t>
          </a:r>
          <a:r>
            <a:rPr lang="ru-RU" alt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.</a:t>
          </a:r>
          <a:r>
            <a:rPr lang="en-US" alt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  <a:r>
            <a:rPr lang="ru-RU" alt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Оценка применяется для получения данных о текущем состоянии для определения ближайших шагов в направлении улучшения</a:t>
          </a:r>
          <a:endParaRPr lang="ru-RU" sz="18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13A7CB-41B1-49C0-9427-5FD06661F167}" type="parTrans" cxnId="{861E4A20-E2D7-481E-B879-08519CA61AC4}">
      <dgm:prSet/>
      <dgm:spPr/>
      <dgm:t>
        <a:bodyPr/>
        <a:lstStyle/>
        <a:p>
          <a:endParaRPr lang="ru-RU"/>
        </a:p>
      </dgm:t>
    </dgm:pt>
    <dgm:pt modelId="{F00C5D81-D444-4FAC-B3E1-34A0FD4542EA}" type="sibTrans" cxnId="{861E4A20-E2D7-481E-B879-08519CA61AC4}">
      <dgm:prSet/>
      <dgm:spPr/>
      <dgm:t>
        <a:bodyPr/>
        <a:lstStyle/>
        <a:p>
          <a:endParaRPr lang="ru-RU"/>
        </a:p>
      </dgm:t>
    </dgm:pt>
    <dgm:pt modelId="{044CC824-6EFB-4DC6-988C-3FDD5800D931}">
      <dgm:prSet phldrT="[Текст]" custT="1"/>
      <dgm:spPr/>
      <dgm:t>
        <a:bodyPr/>
        <a:lstStyle/>
        <a:p>
          <a:pPr algn="ctr"/>
          <a:r>
            <a:rPr lang="ru-RU" alt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Итоговое (суммирующее) оценивание</a:t>
          </a:r>
          <a:r>
            <a:rPr lang="en-US" alt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        </a:t>
          </a:r>
          <a:endParaRPr lang="ru-RU" altLang="ru-RU" sz="18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algn="ctr"/>
          <a:r>
            <a:rPr lang="en-US" alt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alt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Оценка применяется для определения количества изученного материала за пройденный период</a:t>
          </a:r>
        </a:p>
      </dgm:t>
    </dgm:pt>
    <dgm:pt modelId="{009CE439-101A-41DF-849A-576841208A51}" type="parTrans" cxnId="{4FBBB8A4-7927-4D86-ACDC-BCF9819F2601}">
      <dgm:prSet/>
      <dgm:spPr/>
      <dgm:t>
        <a:bodyPr/>
        <a:lstStyle/>
        <a:p>
          <a:endParaRPr lang="ru-RU"/>
        </a:p>
      </dgm:t>
    </dgm:pt>
    <dgm:pt modelId="{65AF57FC-8940-4B53-9D38-B059BBDA0B3C}" type="sibTrans" cxnId="{4FBBB8A4-7927-4D86-ACDC-BCF9819F2601}">
      <dgm:prSet/>
      <dgm:spPr/>
      <dgm:t>
        <a:bodyPr/>
        <a:lstStyle/>
        <a:p>
          <a:endParaRPr lang="ru-RU"/>
        </a:p>
      </dgm:t>
    </dgm:pt>
    <dgm:pt modelId="{BDDC33D9-4B13-441A-8F1D-6AF8FB392ABA}" type="pres">
      <dgm:prSet presAssocID="{7D8AC02F-80A8-43E1-8064-38B2E1A0616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DD4EAD-EEDC-4335-8C81-644E78BBD3C2}" type="pres">
      <dgm:prSet presAssocID="{7D8AC02F-80A8-43E1-8064-38B2E1A06162}" presName="divider" presStyleLbl="fgShp" presStyleIdx="0" presStyleCnt="1"/>
      <dgm:spPr/>
    </dgm:pt>
    <dgm:pt modelId="{6CFCE907-6147-4438-B071-2B8762523F58}" type="pres">
      <dgm:prSet presAssocID="{9D29A00B-3CCB-404F-8936-4B86FFA36049}" presName="downArrow" presStyleLbl="node1" presStyleIdx="0" presStyleCnt="2"/>
      <dgm:spPr/>
    </dgm:pt>
    <dgm:pt modelId="{780DEC4E-F5BE-4A20-97E6-C5638B978218}" type="pres">
      <dgm:prSet presAssocID="{9D29A00B-3CCB-404F-8936-4B86FFA36049}" presName="downArrowText" presStyleLbl="revTx" presStyleIdx="0" presStyleCnt="2" custScaleX="131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59C52-CCCF-4F6E-A225-5E2827A7CF78}" type="pres">
      <dgm:prSet presAssocID="{044CC824-6EFB-4DC6-988C-3FDD5800D931}" presName="upArrow" presStyleLbl="node1" presStyleIdx="1" presStyleCnt="2"/>
      <dgm:spPr/>
    </dgm:pt>
    <dgm:pt modelId="{583EDDF3-BB00-4839-94F8-05097381F26E}" type="pres">
      <dgm:prSet presAssocID="{044CC824-6EFB-4DC6-988C-3FDD5800D931}" presName="upArrowText" presStyleLbl="revTx" presStyleIdx="1" presStyleCnt="2" custScaleX="193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75B670-4C7C-4C91-9393-7DC5558024F2}" type="presOf" srcId="{9D29A00B-3CCB-404F-8936-4B86FFA36049}" destId="{780DEC4E-F5BE-4A20-97E6-C5638B978218}" srcOrd="0" destOrd="0" presId="urn:microsoft.com/office/officeart/2005/8/layout/arrow3"/>
    <dgm:cxn modelId="{4FBBB8A4-7927-4D86-ACDC-BCF9819F2601}" srcId="{7D8AC02F-80A8-43E1-8064-38B2E1A06162}" destId="{044CC824-6EFB-4DC6-988C-3FDD5800D931}" srcOrd="1" destOrd="0" parTransId="{009CE439-101A-41DF-849A-576841208A51}" sibTransId="{65AF57FC-8940-4B53-9D38-B059BBDA0B3C}"/>
    <dgm:cxn modelId="{CB384515-B96C-413F-9740-2CE08EBD6B7B}" type="presOf" srcId="{7D8AC02F-80A8-43E1-8064-38B2E1A06162}" destId="{BDDC33D9-4B13-441A-8F1D-6AF8FB392ABA}" srcOrd="0" destOrd="0" presId="urn:microsoft.com/office/officeart/2005/8/layout/arrow3"/>
    <dgm:cxn modelId="{861E4A20-E2D7-481E-B879-08519CA61AC4}" srcId="{7D8AC02F-80A8-43E1-8064-38B2E1A06162}" destId="{9D29A00B-3CCB-404F-8936-4B86FFA36049}" srcOrd="0" destOrd="0" parTransId="{9D13A7CB-41B1-49C0-9427-5FD06661F167}" sibTransId="{F00C5D81-D444-4FAC-B3E1-34A0FD4542EA}"/>
    <dgm:cxn modelId="{A519BA6D-8E39-45EA-81F1-8F1193988C22}" type="presOf" srcId="{044CC824-6EFB-4DC6-988C-3FDD5800D931}" destId="{583EDDF3-BB00-4839-94F8-05097381F26E}" srcOrd="0" destOrd="0" presId="urn:microsoft.com/office/officeart/2005/8/layout/arrow3"/>
    <dgm:cxn modelId="{23A4A408-2EE4-4B18-B24B-FCF9EF7ED333}" type="presParOf" srcId="{BDDC33D9-4B13-441A-8F1D-6AF8FB392ABA}" destId="{72DD4EAD-EEDC-4335-8C81-644E78BBD3C2}" srcOrd="0" destOrd="0" presId="urn:microsoft.com/office/officeart/2005/8/layout/arrow3"/>
    <dgm:cxn modelId="{2403C183-AE6C-4CF5-BE70-EC2D4B484D3A}" type="presParOf" srcId="{BDDC33D9-4B13-441A-8F1D-6AF8FB392ABA}" destId="{6CFCE907-6147-4438-B071-2B8762523F58}" srcOrd="1" destOrd="0" presId="urn:microsoft.com/office/officeart/2005/8/layout/arrow3"/>
    <dgm:cxn modelId="{7B6E1FF9-AA82-428D-82EA-5A93A07D87CB}" type="presParOf" srcId="{BDDC33D9-4B13-441A-8F1D-6AF8FB392ABA}" destId="{780DEC4E-F5BE-4A20-97E6-C5638B978218}" srcOrd="2" destOrd="0" presId="urn:microsoft.com/office/officeart/2005/8/layout/arrow3"/>
    <dgm:cxn modelId="{31750FD8-7A80-4A45-8F91-E0A3C90A20EB}" type="presParOf" srcId="{BDDC33D9-4B13-441A-8F1D-6AF8FB392ABA}" destId="{20F59C52-CCCF-4F6E-A225-5E2827A7CF78}" srcOrd="3" destOrd="0" presId="urn:microsoft.com/office/officeart/2005/8/layout/arrow3"/>
    <dgm:cxn modelId="{8EBC083E-0431-4647-9DA1-0349E493F312}" type="presParOf" srcId="{BDDC33D9-4B13-441A-8F1D-6AF8FB392ABA}" destId="{583EDDF3-BB00-4839-94F8-05097381F26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D4EAD-EEDC-4335-8C81-644E78BBD3C2}">
      <dsp:nvSpPr>
        <dsp:cNvPr id="0" name=""/>
        <dsp:cNvSpPr/>
      </dsp:nvSpPr>
      <dsp:spPr>
        <a:xfrm rot="21300000">
          <a:off x="24050" y="1763338"/>
          <a:ext cx="9556273" cy="96912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CE907-6147-4438-B071-2B8762523F58}">
      <dsp:nvSpPr>
        <dsp:cNvPr id="0" name=""/>
        <dsp:cNvSpPr/>
      </dsp:nvSpPr>
      <dsp:spPr>
        <a:xfrm>
          <a:off x="1152524" y="224790"/>
          <a:ext cx="2881312" cy="179832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DEC4E-F5BE-4A20-97E6-C5638B978218}">
      <dsp:nvSpPr>
        <dsp:cNvPr id="0" name=""/>
        <dsp:cNvSpPr/>
      </dsp:nvSpPr>
      <dsp:spPr>
        <a:xfrm>
          <a:off x="4603568" y="0"/>
          <a:ext cx="4046899" cy="1888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Формирующее оценивание</a:t>
          </a:r>
          <a:r>
            <a:rPr lang="ru-RU" altLang="ru-RU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.</a:t>
          </a:r>
          <a:r>
            <a:rPr lang="en-US" altLang="ru-RU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</a:t>
          </a:r>
          <a:r>
            <a:rPr lang="ru-RU" altLang="ru-RU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Оценка применяется для получения данных о текущем состоянии для определения ближайших шагов в направлении улучшения</a:t>
          </a:r>
          <a:endParaRPr lang="ru-RU" sz="18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03568" y="0"/>
        <a:ext cx="4046899" cy="1888236"/>
      </dsp:txXfrm>
    </dsp:sp>
    <dsp:sp modelId="{20F59C52-CCCF-4F6E-A225-5E2827A7CF78}">
      <dsp:nvSpPr>
        <dsp:cNvPr id="0" name=""/>
        <dsp:cNvSpPr/>
      </dsp:nvSpPr>
      <dsp:spPr>
        <a:xfrm>
          <a:off x="5570536" y="2472690"/>
          <a:ext cx="2881312" cy="179832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EDDF3-BB00-4839-94F8-05097381F26E}">
      <dsp:nvSpPr>
        <dsp:cNvPr id="0" name=""/>
        <dsp:cNvSpPr/>
      </dsp:nvSpPr>
      <dsp:spPr>
        <a:xfrm>
          <a:off x="0" y="2607564"/>
          <a:ext cx="5954711" cy="1888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Итоговое (суммирующее) оценивание</a:t>
          </a:r>
          <a:r>
            <a:rPr lang="en-US" altLang="ru-RU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            </a:t>
          </a:r>
          <a:endParaRPr lang="ru-RU" altLang="ru-RU" sz="18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altLang="ru-RU" sz="18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Оценка применяется для определения количества изученного материала за пройденный период</a:t>
          </a:r>
        </a:p>
      </dsp:txBody>
      <dsp:txXfrm>
        <a:off x="0" y="2607564"/>
        <a:ext cx="5954711" cy="188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D5709-EDBA-4898-81D6-94C47FB3DED7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8D9E7-EB17-4E36-96C7-F6EF15AC9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8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Важной предпосылкой для пересмотра подходов к оцениванию результатов учащихся стало введение единого государственного экзамена. Педагоги и администраторы, прежде не проявлявшие интереса к тестам и вопросам тестирования в целом, были вынуждены в предельно короткие сроки без должной профессиональной подготовки начать работу с разнообразными контрольно-измерительными материалами. Объективно непростую ситуацию, связанную со спецификой и качеством существующих тестовых заданий, усложняло и то, что абсолютное большинство участников образовательного процесса сводили функции оценивания к контролю и мониторингу и, следовательно, превратили оценку из средства (стимулирование учащегося к достижению субъективно значимых образовательных результатов) в цель (демонстрация требуемых контролирующим органом результатов).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Формирующей данная оценка называется потому, что она ориентирована на конкретного ученика, призвана выявить пробелы в освоении учащимся элемента содержания образования с тем, чтобы восполнить их с максимальной эффективностью. Само же оценивание осуществляется в естественных для учащегося условиях, в классной комнате, где обычно проходят его уроки. Описать суть внутреннего (формирующего) оценивания можно следующей метафорой: «Если представить учеников в образе растений, то внешнее (суммирующее) оценивание растений есть процесс простого измерения их роста. Результаты измерений могут быть интересны для сравнения и анализа, но сами по себе они не влияют на рост растений. Внутреннее (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форми-рующее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оценивание, наоборот, сродни подкормке и поливу растений, являя собой то, что напрямую влияет на их рост».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мы можем сказать, что описанные выше базовые виды оценивания направлены на решение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двух разных задач обучения: внешнее (суммирующее) оценивание применяется для оценки уровня достижения результатов обучения,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тогда как внутреннее (формирующее) оценивание используется для того, чтобы активизировать и оптимизировать процесс обучения данного учащегося.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Происходит смена парадигмы оценивания – от преимущественно суммирующего оценивания к модели так называемого «оценивания для обучения». Все чаще звучат высказывания о том, что всякое оценивание в целях контроля, мониторинга или для осуществления ранжирования результатов (для последующего отбора) не поддерживает ученика, а зачастую отрицательно влияет на процесс обучения. Отсюда следует, что внешнее оценивание необходимо перестроить и применять лишь для одной или двух возрастных категорий учащихся на этапах завершения обучения.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0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3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5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88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2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6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11" y="3705527"/>
            <a:ext cx="3810000" cy="837403"/>
          </a:xfrm>
          <a:prstGeom prst="rect">
            <a:avLst/>
          </a:prstGeom>
        </p:spPr>
      </p:pic>
      <p:pic>
        <p:nvPicPr>
          <p:cNvPr id="1026" name="Picture 2" descr="http://qrcoder.ru/code/?http%3A%2F%2Fwww.eduportal44.ru%2Fkoiro%2Fdefault.aspx&amp;4&amp;0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36" y="3639272"/>
            <a:ext cx="969914" cy="9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71525" y="1731612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06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6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7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0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2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4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47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8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9D14C-60FB-43F7-BEE9-138AC6CDD1E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FA53-68B0-4ADB-9633-C2E504D88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7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oc.fipi.ru/metodicheskaya-kopilka/univers-kodifikatory-oko/osnovnoye-obshcheye-obrazovaniye/matematika_5-9_un_kodifikator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okrgv.ru/moodle/pluginfile.php/23/mod_resource/content/1/%D0%A4%D0%B8%D1%88%D0%BC%D0%B0%D0%BD-%D0%93%D0%BE%D0%BB%D1%83%D0%B1.pdf" TargetMode="External"/><Relationship Id="rId7" Type="http://schemas.openxmlformats.org/officeDocument/2006/relationships/hyperlink" Target="https://fioco.ru/obraztsi_i_opisaniya_vpr_2023" TargetMode="External"/><Relationship Id="rId2" Type="http://schemas.openxmlformats.org/officeDocument/2006/relationships/hyperlink" Target="http://www.rtc-edu.ru/sites/default/files/files/event/Pinskaya_Formative%20assessment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pi.ru/metodicheskaya-kopilka/univers-kodifikatory-oko?ysclid=lenyr9p4xy325201194#!/tab/241959901-2" TargetMode="External"/><Relationship Id="rId5" Type="http://schemas.openxmlformats.org/officeDocument/2006/relationships/hyperlink" Target="https://doc.fipi.ru/ege/dlya-predmetnyh-komissiy-subektov-rf/2022/matematika_mr_ege_2022.pdf" TargetMode="External"/><Relationship Id="rId4" Type="http://schemas.openxmlformats.org/officeDocument/2006/relationships/hyperlink" Target="https://doc.fipi.ru/oge/dlya-predmetnyh-komissiy-subektov-rf/2022/mr_po_oge_matematika_2022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Система оценивания на уроках математики как основа повышения качества образования.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Способы определения </a:t>
            </a:r>
            <a:r>
              <a:rPr lang="ru-RU" dirty="0" smtClean="0"/>
              <a:t>достижения планируемых результатов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19387"/>
              </p:ext>
            </p:extLst>
          </p:nvPr>
        </p:nvGraphicFramePr>
        <p:xfrm>
          <a:off x="336549" y="2005013"/>
          <a:ext cx="7051062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901"/>
                <a:gridCol w="32581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Оценочные процедуры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(итоговая оценка)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Оценочные средства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Текущий контроль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(формы оценки одной темы (раздела) и/или совокупности тем (разделов) учебного предмета.)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КИМ +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кодификатор+спецификация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Промежуточная аттестация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(формы промежуточной аттестации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КИМ +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кодификатор+спецификация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Стартовая диагностика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КИМ +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кодификатор+спецификация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итогового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Перечень проектов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Кодификатор, спецификация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Итоговая оценка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КИМ +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кодификатор+спецификация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oup 276"/>
          <p:cNvGrpSpPr>
            <a:grpSpLocks/>
          </p:cNvGrpSpPr>
          <p:nvPr/>
        </p:nvGrpSpPr>
        <p:grpSpPr bwMode="auto">
          <a:xfrm>
            <a:off x="7850319" y="2099983"/>
            <a:ext cx="3821728" cy="4282888"/>
            <a:chOff x="8366" y="249"/>
            <a:chExt cx="5204" cy="6188"/>
          </a:xfrm>
        </p:grpSpPr>
        <p:sp>
          <p:nvSpPr>
            <p:cNvPr id="14" name="Freeform 291"/>
            <p:cNvSpPr>
              <a:spLocks/>
            </p:cNvSpPr>
            <p:nvPr/>
          </p:nvSpPr>
          <p:spPr bwMode="auto">
            <a:xfrm>
              <a:off x="8395" y="266"/>
              <a:ext cx="5175" cy="6154"/>
            </a:xfrm>
            <a:custGeom>
              <a:avLst/>
              <a:gdLst>
                <a:gd name="T0" fmla="+- 0 9245 8381"/>
                <a:gd name="T1" fmla="*/ T0 w 5175"/>
                <a:gd name="T2" fmla="+- 0 269 269"/>
                <a:gd name="T3" fmla="*/ 269 h 6154"/>
                <a:gd name="T4" fmla="+- 0 9098 8381"/>
                <a:gd name="T5" fmla="*/ T4 w 5175"/>
                <a:gd name="T6" fmla="+- 0 281 269"/>
                <a:gd name="T7" fmla="*/ 281 h 6154"/>
                <a:gd name="T8" fmla="+- 0 8959 8381"/>
                <a:gd name="T9" fmla="*/ T8 w 5175"/>
                <a:gd name="T10" fmla="+- 0 317 269"/>
                <a:gd name="T11" fmla="*/ 317 h 6154"/>
                <a:gd name="T12" fmla="+- 0 8830 8381"/>
                <a:gd name="T13" fmla="*/ T12 w 5175"/>
                <a:gd name="T14" fmla="+- 0 374 269"/>
                <a:gd name="T15" fmla="*/ 374 h 6154"/>
                <a:gd name="T16" fmla="+- 0 8713 8381"/>
                <a:gd name="T17" fmla="*/ T16 w 5175"/>
                <a:gd name="T18" fmla="+- 0 451 269"/>
                <a:gd name="T19" fmla="*/ 451 h 6154"/>
                <a:gd name="T20" fmla="+- 0 8610 8381"/>
                <a:gd name="T21" fmla="*/ T20 w 5175"/>
                <a:gd name="T22" fmla="+- 0 545 269"/>
                <a:gd name="T23" fmla="*/ 545 h 6154"/>
                <a:gd name="T24" fmla="+- 0 8524 8381"/>
                <a:gd name="T25" fmla="*/ T24 w 5175"/>
                <a:gd name="T26" fmla="+- 0 655 269"/>
                <a:gd name="T27" fmla="*/ 655 h 6154"/>
                <a:gd name="T28" fmla="+- 0 8456 8381"/>
                <a:gd name="T29" fmla="*/ T28 w 5175"/>
                <a:gd name="T30" fmla="+- 0 777 269"/>
                <a:gd name="T31" fmla="*/ 777 h 6154"/>
                <a:gd name="T32" fmla="+- 0 8409 8381"/>
                <a:gd name="T33" fmla="*/ T32 w 5175"/>
                <a:gd name="T34" fmla="+- 0 911 269"/>
                <a:gd name="T35" fmla="*/ 911 h 6154"/>
                <a:gd name="T36" fmla="+- 0 8384 8381"/>
                <a:gd name="T37" fmla="*/ T36 w 5175"/>
                <a:gd name="T38" fmla="+- 0 1054 269"/>
                <a:gd name="T39" fmla="*/ 1054 h 6154"/>
                <a:gd name="T40" fmla="+- 0 8381 8381"/>
                <a:gd name="T41" fmla="*/ T40 w 5175"/>
                <a:gd name="T42" fmla="+- 0 5563 269"/>
                <a:gd name="T43" fmla="*/ 5563 h 6154"/>
                <a:gd name="T44" fmla="+- 0 8393 8381"/>
                <a:gd name="T45" fmla="*/ T44 w 5175"/>
                <a:gd name="T46" fmla="+- 0 5710 269"/>
                <a:gd name="T47" fmla="*/ 5710 h 6154"/>
                <a:gd name="T48" fmla="+- 0 8430 8381"/>
                <a:gd name="T49" fmla="*/ T48 w 5175"/>
                <a:gd name="T50" fmla="+- 0 5848 269"/>
                <a:gd name="T51" fmla="*/ 5848 h 6154"/>
                <a:gd name="T52" fmla="+- 0 8488 8381"/>
                <a:gd name="T53" fmla="*/ T52 w 5175"/>
                <a:gd name="T54" fmla="+- 0 5977 269"/>
                <a:gd name="T55" fmla="*/ 5977 h 6154"/>
                <a:gd name="T56" fmla="+- 0 8565 8381"/>
                <a:gd name="T57" fmla="*/ T56 w 5175"/>
                <a:gd name="T58" fmla="+- 0 6093 269"/>
                <a:gd name="T59" fmla="*/ 6093 h 6154"/>
                <a:gd name="T60" fmla="+- 0 8660 8381"/>
                <a:gd name="T61" fmla="*/ T60 w 5175"/>
                <a:gd name="T62" fmla="+- 0 6195 269"/>
                <a:gd name="T63" fmla="*/ 6195 h 6154"/>
                <a:gd name="T64" fmla="+- 0 8770 8381"/>
                <a:gd name="T65" fmla="*/ T64 w 5175"/>
                <a:gd name="T66" fmla="+- 0 6281 269"/>
                <a:gd name="T67" fmla="*/ 6281 h 6154"/>
                <a:gd name="T68" fmla="+- 0 8893 8381"/>
                <a:gd name="T69" fmla="*/ T68 w 5175"/>
                <a:gd name="T70" fmla="+- 0 6348 269"/>
                <a:gd name="T71" fmla="*/ 6348 h 6154"/>
                <a:gd name="T72" fmla="+- 0 9027 8381"/>
                <a:gd name="T73" fmla="*/ T72 w 5175"/>
                <a:gd name="T74" fmla="+- 0 6395 269"/>
                <a:gd name="T75" fmla="*/ 6395 h 6154"/>
                <a:gd name="T76" fmla="+- 0 9171 8381"/>
                <a:gd name="T77" fmla="*/ T76 w 5175"/>
                <a:gd name="T78" fmla="+- 0 6419 269"/>
                <a:gd name="T79" fmla="*/ 6419 h 6154"/>
                <a:gd name="T80" fmla="+- 0 12696 8381"/>
                <a:gd name="T81" fmla="*/ T80 w 5175"/>
                <a:gd name="T82" fmla="+- 0 6422 269"/>
                <a:gd name="T83" fmla="*/ 6422 h 6154"/>
                <a:gd name="T84" fmla="+- 0 12843 8381"/>
                <a:gd name="T85" fmla="*/ T84 w 5175"/>
                <a:gd name="T86" fmla="+- 0 6410 269"/>
                <a:gd name="T87" fmla="*/ 6410 h 6154"/>
                <a:gd name="T88" fmla="+- 0 12981 8381"/>
                <a:gd name="T89" fmla="*/ T88 w 5175"/>
                <a:gd name="T90" fmla="+- 0 6374 269"/>
                <a:gd name="T91" fmla="*/ 6374 h 6154"/>
                <a:gd name="T92" fmla="+- 0 13110 8381"/>
                <a:gd name="T93" fmla="*/ T92 w 5175"/>
                <a:gd name="T94" fmla="+- 0 6317 269"/>
                <a:gd name="T95" fmla="*/ 6317 h 6154"/>
                <a:gd name="T96" fmla="+- 0 13226 8381"/>
                <a:gd name="T97" fmla="*/ T96 w 5175"/>
                <a:gd name="T98" fmla="+- 0 6240 269"/>
                <a:gd name="T99" fmla="*/ 6240 h 6154"/>
                <a:gd name="T100" fmla="+- 0 13328 8381"/>
                <a:gd name="T101" fmla="*/ T100 w 5175"/>
                <a:gd name="T102" fmla="+- 0 6146 269"/>
                <a:gd name="T103" fmla="*/ 6146 h 6154"/>
                <a:gd name="T104" fmla="+- 0 13413 8381"/>
                <a:gd name="T105" fmla="*/ T104 w 5175"/>
                <a:gd name="T106" fmla="+- 0 6037 269"/>
                <a:gd name="T107" fmla="*/ 6037 h 6154"/>
                <a:gd name="T108" fmla="+- 0 13481 8381"/>
                <a:gd name="T109" fmla="*/ T108 w 5175"/>
                <a:gd name="T110" fmla="+- 0 5914 269"/>
                <a:gd name="T111" fmla="*/ 5914 h 6154"/>
                <a:gd name="T112" fmla="+- 0 13528 8381"/>
                <a:gd name="T113" fmla="*/ T112 w 5175"/>
                <a:gd name="T114" fmla="+- 0 5780 269"/>
                <a:gd name="T115" fmla="*/ 5780 h 6154"/>
                <a:gd name="T116" fmla="+- 0 13552 8381"/>
                <a:gd name="T117" fmla="*/ T116 w 5175"/>
                <a:gd name="T118" fmla="+- 0 5637 269"/>
                <a:gd name="T119" fmla="*/ 5637 h 6154"/>
                <a:gd name="T120" fmla="+- 0 13555 8381"/>
                <a:gd name="T121" fmla="*/ T120 w 5175"/>
                <a:gd name="T122" fmla="+- 0 1128 269"/>
                <a:gd name="T123" fmla="*/ 1128 h 6154"/>
                <a:gd name="T124" fmla="+- 0 13543 8381"/>
                <a:gd name="T125" fmla="*/ T124 w 5175"/>
                <a:gd name="T126" fmla="+- 0 981 269"/>
                <a:gd name="T127" fmla="*/ 981 h 6154"/>
                <a:gd name="T128" fmla="+- 0 13507 8381"/>
                <a:gd name="T129" fmla="*/ T128 w 5175"/>
                <a:gd name="T130" fmla="+- 0 843 269"/>
                <a:gd name="T131" fmla="*/ 843 h 6154"/>
                <a:gd name="T132" fmla="+- 0 13450 8381"/>
                <a:gd name="T133" fmla="*/ T132 w 5175"/>
                <a:gd name="T134" fmla="+- 0 714 269"/>
                <a:gd name="T135" fmla="*/ 714 h 6154"/>
                <a:gd name="T136" fmla="+- 0 13373 8381"/>
                <a:gd name="T137" fmla="*/ T136 w 5175"/>
                <a:gd name="T138" fmla="+- 0 598 269"/>
                <a:gd name="T139" fmla="*/ 598 h 6154"/>
                <a:gd name="T140" fmla="+- 0 13279 8381"/>
                <a:gd name="T141" fmla="*/ T140 w 5175"/>
                <a:gd name="T142" fmla="+- 0 496 269"/>
                <a:gd name="T143" fmla="*/ 496 h 6154"/>
                <a:gd name="T144" fmla="+- 0 13169 8381"/>
                <a:gd name="T145" fmla="*/ T144 w 5175"/>
                <a:gd name="T146" fmla="+- 0 410 269"/>
                <a:gd name="T147" fmla="*/ 410 h 6154"/>
                <a:gd name="T148" fmla="+- 0 13047 8381"/>
                <a:gd name="T149" fmla="*/ T148 w 5175"/>
                <a:gd name="T150" fmla="+- 0 343 269"/>
                <a:gd name="T151" fmla="*/ 343 h 6154"/>
                <a:gd name="T152" fmla="+- 0 12913 8381"/>
                <a:gd name="T153" fmla="*/ T152 w 5175"/>
                <a:gd name="T154" fmla="+- 0 296 269"/>
                <a:gd name="T155" fmla="*/ 296 h 6154"/>
                <a:gd name="T156" fmla="+- 0 12770 8381"/>
                <a:gd name="T157" fmla="*/ T156 w 5175"/>
                <a:gd name="T158" fmla="+- 0 272 269"/>
                <a:gd name="T159" fmla="*/ 272 h 61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5175" h="6154">
                  <a:moveTo>
                    <a:pt x="4315" y="0"/>
                  </a:moveTo>
                  <a:lnTo>
                    <a:pt x="864" y="0"/>
                  </a:lnTo>
                  <a:lnTo>
                    <a:pt x="790" y="3"/>
                  </a:lnTo>
                  <a:lnTo>
                    <a:pt x="717" y="12"/>
                  </a:lnTo>
                  <a:lnTo>
                    <a:pt x="646" y="27"/>
                  </a:lnTo>
                  <a:lnTo>
                    <a:pt x="578" y="48"/>
                  </a:lnTo>
                  <a:lnTo>
                    <a:pt x="512" y="74"/>
                  </a:lnTo>
                  <a:lnTo>
                    <a:pt x="449" y="105"/>
                  </a:lnTo>
                  <a:lnTo>
                    <a:pt x="389" y="141"/>
                  </a:lnTo>
                  <a:lnTo>
                    <a:pt x="332" y="182"/>
                  </a:lnTo>
                  <a:lnTo>
                    <a:pt x="279" y="227"/>
                  </a:lnTo>
                  <a:lnTo>
                    <a:pt x="229" y="276"/>
                  </a:lnTo>
                  <a:lnTo>
                    <a:pt x="184" y="329"/>
                  </a:lnTo>
                  <a:lnTo>
                    <a:pt x="143" y="386"/>
                  </a:lnTo>
                  <a:lnTo>
                    <a:pt x="107" y="445"/>
                  </a:lnTo>
                  <a:lnTo>
                    <a:pt x="75" y="508"/>
                  </a:lnTo>
                  <a:lnTo>
                    <a:pt x="49" y="574"/>
                  </a:lnTo>
                  <a:lnTo>
                    <a:pt x="28" y="642"/>
                  </a:lnTo>
                  <a:lnTo>
                    <a:pt x="12" y="712"/>
                  </a:lnTo>
                  <a:lnTo>
                    <a:pt x="3" y="785"/>
                  </a:lnTo>
                  <a:lnTo>
                    <a:pt x="0" y="859"/>
                  </a:lnTo>
                  <a:lnTo>
                    <a:pt x="0" y="5294"/>
                  </a:lnTo>
                  <a:lnTo>
                    <a:pt x="3" y="5368"/>
                  </a:lnTo>
                  <a:lnTo>
                    <a:pt x="12" y="5441"/>
                  </a:lnTo>
                  <a:lnTo>
                    <a:pt x="28" y="5511"/>
                  </a:lnTo>
                  <a:lnTo>
                    <a:pt x="49" y="5579"/>
                  </a:lnTo>
                  <a:lnTo>
                    <a:pt x="75" y="5645"/>
                  </a:lnTo>
                  <a:lnTo>
                    <a:pt x="107" y="5708"/>
                  </a:lnTo>
                  <a:lnTo>
                    <a:pt x="143" y="5768"/>
                  </a:lnTo>
                  <a:lnTo>
                    <a:pt x="184" y="5824"/>
                  </a:lnTo>
                  <a:lnTo>
                    <a:pt x="229" y="5877"/>
                  </a:lnTo>
                  <a:lnTo>
                    <a:pt x="279" y="5926"/>
                  </a:lnTo>
                  <a:lnTo>
                    <a:pt x="332" y="5971"/>
                  </a:lnTo>
                  <a:lnTo>
                    <a:pt x="389" y="6012"/>
                  </a:lnTo>
                  <a:lnTo>
                    <a:pt x="449" y="6048"/>
                  </a:lnTo>
                  <a:lnTo>
                    <a:pt x="512" y="6079"/>
                  </a:lnTo>
                  <a:lnTo>
                    <a:pt x="578" y="6105"/>
                  </a:lnTo>
                  <a:lnTo>
                    <a:pt x="646" y="6126"/>
                  </a:lnTo>
                  <a:lnTo>
                    <a:pt x="717" y="6141"/>
                  </a:lnTo>
                  <a:lnTo>
                    <a:pt x="790" y="6150"/>
                  </a:lnTo>
                  <a:lnTo>
                    <a:pt x="864" y="6153"/>
                  </a:lnTo>
                  <a:lnTo>
                    <a:pt x="4315" y="6153"/>
                  </a:lnTo>
                  <a:lnTo>
                    <a:pt x="4389" y="6150"/>
                  </a:lnTo>
                  <a:lnTo>
                    <a:pt x="4462" y="6141"/>
                  </a:lnTo>
                  <a:lnTo>
                    <a:pt x="4532" y="6126"/>
                  </a:lnTo>
                  <a:lnTo>
                    <a:pt x="4600" y="6105"/>
                  </a:lnTo>
                  <a:lnTo>
                    <a:pt x="4666" y="6079"/>
                  </a:lnTo>
                  <a:lnTo>
                    <a:pt x="4729" y="6048"/>
                  </a:lnTo>
                  <a:lnTo>
                    <a:pt x="4788" y="6012"/>
                  </a:lnTo>
                  <a:lnTo>
                    <a:pt x="4845" y="5971"/>
                  </a:lnTo>
                  <a:lnTo>
                    <a:pt x="4898" y="5926"/>
                  </a:lnTo>
                  <a:lnTo>
                    <a:pt x="4947" y="5877"/>
                  </a:lnTo>
                  <a:lnTo>
                    <a:pt x="4992" y="5824"/>
                  </a:lnTo>
                  <a:lnTo>
                    <a:pt x="5032" y="5768"/>
                  </a:lnTo>
                  <a:lnTo>
                    <a:pt x="5069" y="5708"/>
                  </a:lnTo>
                  <a:lnTo>
                    <a:pt x="5100" y="5645"/>
                  </a:lnTo>
                  <a:lnTo>
                    <a:pt x="5126" y="5579"/>
                  </a:lnTo>
                  <a:lnTo>
                    <a:pt x="5147" y="5511"/>
                  </a:lnTo>
                  <a:lnTo>
                    <a:pt x="5162" y="5441"/>
                  </a:lnTo>
                  <a:lnTo>
                    <a:pt x="5171" y="5368"/>
                  </a:lnTo>
                  <a:lnTo>
                    <a:pt x="5174" y="5294"/>
                  </a:lnTo>
                  <a:lnTo>
                    <a:pt x="5174" y="859"/>
                  </a:lnTo>
                  <a:lnTo>
                    <a:pt x="5171" y="785"/>
                  </a:lnTo>
                  <a:lnTo>
                    <a:pt x="5162" y="712"/>
                  </a:lnTo>
                  <a:lnTo>
                    <a:pt x="5147" y="642"/>
                  </a:lnTo>
                  <a:lnTo>
                    <a:pt x="5126" y="574"/>
                  </a:lnTo>
                  <a:lnTo>
                    <a:pt x="5100" y="508"/>
                  </a:lnTo>
                  <a:lnTo>
                    <a:pt x="5069" y="445"/>
                  </a:lnTo>
                  <a:lnTo>
                    <a:pt x="5032" y="386"/>
                  </a:lnTo>
                  <a:lnTo>
                    <a:pt x="4992" y="329"/>
                  </a:lnTo>
                  <a:lnTo>
                    <a:pt x="4947" y="276"/>
                  </a:lnTo>
                  <a:lnTo>
                    <a:pt x="4898" y="227"/>
                  </a:lnTo>
                  <a:lnTo>
                    <a:pt x="4845" y="182"/>
                  </a:lnTo>
                  <a:lnTo>
                    <a:pt x="4788" y="141"/>
                  </a:lnTo>
                  <a:lnTo>
                    <a:pt x="4729" y="105"/>
                  </a:lnTo>
                  <a:lnTo>
                    <a:pt x="4666" y="74"/>
                  </a:lnTo>
                  <a:lnTo>
                    <a:pt x="4600" y="48"/>
                  </a:lnTo>
                  <a:lnTo>
                    <a:pt x="4532" y="27"/>
                  </a:lnTo>
                  <a:lnTo>
                    <a:pt x="4462" y="12"/>
                  </a:lnTo>
                  <a:lnTo>
                    <a:pt x="4389" y="3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389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AutoShape 290"/>
            <p:cNvSpPr>
              <a:spLocks/>
            </p:cNvSpPr>
            <p:nvPr/>
          </p:nvSpPr>
          <p:spPr bwMode="auto">
            <a:xfrm>
              <a:off x="8366" y="249"/>
              <a:ext cx="5204" cy="6188"/>
            </a:xfrm>
            <a:custGeom>
              <a:avLst/>
              <a:gdLst>
                <a:gd name="T0" fmla="+- 0 9110 8366"/>
                <a:gd name="T1" fmla="*/ T0 w 5204"/>
                <a:gd name="T2" fmla="+- 0 264 250"/>
                <a:gd name="T3" fmla="*/ 264 h 6188"/>
                <a:gd name="T4" fmla="+- 0 8986 8366"/>
                <a:gd name="T5" fmla="*/ T4 w 5204"/>
                <a:gd name="T6" fmla="+- 0 293 250"/>
                <a:gd name="T7" fmla="*/ 293 h 6188"/>
                <a:gd name="T8" fmla="+- 0 8827 8366"/>
                <a:gd name="T9" fmla="*/ T8 w 5204"/>
                <a:gd name="T10" fmla="+- 0 360 250"/>
                <a:gd name="T11" fmla="*/ 360 h 6188"/>
                <a:gd name="T12" fmla="+- 0 8626 8366"/>
                <a:gd name="T13" fmla="*/ T12 w 5204"/>
                <a:gd name="T14" fmla="+- 0 509 250"/>
                <a:gd name="T15" fmla="*/ 509 h 6188"/>
                <a:gd name="T16" fmla="+- 0 8472 8366"/>
                <a:gd name="T17" fmla="*/ T16 w 5204"/>
                <a:gd name="T18" fmla="+- 0 710 250"/>
                <a:gd name="T19" fmla="*/ 710 h 6188"/>
                <a:gd name="T20" fmla="+- 0 8405 8366"/>
                <a:gd name="T21" fmla="*/ T20 w 5204"/>
                <a:gd name="T22" fmla="+- 0 869 250"/>
                <a:gd name="T23" fmla="*/ 869 h 6188"/>
                <a:gd name="T24" fmla="+- 0 8371 8366"/>
                <a:gd name="T25" fmla="*/ T24 w 5204"/>
                <a:gd name="T26" fmla="+- 0 1042 250"/>
                <a:gd name="T27" fmla="*/ 1042 h 6188"/>
                <a:gd name="T28" fmla="+- 0 8371 8366"/>
                <a:gd name="T29" fmla="*/ T28 w 5204"/>
                <a:gd name="T30" fmla="+- 0 5650 250"/>
                <a:gd name="T31" fmla="*/ 5650 h 6188"/>
                <a:gd name="T32" fmla="+- 0 8395 8366"/>
                <a:gd name="T33" fmla="*/ T32 w 5204"/>
                <a:gd name="T34" fmla="+- 0 5779 250"/>
                <a:gd name="T35" fmla="*/ 5779 h 6188"/>
                <a:gd name="T36" fmla="+- 0 8438 8366"/>
                <a:gd name="T37" fmla="*/ T36 w 5204"/>
                <a:gd name="T38" fmla="+- 0 5904 250"/>
                <a:gd name="T39" fmla="*/ 5904 h 6188"/>
                <a:gd name="T40" fmla="+- 0 8515 8366"/>
                <a:gd name="T41" fmla="*/ T40 w 5204"/>
                <a:gd name="T42" fmla="+- 0 6053 250"/>
                <a:gd name="T43" fmla="*/ 6053 h 6188"/>
                <a:gd name="T44" fmla="+- 0 8688 8366"/>
                <a:gd name="T45" fmla="*/ T44 w 5204"/>
                <a:gd name="T46" fmla="+- 0 6240 250"/>
                <a:gd name="T47" fmla="*/ 6240 h 6188"/>
                <a:gd name="T48" fmla="+- 0 8866 8366"/>
                <a:gd name="T49" fmla="*/ T48 w 5204"/>
                <a:gd name="T50" fmla="+- 0 6355 250"/>
                <a:gd name="T51" fmla="*/ 6355 h 6188"/>
                <a:gd name="T52" fmla="+- 0 9024 8366"/>
                <a:gd name="T53" fmla="*/ T52 w 5204"/>
                <a:gd name="T54" fmla="+- 0 6413 250"/>
                <a:gd name="T55" fmla="*/ 6413 h 6188"/>
                <a:gd name="T56" fmla="+- 0 9154 8366"/>
                <a:gd name="T57" fmla="*/ T56 w 5204"/>
                <a:gd name="T58" fmla="+- 0 6437 250"/>
                <a:gd name="T59" fmla="*/ 6437 h 6188"/>
                <a:gd name="T60" fmla="+- 0 12874 8366"/>
                <a:gd name="T61" fmla="*/ T60 w 5204"/>
                <a:gd name="T62" fmla="+- 0 6422 250"/>
                <a:gd name="T63" fmla="*/ 6422 h 6188"/>
                <a:gd name="T64" fmla="+- 0 9202 8366"/>
                <a:gd name="T65" fmla="*/ T64 w 5204"/>
                <a:gd name="T66" fmla="+- 0 6408 250"/>
                <a:gd name="T67" fmla="*/ 6408 h 6188"/>
                <a:gd name="T68" fmla="+- 0 8990 8366"/>
                <a:gd name="T69" fmla="*/ T68 w 5204"/>
                <a:gd name="T70" fmla="+- 0 6370 250"/>
                <a:gd name="T71" fmla="*/ 6370 h 6188"/>
                <a:gd name="T72" fmla="+- 0 8875 8366"/>
                <a:gd name="T73" fmla="*/ T72 w 5204"/>
                <a:gd name="T74" fmla="+- 0 6326 250"/>
                <a:gd name="T75" fmla="*/ 6326 h 6188"/>
                <a:gd name="T76" fmla="+- 0 8707 8366"/>
                <a:gd name="T77" fmla="*/ T76 w 5204"/>
                <a:gd name="T78" fmla="+- 0 6216 250"/>
                <a:gd name="T79" fmla="*/ 6216 h 6188"/>
                <a:gd name="T80" fmla="+- 0 8539 8366"/>
                <a:gd name="T81" fmla="*/ T80 w 5204"/>
                <a:gd name="T82" fmla="+- 0 6034 250"/>
                <a:gd name="T83" fmla="*/ 6034 h 6188"/>
                <a:gd name="T84" fmla="+- 0 8434 8366"/>
                <a:gd name="T85" fmla="*/ T84 w 5204"/>
                <a:gd name="T86" fmla="+- 0 5813 250"/>
                <a:gd name="T87" fmla="*/ 5813 h 6188"/>
                <a:gd name="T88" fmla="+- 0 8405 8366"/>
                <a:gd name="T89" fmla="*/ T88 w 5204"/>
                <a:gd name="T90" fmla="+- 0 5693 250"/>
                <a:gd name="T91" fmla="*/ 5693 h 6188"/>
                <a:gd name="T92" fmla="+- 0 8395 8366"/>
                <a:gd name="T93" fmla="*/ T92 w 5204"/>
                <a:gd name="T94" fmla="+- 0 5563 250"/>
                <a:gd name="T95" fmla="*/ 5563 h 6188"/>
                <a:gd name="T96" fmla="+- 0 8400 8366"/>
                <a:gd name="T97" fmla="*/ T96 w 5204"/>
                <a:gd name="T98" fmla="+- 0 1042 250"/>
                <a:gd name="T99" fmla="*/ 1042 h 6188"/>
                <a:gd name="T100" fmla="+- 0 8424 8366"/>
                <a:gd name="T101" fmla="*/ T100 w 5204"/>
                <a:gd name="T102" fmla="+- 0 917 250"/>
                <a:gd name="T103" fmla="*/ 917 h 6188"/>
                <a:gd name="T104" fmla="+- 0 8462 8366"/>
                <a:gd name="T105" fmla="*/ T104 w 5204"/>
                <a:gd name="T106" fmla="+- 0 797 250"/>
                <a:gd name="T107" fmla="*/ 797 h 6188"/>
                <a:gd name="T108" fmla="+- 0 8544 8366"/>
                <a:gd name="T109" fmla="*/ T108 w 5204"/>
                <a:gd name="T110" fmla="+- 0 653 250"/>
                <a:gd name="T111" fmla="*/ 653 h 6188"/>
                <a:gd name="T112" fmla="+- 0 8707 8366"/>
                <a:gd name="T113" fmla="*/ T112 w 5204"/>
                <a:gd name="T114" fmla="+- 0 475 250"/>
                <a:gd name="T115" fmla="*/ 475 h 6188"/>
                <a:gd name="T116" fmla="+- 0 8875 8366"/>
                <a:gd name="T117" fmla="*/ T116 w 5204"/>
                <a:gd name="T118" fmla="+- 0 365 250"/>
                <a:gd name="T119" fmla="*/ 365 h 6188"/>
                <a:gd name="T120" fmla="+- 0 8995 8366"/>
                <a:gd name="T121" fmla="*/ T120 w 5204"/>
                <a:gd name="T122" fmla="+- 0 322 250"/>
                <a:gd name="T123" fmla="*/ 322 h 6188"/>
                <a:gd name="T124" fmla="+- 0 9202 8366"/>
                <a:gd name="T125" fmla="*/ T124 w 5204"/>
                <a:gd name="T126" fmla="+- 0 283 250"/>
                <a:gd name="T127" fmla="*/ 283 h 6188"/>
                <a:gd name="T128" fmla="+- 0 12869 8366"/>
                <a:gd name="T129" fmla="*/ T128 w 5204"/>
                <a:gd name="T130" fmla="+- 0 269 250"/>
                <a:gd name="T131" fmla="*/ 269 h 6188"/>
                <a:gd name="T132" fmla="+- 0 12926 8366"/>
                <a:gd name="T133" fmla="*/ T132 w 5204"/>
                <a:gd name="T134" fmla="+- 0 283 250"/>
                <a:gd name="T135" fmla="*/ 283 h 6188"/>
                <a:gd name="T136" fmla="+- 0 12864 8366"/>
                <a:gd name="T137" fmla="*/ T136 w 5204"/>
                <a:gd name="T138" fmla="+- 0 298 250"/>
                <a:gd name="T139" fmla="*/ 298 h 6188"/>
                <a:gd name="T140" fmla="+- 0 12984 8366"/>
                <a:gd name="T141" fmla="*/ T140 w 5204"/>
                <a:gd name="T142" fmla="+- 0 331 250"/>
                <a:gd name="T143" fmla="*/ 331 h 6188"/>
                <a:gd name="T144" fmla="+- 0 13099 8366"/>
                <a:gd name="T145" fmla="*/ T144 w 5204"/>
                <a:gd name="T146" fmla="+- 0 384 250"/>
                <a:gd name="T147" fmla="*/ 384 h 6188"/>
                <a:gd name="T148" fmla="+- 0 13296 8366"/>
                <a:gd name="T149" fmla="*/ T148 w 5204"/>
                <a:gd name="T150" fmla="+- 0 528 250"/>
                <a:gd name="T151" fmla="*/ 528 h 6188"/>
                <a:gd name="T152" fmla="+- 0 13440 8366"/>
                <a:gd name="T153" fmla="*/ T152 w 5204"/>
                <a:gd name="T154" fmla="+- 0 725 250"/>
                <a:gd name="T155" fmla="*/ 725 h 6188"/>
                <a:gd name="T156" fmla="+- 0 13493 8366"/>
                <a:gd name="T157" fmla="*/ T156 w 5204"/>
                <a:gd name="T158" fmla="+- 0 840 250"/>
                <a:gd name="T159" fmla="*/ 840 h 6188"/>
                <a:gd name="T160" fmla="+- 0 13526 8366"/>
                <a:gd name="T161" fmla="*/ T160 w 5204"/>
                <a:gd name="T162" fmla="+- 0 960 250"/>
                <a:gd name="T163" fmla="*/ 960 h 6188"/>
                <a:gd name="T164" fmla="+- 0 13541 8366"/>
                <a:gd name="T165" fmla="*/ T164 w 5204"/>
                <a:gd name="T166" fmla="+- 0 5606 250"/>
                <a:gd name="T167" fmla="*/ 5606 h 6188"/>
                <a:gd name="T168" fmla="+- 0 13517 8366"/>
                <a:gd name="T169" fmla="*/ T168 w 5204"/>
                <a:gd name="T170" fmla="+- 0 5774 250"/>
                <a:gd name="T171" fmla="*/ 5774 h 6188"/>
                <a:gd name="T172" fmla="+- 0 13397 8366"/>
                <a:gd name="T173" fmla="*/ T172 w 5204"/>
                <a:gd name="T174" fmla="+- 0 6038 250"/>
                <a:gd name="T175" fmla="*/ 6038 h 6188"/>
                <a:gd name="T176" fmla="+- 0 13234 8366"/>
                <a:gd name="T177" fmla="*/ T176 w 5204"/>
                <a:gd name="T178" fmla="+- 0 6216 250"/>
                <a:gd name="T179" fmla="*/ 6216 h 6188"/>
                <a:gd name="T180" fmla="+- 0 13061 8366"/>
                <a:gd name="T181" fmla="*/ T180 w 5204"/>
                <a:gd name="T182" fmla="+- 0 6326 250"/>
                <a:gd name="T183" fmla="*/ 6326 h 6188"/>
                <a:gd name="T184" fmla="+- 0 12946 8366"/>
                <a:gd name="T185" fmla="*/ T184 w 5204"/>
                <a:gd name="T186" fmla="+- 0 6370 250"/>
                <a:gd name="T187" fmla="*/ 6370 h 6188"/>
                <a:gd name="T188" fmla="+- 0 12821 8366"/>
                <a:gd name="T189" fmla="*/ T188 w 5204"/>
                <a:gd name="T190" fmla="+- 0 6398 250"/>
                <a:gd name="T191" fmla="*/ 6398 h 6188"/>
                <a:gd name="T192" fmla="+- 0 12926 8366"/>
                <a:gd name="T193" fmla="*/ T192 w 5204"/>
                <a:gd name="T194" fmla="+- 0 6408 250"/>
                <a:gd name="T195" fmla="*/ 6408 h 6188"/>
                <a:gd name="T196" fmla="+- 0 13114 8366"/>
                <a:gd name="T197" fmla="*/ T196 w 5204"/>
                <a:gd name="T198" fmla="+- 0 6331 250"/>
                <a:gd name="T199" fmla="*/ 6331 h 6188"/>
                <a:gd name="T200" fmla="+- 0 13315 8366"/>
                <a:gd name="T201" fmla="*/ T200 w 5204"/>
                <a:gd name="T202" fmla="+- 0 6182 250"/>
                <a:gd name="T203" fmla="*/ 6182 h 6188"/>
                <a:gd name="T204" fmla="+- 0 13464 8366"/>
                <a:gd name="T205" fmla="*/ T204 w 5204"/>
                <a:gd name="T206" fmla="+- 0 5981 250"/>
                <a:gd name="T207" fmla="*/ 5981 h 6188"/>
                <a:gd name="T208" fmla="+- 0 13531 8366"/>
                <a:gd name="T209" fmla="*/ T208 w 5204"/>
                <a:gd name="T210" fmla="+- 0 5822 250"/>
                <a:gd name="T211" fmla="*/ 5822 h 6188"/>
                <a:gd name="T212" fmla="+- 0 13570 8366"/>
                <a:gd name="T213" fmla="*/ T212 w 5204"/>
                <a:gd name="T214" fmla="+- 0 5606 250"/>
                <a:gd name="T215" fmla="*/ 5606 h 6188"/>
                <a:gd name="T216" fmla="+- 0 13555 8366"/>
                <a:gd name="T217" fmla="*/ T216 w 5204"/>
                <a:gd name="T218" fmla="+- 0 950 250"/>
                <a:gd name="T219" fmla="*/ 950 h 6188"/>
                <a:gd name="T220" fmla="+- 0 13502 8366"/>
                <a:gd name="T221" fmla="*/ T220 w 5204"/>
                <a:gd name="T222" fmla="+- 0 787 250"/>
                <a:gd name="T223" fmla="*/ 787 h 6188"/>
                <a:gd name="T224" fmla="+- 0 13373 8366"/>
                <a:gd name="T225" fmla="*/ T224 w 5204"/>
                <a:gd name="T226" fmla="+- 0 571 250"/>
                <a:gd name="T227" fmla="*/ 571 h 6188"/>
                <a:gd name="T228" fmla="+- 0 13186 8366"/>
                <a:gd name="T229" fmla="*/ T228 w 5204"/>
                <a:gd name="T230" fmla="+- 0 403 250"/>
                <a:gd name="T231" fmla="*/ 403 h 6188"/>
                <a:gd name="T232" fmla="+- 0 13037 8366"/>
                <a:gd name="T233" fmla="*/ T232 w 5204"/>
                <a:gd name="T234" fmla="+- 0 322 250"/>
                <a:gd name="T235" fmla="*/ 322 h 6188"/>
                <a:gd name="T236" fmla="+- 0 12926 8366"/>
                <a:gd name="T237" fmla="*/ T236 w 5204"/>
                <a:gd name="T238" fmla="+- 0 283 250"/>
                <a:gd name="T239" fmla="*/ 283 h 6188"/>
                <a:gd name="T240" fmla="+- 0 9197 8366"/>
                <a:gd name="T241" fmla="*/ T240 w 5204"/>
                <a:gd name="T242" fmla="+- 0 254 250"/>
                <a:gd name="T243" fmla="*/ 254 h 61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5204" h="6188">
                  <a:moveTo>
                    <a:pt x="4416" y="4"/>
                  </a:moveTo>
                  <a:lnTo>
                    <a:pt x="788" y="4"/>
                  </a:lnTo>
                  <a:lnTo>
                    <a:pt x="744" y="14"/>
                  </a:lnTo>
                  <a:lnTo>
                    <a:pt x="701" y="19"/>
                  </a:lnTo>
                  <a:lnTo>
                    <a:pt x="658" y="28"/>
                  </a:lnTo>
                  <a:lnTo>
                    <a:pt x="620" y="43"/>
                  </a:lnTo>
                  <a:lnTo>
                    <a:pt x="576" y="57"/>
                  </a:lnTo>
                  <a:lnTo>
                    <a:pt x="538" y="72"/>
                  </a:lnTo>
                  <a:lnTo>
                    <a:pt x="461" y="110"/>
                  </a:lnTo>
                  <a:lnTo>
                    <a:pt x="389" y="153"/>
                  </a:lnTo>
                  <a:lnTo>
                    <a:pt x="322" y="201"/>
                  </a:lnTo>
                  <a:lnTo>
                    <a:pt x="260" y="259"/>
                  </a:lnTo>
                  <a:lnTo>
                    <a:pt x="202" y="321"/>
                  </a:lnTo>
                  <a:lnTo>
                    <a:pt x="149" y="388"/>
                  </a:lnTo>
                  <a:lnTo>
                    <a:pt x="106" y="460"/>
                  </a:lnTo>
                  <a:lnTo>
                    <a:pt x="68" y="537"/>
                  </a:lnTo>
                  <a:lnTo>
                    <a:pt x="53" y="576"/>
                  </a:lnTo>
                  <a:lnTo>
                    <a:pt x="39" y="619"/>
                  </a:lnTo>
                  <a:lnTo>
                    <a:pt x="20" y="705"/>
                  </a:lnTo>
                  <a:lnTo>
                    <a:pt x="10" y="744"/>
                  </a:lnTo>
                  <a:lnTo>
                    <a:pt x="5" y="792"/>
                  </a:lnTo>
                  <a:lnTo>
                    <a:pt x="0" y="835"/>
                  </a:lnTo>
                  <a:lnTo>
                    <a:pt x="0" y="5356"/>
                  </a:lnTo>
                  <a:lnTo>
                    <a:pt x="5" y="5400"/>
                  </a:lnTo>
                  <a:lnTo>
                    <a:pt x="10" y="5448"/>
                  </a:lnTo>
                  <a:lnTo>
                    <a:pt x="20" y="5491"/>
                  </a:lnTo>
                  <a:lnTo>
                    <a:pt x="29" y="5529"/>
                  </a:lnTo>
                  <a:lnTo>
                    <a:pt x="39" y="5572"/>
                  </a:lnTo>
                  <a:lnTo>
                    <a:pt x="53" y="5616"/>
                  </a:lnTo>
                  <a:lnTo>
                    <a:pt x="72" y="5654"/>
                  </a:lnTo>
                  <a:lnTo>
                    <a:pt x="87" y="5692"/>
                  </a:lnTo>
                  <a:lnTo>
                    <a:pt x="106" y="5731"/>
                  </a:lnTo>
                  <a:lnTo>
                    <a:pt x="149" y="5803"/>
                  </a:lnTo>
                  <a:lnTo>
                    <a:pt x="202" y="5870"/>
                  </a:lnTo>
                  <a:lnTo>
                    <a:pt x="260" y="5932"/>
                  </a:lnTo>
                  <a:lnTo>
                    <a:pt x="322" y="5990"/>
                  </a:lnTo>
                  <a:lnTo>
                    <a:pt x="389" y="6038"/>
                  </a:lnTo>
                  <a:lnTo>
                    <a:pt x="461" y="6081"/>
                  </a:lnTo>
                  <a:lnTo>
                    <a:pt x="500" y="6105"/>
                  </a:lnTo>
                  <a:lnTo>
                    <a:pt x="576" y="6134"/>
                  </a:lnTo>
                  <a:lnTo>
                    <a:pt x="620" y="6148"/>
                  </a:lnTo>
                  <a:lnTo>
                    <a:pt x="658" y="6163"/>
                  </a:lnTo>
                  <a:lnTo>
                    <a:pt x="701" y="6172"/>
                  </a:lnTo>
                  <a:lnTo>
                    <a:pt x="744" y="6177"/>
                  </a:lnTo>
                  <a:lnTo>
                    <a:pt x="788" y="6187"/>
                  </a:lnTo>
                  <a:lnTo>
                    <a:pt x="4416" y="6187"/>
                  </a:lnTo>
                  <a:lnTo>
                    <a:pt x="4464" y="6177"/>
                  </a:lnTo>
                  <a:lnTo>
                    <a:pt x="4508" y="6172"/>
                  </a:lnTo>
                  <a:lnTo>
                    <a:pt x="4546" y="6163"/>
                  </a:lnTo>
                  <a:lnTo>
                    <a:pt x="4560" y="6158"/>
                  </a:lnTo>
                  <a:lnTo>
                    <a:pt x="836" y="6158"/>
                  </a:lnTo>
                  <a:lnTo>
                    <a:pt x="706" y="6144"/>
                  </a:lnTo>
                  <a:lnTo>
                    <a:pt x="668" y="6134"/>
                  </a:lnTo>
                  <a:lnTo>
                    <a:pt x="624" y="6120"/>
                  </a:lnTo>
                  <a:lnTo>
                    <a:pt x="586" y="6110"/>
                  </a:lnTo>
                  <a:lnTo>
                    <a:pt x="548" y="6091"/>
                  </a:lnTo>
                  <a:lnTo>
                    <a:pt x="509" y="6076"/>
                  </a:lnTo>
                  <a:lnTo>
                    <a:pt x="476" y="6057"/>
                  </a:lnTo>
                  <a:lnTo>
                    <a:pt x="404" y="6014"/>
                  </a:lnTo>
                  <a:lnTo>
                    <a:pt x="341" y="5966"/>
                  </a:lnTo>
                  <a:lnTo>
                    <a:pt x="279" y="5908"/>
                  </a:lnTo>
                  <a:lnTo>
                    <a:pt x="226" y="5851"/>
                  </a:lnTo>
                  <a:lnTo>
                    <a:pt x="173" y="5784"/>
                  </a:lnTo>
                  <a:lnTo>
                    <a:pt x="135" y="5716"/>
                  </a:lnTo>
                  <a:lnTo>
                    <a:pt x="96" y="5640"/>
                  </a:lnTo>
                  <a:lnTo>
                    <a:pt x="68" y="5563"/>
                  </a:lnTo>
                  <a:lnTo>
                    <a:pt x="58" y="5524"/>
                  </a:lnTo>
                  <a:lnTo>
                    <a:pt x="48" y="5481"/>
                  </a:lnTo>
                  <a:lnTo>
                    <a:pt x="39" y="5443"/>
                  </a:lnTo>
                  <a:lnTo>
                    <a:pt x="34" y="5400"/>
                  </a:lnTo>
                  <a:lnTo>
                    <a:pt x="34" y="5356"/>
                  </a:lnTo>
                  <a:lnTo>
                    <a:pt x="29" y="5313"/>
                  </a:lnTo>
                  <a:lnTo>
                    <a:pt x="29" y="878"/>
                  </a:lnTo>
                  <a:lnTo>
                    <a:pt x="34" y="835"/>
                  </a:lnTo>
                  <a:lnTo>
                    <a:pt x="34" y="792"/>
                  </a:lnTo>
                  <a:lnTo>
                    <a:pt x="39" y="748"/>
                  </a:lnTo>
                  <a:lnTo>
                    <a:pt x="48" y="710"/>
                  </a:lnTo>
                  <a:lnTo>
                    <a:pt x="58" y="667"/>
                  </a:lnTo>
                  <a:lnTo>
                    <a:pt x="68" y="628"/>
                  </a:lnTo>
                  <a:lnTo>
                    <a:pt x="82" y="590"/>
                  </a:lnTo>
                  <a:lnTo>
                    <a:pt x="96" y="547"/>
                  </a:lnTo>
                  <a:lnTo>
                    <a:pt x="116" y="513"/>
                  </a:lnTo>
                  <a:lnTo>
                    <a:pt x="135" y="475"/>
                  </a:lnTo>
                  <a:lnTo>
                    <a:pt x="178" y="403"/>
                  </a:lnTo>
                  <a:lnTo>
                    <a:pt x="226" y="340"/>
                  </a:lnTo>
                  <a:lnTo>
                    <a:pt x="279" y="278"/>
                  </a:lnTo>
                  <a:lnTo>
                    <a:pt x="341" y="225"/>
                  </a:lnTo>
                  <a:lnTo>
                    <a:pt x="404" y="177"/>
                  </a:lnTo>
                  <a:lnTo>
                    <a:pt x="476" y="134"/>
                  </a:lnTo>
                  <a:lnTo>
                    <a:pt x="509" y="115"/>
                  </a:lnTo>
                  <a:lnTo>
                    <a:pt x="548" y="100"/>
                  </a:lnTo>
                  <a:lnTo>
                    <a:pt x="586" y="81"/>
                  </a:lnTo>
                  <a:lnTo>
                    <a:pt x="629" y="72"/>
                  </a:lnTo>
                  <a:lnTo>
                    <a:pt x="668" y="57"/>
                  </a:lnTo>
                  <a:lnTo>
                    <a:pt x="706" y="48"/>
                  </a:lnTo>
                  <a:lnTo>
                    <a:pt x="836" y="33"/>
                  </a:lnTo>
                  <a:lnTo>
                    <a:pt x="4560" y="33"/>
                  </a:lnTo>
                  <a:lnTo>
                    <a:pt x="4546" y="28"/>
                  </a:lnTo>
                  <a:lnTo>
                    <a:pt x="4503" y="19"/>
                  </a:lnTo>
                  <a:lnTo>
                    <a:pt x="4460" y="14"/>
                  </a:lnTo>
                  <a:lnTo>
                    <a:pt x="4416" y="4"/>
                  </a:lnTo>
                  <a:close/>
                  <a:moveTo>
                    <a:pt x="4560" y="33"/>
                  </a:moveTo>
                  <a:lnTo>
                    <a:pt x="4373" y="33"/>
                  </a:lnTo>
                  <a:lnTo>
                    <a:pt x="4460" y="43"/>
                  </a:lnTo>
                  <a:lnTo>
                    <a:pt x="4498" y="48"/>
                  </a:lnTo>
                  <a:lnTo>
                    <a:pt x="4541" y="57"/>
                  </a:lnTo>
                  <a:lnTo>
                    <a:pt x="4580" y="72"/>
                  </a:lnTo>
                  <a:lnTo>
                    <a:pt x="4618" y="81"/>
                  </a:lnTo>
                  <a:lnTo>
                    <a:pt x="4656" y="100"/>
                  </a:lnTo>
                  <a:lnTo>
                    <a:pt x="4695" y="115"/>
                  </a:lnTo>
                  <a:lnTo>
                    <a:pt x="4733" y="134"/>
                  </a:lnTo>
                  <a:lnTo>
                    <a:pt x="4805" y="177"/>
                  </a:lnTo>
                  <a:lnTo>
                    <a:pt x="4868" y="225"/>
                  </a:lnTo>
                  <a:lnTo>
                    <a:pt x="4930" y="278"/>
                  </a:lnTo>
                  <a:lnTo>
                    <a:pt x="4983" y="340"/>
                  </a:lnTo>
                  <a:lnTo>
                    <a:pt x="5031" y="408"/>
                  </a:lnTo>
                  <a:lnTo>
                    <a:pt x="5074" y="475"/>
                  </a:lnTo>
                  <a:lnTo>
                    <a:pt x="5093" y="513"/>
                  </a:lnTo>
                  <a:lnTo>
                    <a:pt x="5108" y="552"/>
                  </a:lnTo>
                  <a:lnTo>
                    <a:pt x="5127" y="590"/>
                  </a:lnTo>
                  <a:lnTo>
                    <a:pt x="5136" y="628"/>
                  </a:lnTo>
                  <a:lnTo>
                    <a:pt x="5151" y="667"/>
                  </a:lnTo>
                  <a:lnTo>
                    <a:pt x="5160" y="710"/>
                  </a:lnTo>
                  <a:lnTo>
                    <a:pt x="5165" y="748"/>
                  </a:lnTo>
                  <a:lnTo>
                    <a:pt x="5175" y="835"/>
                  </a:lnTo>
                  <a:lnTo>
                    <a:pt x="5175" y="5356"/>
                  </a:lnTo>
                  <a:lnTo>
                    <a:pt x="5165" y="5443"/>
                  </a:lnTo>
                  <a:lnTo>
                    <a:pt x="5160" y="5481"/>
                  </a:lnTo>
                  <a:lnTo>
                    <a:pt x="5151" y="5524"/>
                  </a:lnTo>
                  <a:lnTo>
                    <a:pt x="5093" y="5678"/>
                  </a:lnTo>
                  <a:lnTo>
                    <a:pt x="5074" y="5716"/>
                  </a:lnTo>
                  <a:lnTo>
                    <a:pt x="5031" y="5788"/>
                  </a:lnTo>
                  <a:lnTo>
                    <a:pt x="4983" y="5851"/>
                  </a:lnTo>
                  <a:lnTo>
                    <a:pt x="4925" y="5913"/>
                  </a:lnTo>
                  <a:lnTo>
                    <a:pt x="4868" y="5966"/>
                  </a:lnTo>
                  <a:lnTo>
                    <a:pt x="4800" y="6014"/>
                  </a:lnTo>
                  <a:lnTo>
                    <a:pt x="4733" y="6057"/>
                  </a:lnTo>
                  <a:lnTo>
                    <a:pt x="4695" y="6076"/>
                  </a:lnTo>
                  <a:lnTo>
                    <a:pt x="4656" y="6091"/>
                  </a:lnTo>
                  <a:lnTo>
                    <a:pt x="4618" y="6110"/>
                  </a:lnTo>
                  <a:lnTo>
                    <a:pt x="4580" y="6120"/>
                  </a:lnTo>
                  <a:lnTo>
                    <a:pt x="4541" y="6134"/>
                  </a:lnTo>
                  <a:lnTo>
                    <a:pt x="4498" y="6144"/>
                  </a:lnTo>
                  <a:lnTo>
                    <a:pt x="4455" y="6148"/>
                  </a:lnTo>
                  <a:lnTo>
                    <a:pt x="4416" y="6153"/>
                  </a:lnTo>
                  <a:lnTo>
                    <a:pt x="4373" y="6158"/>
                  </a:lnTo>
                  <a:lnTo>
                    <a:pt x="4560" y="6158"/>
                  </a:lnTo>
                  <a:lnTo>
                    <a:pt x="4632" y="6134"/>
                  </a:lnTo>
                  <a:lnTo>
                    <a:pt x="4671" y="6120"/>
                  </a:lnTo>
                  <a:lnTo>
                    <a:pt x="4748" y="6081"/>
                  </a:lnTo>
                  <a:lnTo>
                    <a:pt x="4820" y="6038"/>
                  </a:lnTo>
                  <a:lnTo>
                    <a:pt x="4887" y="5990"/>
                  </a:lnTo>
                  <a:lnTo>
                    <a:pt x="4949" y="5932"/>
                  </a:lnTo>
                  <a:lnTo>
                    <a:pt x="5007" y="5870"/>
                  </a:lnTo>
                  <a:lnTo>
                    <a:pt x="5055" y="5803"/>
                  </a:lnTo>
                  <a:lnTo>
                    <a:pt x="5098" y="5731"/>
                  </a:lnTo>
                  <a:lnTo>
                    <a:pt x="5136" y="5654"/>
                  </a:lnTo>
                  <a:lnTo>
                    <a:pt x="5151" y="5611"/>
                  </a:lnTo>
                  <a:lnTo>
                    <a:pt x="5165" y="5572"/>
                  </a:lnTo>
                  <a:lnTo>
                    <a:pt x="5180" y="5529"/>
                  </a:lnTo>
                  <a:lnTo>
                    <a:pt x="5189" y="5486"/>
                  </a:lnTo>
                  <a:lnTo>
                    <a:pt x="5204" y="5356"/>
                  </a:lnTo>
                  <a:lnTo>
                    <a:pt x="5204" y="835"/>
                  </a:lnTo>
                  <a:lnTo>
                    <a:pt x="5199" y="787"/>
                  </a:lnTo>
                  <a:lnTo>
                    <a:pt x="5189" y="700"/>
                  </a:lnTo>
                  <a:lnTo>
                    <a:pt x="5180" y="662"/>
                  </a:lnTo>
                  <a:lnTo>
                    <a:pt x="5151" y="576"/>
                  </a:lnTo>
                  <a:lnTo>
                    <a:pt x="5136" y="537"/>
                  </a:lnTo>
                  <a:lnTo>
                    <a:pt x="5098" y="460"/>
                  </a:lnTo>
                  <a:lnTo>
                    <a:pt x="5055" y="388"/>
                  </a:lnTo>
                  <a:lnTo>
                    <a:pt x="5007" y="321"/>
                  </a:lnTo>
                  <a:lnTo>
                    <a:pt x="4949" y="259"/>
                  </a:lnTo>
                  <a:lnTo>
                    <a:pt x="4887" y="201"/>
                  </a:lnTo>
                  <a:lnTo>
                    <a:pt x="4820" y="153"/>
                  </a:lnTo>
                  <a:lnTo>
                    <a:pt x="4748" y="105"/>
                  </a:lnTo>
                  <a:lnTo>
                    <a:pt x="4709" y="86"/>
                  </a:lnTo>
                  <a:lnTo>
                    <a:pt x="4671" y="72"/>
                  </a:lnTo>
                  <a:lnTo>
                    <a:pt x="4628" y="57"/>
                  </a:lnTo>
                  <a:lnTo>
                    <a:pt x="4589" y="43"/>
                  </a:lnTo>
                  <a:lnTo>
                    <a:pt x="4560" y="33"/>
                  </a:lnTo>
                  <a:close/>
                  <a:moveTo>
                    <a:pt x="4330" y="0"/>
                  </a:moveTo>
                  <a:lnTo>
                    <a:pt x="879" y="0"/>
                  </a:lnTo>
                  <a:lnTo>
                    <a:pt x="831" y="4"/>
                  </a:lnTo>
                  <a:lnTo>
                    <a:pt x="4373" y="4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266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Text Box 289"/>
            <p:cNvSpPr txBox="1">
              <a:spLocks noChangeArrowheads="1"/>
            </p:cNvSpPr>
            <p:nvPr/>
          </p:nvSpPr>
          <p:spPr bwMode="auto">
            <a:xfrm>
              <a:off x="8779" y="553"/>
              <a:ext cx="3862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32740" marR="4445" algn="ctr">
                <a:lnSpc>
                  <a:spcPts val="1055"/>
                </a:lnSpc>
                <a:spcAft>
                  <a:spcPts val="0"/>
                </a:spcAft>
              </a:pPr>
              <a:r>
                <a:rPr lang="ru-RU" sz="1400" b="1" u="sng" dirty="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ФГОС</a:t>
              </a:r>
              <a:r>
                <a:rPr lang="ru-RU" sz="1400" b="1" u="sng" spc="-20" dirty="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400" b="1" u="sng" dirty="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«Система</a:t>
              </a:r>
              <a:r>
                <a:rPr lang="ru-RU" sz="1400" b="1" u="sng" spc="-5" dirty="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400" b="1" u="sng" dirty="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оценки</a:t>
              </a:r>
              <a:r>
                <a:rPr lang="ru-RU" sz="1400" b="1" u="sng" spc="-20" dirty="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400" b="1" u="sng" dirty="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достижения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328930" marR="4445" algn="ctr">
                <a:lnSpc>
                  <a:spcPts val="1260"/>
                </a:lnSpc>
                <a:spcAft>
                  <a:spcPts val="0"/>
                </a:spcAft>
              </a:pPr>
              <a:r>
                <a:rPr lang="ru-RU" sz="1400" b="1" u="sng" dirty="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планируемых</a:t>
              </a:r>
              <a:r>
                <a:rPr lang="ru-RU" sz="1400" b="1" u="sng" spc="-30" dirty="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400" b="1" u="sng" dirty="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результатов</a:t>
              </a:r>
              <a:r>
                <a:rPr lang="ru-RU" sz="1050" b="1" u="sng" dirty="0">
                  <a:solidFill>
                    <a:srgbClr val="FFFFFF"/>
                  </a:solidFill>
                  <a:effectLst/>
                  <a:uFill>
                    <a:solidFill>
                      <a:srgbClr val="FFFFFF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»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600"/>
                </a:lnSpc>
                <a:spcAft>
                  <a:spcPts val="0"/>
                </a:spcAft>
                <a:tabLst>
                  <a:tab pos="255905" algn="l"/>
                </a:tabLst>
              </a:pPr>
              <a:r>
                <a:rPr lang="ru-RU" sz="1350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ru-RU" sz="13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	Обеспечивает</a:t>
              </a:r>
              <a:r>
                <a:rPr lang="ru-RU" sz="1350" spc="15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288"/>
            <p:cNvSpPr txBox="1">
              <a:spLocks noChangeArrowheads="1"/>
            </p:cNvSpPr>
            <p:nvPr/>
          </p:nvSpPr>
          <p:spPr bwMode="auto">
            <a:xfrm>
              <a:off x="9321" y="1988"/>
              <a:ext cx="115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ru-RU" sz="13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•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287"/>
            <p:cNvSpPr txBox="1">
              <a:spLocks noChangeArrowheads="1"/>
            </p:cNvSpPr>
            <p:nvPr/>
          </p:nvSpPr>
          <p:spPr bwMode="auto">
            <a:xfrm>
              <a:off x="9724" y="2030"/>
              <a:ext cx="1381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350"/>
                </a:lnSpc>
                <a:spcAft>
                  <a:spcPts val="0"/>
                </a:spcAft>
              </a:pPr>
              <a:r>
                <a:rPr lang="ru-RU" sz="13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оценку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600"/>
                </a:lnSpc>
                <a:spcAft>
                  <a:spcPts val="0"/>
                </a:spcAft>
              </a:pPr>
              <a:r>
                <a:rPr lang="ru-RU" sz="1350" spc="-1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результатов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286"/>
            <p:cNvSpPr txBox="1">
              <a:spLocks noChangeArrowheads="1"/>
            </p:cNvSpPr>
            <p:nvPr/>
          </p:nvSpPr>
          <p:spPr bwMode="auto">
            <a:xfrm>
              <a:off x="11587" y="2030"/>
              <a:ext cx="159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345"/>
                </a:lnSpc>
                <a:spcAft>
                  <a:spcPts val="0"/>
                </a:spcAft>
              </a:pPr>
              <a:r>
                <a:rPr lang="ru-RU" sz="13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планируемых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285"/>
            <p:cNvSpPr txBox="1">
              <a:spLocks noChangeArrowheads="1"/>
            </p:cNvSpPr>
            <p:nvPr/>
          </p:nvSpPr>
          <p:spPr bwMode="auto">
            <a:xfrm>
              <a:off x="9321" y="2636"/>
              <a:ext cx="115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ru-RU" sz="13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•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80"/>
                </a:spcBef>
                <a:spcAft>
                  <a:spcPts val="0"/>
                </a:spcAft>
              </a:pPr>
              <a:r>
                <a:rPr lang="ru-RU" sz="1350">
                  <a:solidFill>
                    <a:srgbClr val="FFFFFF"/>
                  </a:solidFill>
                  <a:effectLst/>
                  <a:latin typeface="Microsoft Sans Serif" panose="020B0604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•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Box 284"/>
            <p:cNvSpPr txBox="1">
              <a:spLocks noChangeArrowheads="1"/>
            </p:cNvSpPr>
            <p:nvPr/>
          </p:nvSpPr>
          <p:spPr bwMode="auto">
            <a:xfrm>
              <a:off x="9724" y="2678"/>
              <a:ext cx="246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345"/>
                </a:lnSpc>
                <a:spcAft>
                  <a:spcPts val="0"/>
                </a:spcAft>
              </a:pPr>
              <a:r>
                <a:rPr lang="ru-RU" sz="1350" spc="-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комплексный</a:t>
              </a:r>
              <a:r>
                <a:rPr lang="ru-RU" sz="1350" spc="-7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spc="-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подход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 Box 283"/>
            <p:cNvSpPr txBox="1">
              <a:spLocks noChangeArrowheads="1"/>
            </p:cNvSpPr>
            <p:nvPr/>
          </p:nvSpPr>
          <p:spPr bwMode="auto">
            <a:xfrm>
              <a:off x="9724" y="2999"/>
              <a:ext cx="82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345"/>
                </a:lnSpc>
                <a:spcAft>
                  <a:spcPts val="0"/>
                </a:spcAft>
              </a:pPr>
              <a:r>
                <a:rPr lang="ru-RU" sz="13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оценку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Box 282"/>
            <p:cNvSpPr txBox="1">
              <a:spLocks noChangeArrowheads="1"/>
            </p:cNvSpPr>
            <p:nvPr/>
          </p:nvSpPr>
          <p:spPr bwMode="auto">
            <a:xfrm>
              <a:off x="11990" y="2999"/>
              <a:ext cx="11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345"/>
                </a:lnSpc>
                <a:spcAft>
                  <a:spcPts val="0"/>
                </a:spcAft>
              </a:pPr>
              <a:r>
                <a:rPr lang="ru-RU" sz="13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динамики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281"/>
            <p:cNvSpPr txBox="1">
              <a:spLocks noChangeArrowheads="1"/>
            </p:cNvSpPr>
            <p:nvPr/>
          </p:nvSpPr>
          <p:spPr bwMode="auto">
            <a:xfrm>
              <a:off x="8779" y="3326"/>
              <a:ext cx="4397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3335" algn="ctr">
                <a:lnSpc>
                  <a:spcPts val="1350"/>
                </a:lnSpc>
                <a:spcAft>
                  <a:spcPts val="0"/>
                </a:spcAft>
              </a:pPr>
              <a:r>
                <a:rPr lang="ru-RU" sz="1350" spc="-5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индивидуальных</a:t>
              </a:r>
              <a:r>
                <a:rPr lang="ru-RU" sz="1350" spc="-6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достижений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55905" marR="11430" indent="-256540">
                <a:lnSpc>
                  <a:spcPct val="98000"/>
                </a:lnSpc>
                <a:spcAft>
                  <a:spcPts val="0"/>
                </a:spcAft>
                <a:tabLst>
                  <a:tab pos="179388" algn="l"/>
                </a:tabLst>
              </a:pPr>
              <a:r>
                <a:rPr lang="ru-RU" sz="13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	Разнообразие</a:t>
              </a:r>
              <a:r>
                <a:rPr lang="ru-RU" sz="1350" spc="2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методов</a:t>
              </a:r>
              <a:r>
                <a:rPr lang="ru-RU" sz="1350" spc="245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и</a:t>
              </a:r>
              <a:r>
                <a:rPr lang="ru-RU" sz="1350" spc="235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форм,</a:t>
              </a:r>
              <a:r>
                <a:rPr lang="ru-RU" sz="1350" spc="-295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spc="-5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взаимно дополняющих</a:t>
              </a:r>
              <a:r>
                <a:rPr lang="ru-RU" sz="1350" spc="-30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друг</a:t>
              </a:r>
              <a:r>
                <a:rPr lang="ru-RU" sz="1350" spc="-35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друга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 Box 280"/>
            <p:cNvSpPr txBox="1">
              <a:spLocks noChangeArrowheads="1"/>
            </p:cNvSpPr>
            <p:nvPr/>
          </p:nvSpPr>
          <p:spPr bwMode="auto">
            <a:xfrm>
              <a:off x="8779" y="4295"/>
              <a:ext cx="2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345"/>
                </a:lnSpc>
                <a:spcAft>
                  <a:spcPts val="0"/>
                </a:spcAft>
              </a:pPr>
              <a:r>
                <a:rPr lang="ru-RU" sz="13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3.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279"/>
            <p:cNvSpPr txBox="1">
              <a:spLocks noChangeArrowheads="1"/>
            </p:cNvSpPr>
            <p:nvPr/>
          </p:nvSpPr>
          <p:spPr bwMode="auto">
            <a:xfrm>
              <a:off x="9182" y="4295"/>
              <a:ext cx="1054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365"/>
                </a:lnSpc>
                <a:spcAft>
                  <a:spcPts val="0"/>
                </a:spcAft>
              </a:pPr>
              <a:r>
                <a:rPr lang="ru-RU" sz="13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Итоговая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ts val="1615"/>
                </a:lnSpc>
                <a:spcAft>
                  <a:spcPts val="0"/>
                </a:spcAft>
              </a:pPr>
              <a:r>
                <a:rPr lang="ru-RU" sz="13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(НОО)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278"/>
            <p:cNvSpPr txBox="1">
              <a:spLocks noChangeArrowheads="1"/>
            </p:cNvSpPr>
            <p:nvPr/>
          </p:nvSpPr>
          <p:spPr bwMode="auto">
            <a:xfrm>
              <a:off x="10502" y="4295"/>
              <a:ext cx="267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345"/>
                </a:lnSpc>
                <a:spcAft>
                  <a:spcPts val="0"/>
                </a:spcAft>
                <a:tabLst>
                  <a:tab pos="694690" algn="l"/>
                </a:tabLst>
              </a:pPr>
              <a:r>
                <a:rPr lang="ru-RU" sz="13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оценка	обучающихся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277"/>
            <p:cNvSpPr txBox="1">
              <a:spLocks noChangeArrowheads="1"/>
            </p:cNvSpPr>
            <p:nvPr/>
          </p:nvSpPr>
          <p:spPr bwMode="auto">
            <a:xfrm>
              <a:off x="8779" y="4943"/>
              <a:ext cx="439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365"/>
                </a:lnSpc>
                <a:spcAft>
                  <a:spcPts val="0"/>
                </a:spcAft>
                <a:tabLst>
                  <a:tab pos="255905" algn="l"/>
                </a:tabLst>
              </a:pPr>
              <a:r>
                <a:rPr lang="ru-RU" sz="13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	Оценка</a:t>
              </a:r>
              <a:r>
                <a:rPr lang="ru-RU" sz="1350" spc="49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проектной</a:t>
              </a:r>
              <a:r>
                <a:rPr lang="ru-RU" sz="1350" spc="49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деятельности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55905">
                <a:lnSpc>
                  <a:spcPts val="1615"/>
                </a:lnSpc>
                <a:spcAft>
                  <a:spcPts val="0"/>
                </a:spcAft>
              </a:pPr>
              <a:r>
                <a:rPr lang="ru-RU" sz="13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обучающихся</a:t>
              </a:r>
              <a:r>
                <a:rPr lang="ru-RU" sz="1350" spc="-1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(ООО)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73"/>
          <p:cNvGrpSpPr>
            <a:grpSpLocks/>
          </p:cNvGrpSpPr>
          <p:nvPr/>
        </p:nvGrpSpPr>
        <p:grpSpPr bwMode="auto">
          <a:xfrm>
            <a:off x="336549" y="5767055"/>
            <a:ext cx="7246454" cy="988695"/>
            <a:chOff x="897" y="-1106"/>
            <a:chExt cx="6279" cy="1557"/>
          </a:xfrm>
        </p:grpSpPr>
        <p:sp>
          <p:nvSpPr>
            <p:cNvPr id="30" name="Text Box 275"/>
            <p:cNvSpPr txBox="1">
              <a:spLocks noChangeArrowheads="1"/>
            </p:cNvSpPr>
            <p:nvPr/>
          </p:nvSpPr>
          <p:spPr bwMode="auto">
            <a:xfrm>
              <a:off x="897" y="-351"/>
              <a:ext cx="6279" cy="802"/>
            </a:xfrm>
            <a:prstGeom prst="rect">
              <a:avLst/>
            </a:prstGeom>
            <a:solidFill>
              <a:srgbClr val="D0E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93980" marR="1182370">
                <a:lnSpc>
                  <a:spcPct val="97000"/>
                </a:lnSpc>
                <a:spcBef>
                  <a:spcPts val="395"/>
                </a:spcBef>
                <a:spcAft>
                  <a:spcPts val="0"/>
                </a:spcAft>
              </a:pPr>
              <a:r>
                <a:rPr lang="ru-RU" sz="1350" spc="-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Текущий</a:t>
              </a:r>
              <a:r>
                <a:rPr lang="ru-RU" sz="1350" spc="-6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контроль</a:t>
              </a:r>
              <a:r>
                <a:rPr lang="ru-RU" sz="1350" spc="-7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(текущая</a:t>
              </a:r>
              <a:r>
                <a:rPr lang="ru-RU" sz="1350" spc="-4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оценка</a:t>
              </a:r>
              <a:r>
                <a:rPr lang="ru-RU" sz="1350" spc="-5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lang="ru-RU" sz="1350" spc="-29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формирующая</a:t>
              </a:r>
              <a:r>
                <a:rPr lang="ru-RU" sz="1350" spc="2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оценка)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 Box 274"/>
            <p:cNvSpPr txBox="1">
              <a:spLocks noChangeArrowheads="1"/>
            </p:cNvSpPr>
            <p:nvPr/>
          </p:nvSpPr>
          <p:spPr bwMode="auto">
            <a:xfrm>
              <a:off x="897" y="-1106"/>
              <a:ext cx="6279" cy="764"/>
            </a:xfrm>
            <a:prstGeom prst="rect">
              <a:avLst/>
            </a:prstGeom>
            <a:solidFill>
              <a:srgbClr val="B9D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93980" marR="699135">
                <a:lnSpc>
                  <a:spcPct val="97000"/>
                </a:lnSpc>
                <a:spcBef>
                  <a:spcPts val="395"/>
                </a:spcBef>
                <a:spcAft>
                  <a:spcPts val="0"/>
                </a:spcAft>
              </a:pPr>
              <a:r>
                <a:rPr lang="ru-RU" sz="135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Внутришкольный</a:t>
              </a:r>
              <a:r>
                <a:rPr lang="ru-RU" sz="13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мониторинг достижения</a:t>
              </a:r>
              <a:r>
                <a:rPr lang="ru-RU" sz="1350" spc="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spc="-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метапредметных</a:t>
              </a:r>
              <a:r>
                <a:rPr lang="ru-RU" sz="1350" spc="-2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и</a:t>
              </a:r>
              <a:r>
                <a:rPr lang="ru-RU" sz="1350" spc="-7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личностных</a:t>
              </a:r>
              <a:r>
                <a:rPr lang="ru-RU" sz="1350" spc="-6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13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результатов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5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Универсальный </a:t>
            </a:r>
            <a:r>
              <a:rPr lang="ru-RU" dirty="0" err="1" smtClean="0"/>
              <a:t>кодидикатор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778" y="2005013"/>
            <a:ext cx="3904698" cy="4351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566" y="2267230"/>
            <a:ext cx="5372100" cy="24669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43566" y="4941415"/>
            <a:ext cx="4297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matematika_5-9_un_kodifikator.pdf (fipi.ru)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3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Критериальное</a:t>
            </a:r>
            <a:r>
              <a:rPr lang="ru-RU" dirty="0"/>
              <a:t> оценивание</a:t>
            </a:r>
            <a:endParaRPr lang="ru-RU" dirty="0"/>
          </a:p>
        </p:txBody>
      </p:sp>
      <p:grpSp>
        <p:nvGrpSpPr>
          <p:cNvPr id="5" name="Group 234"/>
          <p:cNvGrpSpPr>
            <a:grpSpLocks/>
          </p:cNvGrpSpPr>
          <p:nvPr/>
        </p:nvGrpSpPr>
        <p:grpSpPr bwMode="auto">
          <a:xfrm>
            <a:off x="723004" y="4195481"/>
            <a:ext cx="2499734" cy="1557675"/>
            <a:chOff x="950" y="7065"/>
            <a:chExt cx="3144" cy="1901"/>
          </a:xfrm>
        </p:grpSpPr>
        <p:sp>
          <p:nvSpPr>
            <p:cNvPr id="6" name="Freeform 236"/>
            <p:cNvSpPr>
              <a:spLocks/>
            </p:cNvSpPr>
            <p:nvPr/>
          </p:nvSpPr>
          <p:spPr bwMode="auto">
            <a:xfrm>
              <a:off x="950" y="7065"/>
              <a:ext cx="3144" cy="1901"/>
            </a:xfrm>
            <a:custGeom>
              <a:avLst/>
              <a:gdLst>
                <a:gd name="T0" fmla="+- 0 4094 950"/>
                <a:gd name="T1" fmla="*/ T0 w 3144"/>
                <a:gd name="T2" fmla="+- 0 7075 7066"/>
                <a:gd name="T3" fmla="*/ 7075 h 1901"/>
                <a:gd name="T4" fmla="+- 0 4085 950"/>
                <a:gd name="T5" fmla="*/ T4 w 3144"/>
                <a:gd name="T6" fmla="+- 0 7066 7066"/>
                <a:gd name="T7" fmla="*/ 7066 h 1901"/>
                <a:gd name="T8" fmla="+- 0 960 950"/>
                <a:gd name="T9" fmla="*/ T8 w 3144"/>
                <a:gd name="T10" fmla="+- 0 7066 7066"/>
                <a:gd name="T11" fmla="*/ 7066 h 1901"/>
                <a:gd name="T12" fmla="+- 0 950 950"/>
                <a:gd name="T13" fmla="*/ T12 w 3144"/>
                <a:gd name="T14" fmla="+- 0 7075 7066"/>
                <a:gd name="T15" fmla="*/ 7075 h 1901"/>
                <a:gd name="T16" fmla="+- 0 950 950"/>
                <a:gd name="T17" fmla="*/ T16 w 3144"/>
                <a:gd name="T18" fmla="+- 0 8962 7066"/>
                <a:gd name="T19" fmla="*/ 8962 h 1901"/>
                <a:gd name="T20" fmla="+- 0 960 950"/>
                <a:gd name="T21" fmla="*/ T20 w 3144"/>
                <a:gd name="T22" fmla="+- 0 8966 7066"/>
                <a:gd name="T23" fmla="*/ 8966 h 1901"/>
                <a:gd name="T24" fmla="+- 0 1277 950"/>
                <a:gd name="T25" fmla="*/ T24 w 3144"/>
                <a:gd name="T26" fmla="+- 0 8966 7066"/>
                <a:gd name="T27" fmla="*/ 8966 h 1901"/>
                <a:gd name="T28" fmla="+- 0 1282 950"/>
                <a:gd name="T29" fmla="*/ T28 w 3144"/>
                <a:gd name="T30" fmla="+- 0 8962 7066"/>
                <a:gd name="T31" fmla="*/ 8962 h 1901"/>
                <a:gd name="T32" fmla="+- 0 1282 950"/>
                <a:gd name="T33" fmla="*/ T32 w 3144"/>
                <a:gd name="T34" fmla="+- 0 8952 7066"/>
                <a:gd name="T35" fmla="*/ 8952 h 1901"/>
                <a:gd name="T36" fmla="+- 0 1282 950"/>
                <a:gd name="T37" fmla="*/ T36 w 3144"/>
                <a:gd name="T38" fmla="+- 0 8938 7066"/>
                <a:gd name="T39" fmla="*/ 8938 h 1901"/>
                <a:gd name="T40" fmla="+- 0 1282 950"/>
                <a:gd name="T41" fmla="*/ T40 w 3144"/>
                <a:gd name="T42" fmla="+- 0 7397 7066"/>
                <a:gd name="T43" fmla="*/ 7397 h 1901"/>
                <a:gd name="T44" fmla="+- 0 4085 950"/>
                <a:gd name="T45" fmla="*/ T44 w 3144"/>
                <a:gd name="T46" fmla="+- 0 7397 7066"/>
                <a:gd name="T47" fmla="*/ 7397 h 1901"/>
                <a:gd name="T48" fmla="+- 0 4094 950"/>
                <a:gd name="T49" fmla="*/ T48 w 3144"/>
                <a:gd name="T50" fmla="+- 0 7392 7066"/>
                <a:gd name="T51" fmla="*/ 7392 h 1901"/>
                <a:gd name="T52" fmla="+- 0 4094 950"/>
                <a:gd name="T53" fmla="*/ T52 w 3144"/>
                <a:gd name="T54" fmla="+- 0 7368 7066"/>
                <a:gd name="T55" fmla="*/ 7368 h 1901"/>
                <a:gd name="T56" fmla="+- 0 4094 950"/>
                <a:gd name="T57" fmla="*/ T56 w 3144"/>
                <a:gd name="T58" fmla="+- 0 7099 7066"/>
                <a:gd name="T59" fmla="*/ 7099 h 1901"/>
                <a:gd name="T60" fmla="+- 0 4094 950"/>
                <a:gd name="T61" fmla="*/ T60 w 3144"/>
                <a:gd name="T62" fmla="+- 0 7085 7066"/>
                <a:gd name="T63" fmla="*/ 7085 h 1901"/>
                <a:gd name="T64" fmla="+- 0 4094 950"/>
                <a:gd name="T65" fmla="*/ T64 w 3144"/>
                <a:gd name="T66" fmla="+- 0 7075 7066"/>
                <a:gd name="T67" fmla="*/ 7075 h 1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3144" h="1901">
                  <a:moveTo>
                    <a:pt x="3144" y="9"/>
                  </a:moveTo>
                  <a:lnTo>
                    <a:pt x="3135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896"/>
                  </a:lnTo>
                  <a:lnTo>
                    <a:pt x="10" y="1900"/>
                  </a:lnTo>
                  <a:lnTo>
                    <a:pt x="327" y="1900"/>
                  </a:lnTo>
                  <a:lnTo>
                    <a:pt x="332" y="1896"/>
                  </a:lnTo>
                  <a:lnTo>
                    <a:pt x="332" y="1886"/>
                  </a:lnTo>
                  <a:lnTo>
                    <a:pt x="332" y="1872"/>
                  </a:lnTo>
                  <a:lnTo>
                    <a:pt x="332" y="331"/>
                  </a:lnTo>
                  <a:lnTo>
                    <a:pt x="3135" y="331"/>
                  </a:lnTo>
                  <a:lnTo>
                    <a:pt x="3144" y="326"/>
                  </a:lnTo>
                  <a:lnTo>
                    <a:pt x="3144" y="302"/>
                  </a:lnTo>
                  <a:lnTo>
                    <a:pt x="3144" y="33"/>
                  </a:lnTo>
                  <a:lnTo>
                    <a:pt x="3144" y="19"/>
                  </a:lnTo>
                  <a:lnTo>
                    <a:pt x="3144" y="9"/>
                  </a:lnTo>
                  <a:close/>
                </a:path>
              </a:pathLst>
            </a:custGeom>
            <a:solidFill>
              <a:srgbClr val="389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Text Box 235"/>
            <p:cNvSpPr txBox="1">
              <a:spLocks noChangeArrowheads="1"/>
            </p:cNvSpPr>
            <p:nvPr/>
          </p:nvSpPr>
          <p:spPr bwMode="auto">
            <a:xfrm>
              <a:off x="950" y="7065"/>
              <a:ext cx="3144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20"/>
                </a:spcBef>
                <a:spcAft>
                  <a:spcPts val="0"/>
                </a:spcAft>
              </a:pPr>
              <a:r>
                <a:rPr lang="ru-RU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64795" marR="278130">
                <a:spcBef>
                  <a:spcPts val="5"/>
                </a:spcBef>
                <a:spcAft>
                  <a:spcPts val="0"/>
                </a:spcAft>
              </a:pP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Формирование</a:t>
              </a:r>
              <a:r>
                <a:rPr lang="ru-RU" sz="2400" spc="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оценки на основе</a:t>
              </a:r>
              <a:r>
                <a:rPr lang="ru-RU" sz="2400" spc="-32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критериев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231"/>
          <p:cNvGrpSpPr>
            <a:grpSpLocks/>
          </p:cNvGrpSpPr>
          <p:nvPr/>
        </p:nvGrpSpPr>
        <p:grpSpPr bwMode="auto">
          <a:xfrm>
            <a:off x="3592980" y="3532095"/>
            <a:ext cx="2375234" cy="1617494"/>
            <a:chOff x="4392" y="6216"/>
            <a:chExt cx="3140" cy="1901"/>
          </a:xfrm>
        </p:grpSpPr>
        <p:sp>
          <p:nvSpPr>
            <p:cNvPr id="9" name="Freeform 233"/>
            <p:cNvSpPr>
              <a:spLocks/>
            </p:cNvSpPr>
            <p:nvPr/>
          </p:nvSpPr>
          <p:spPr bwMode="auto">
            <a:xfrm>
              <a:off x="4392" y="6216"/>
              <a:ext cx="3140" cy="1901"/>
            </a:xfrm>
            <a:custGeom>
              <a:avLst/>
              <a:gdLst>
                <a:gd name="T0" fmla="+- 0 7531 4392"/>
                <a:gd name="T1" fmla="*/ T0 w 3140"/>
                <a:gd name="T2" fmla="+- 0 6226 6216"/>
                <a:gd name="T3" fmla="*/ 6226 h 1901"/>
                <a:gd name="T4" fmla="+- 0 7522 4392"/>
                <a:gd name="T5" fmla="*/ T4 w 3140"/>
                <a:gd name="T6" fmla="+- 0 6216 6216"/>
                <a:gd name="T7" fmla="*/ 6216 h 1901"/>
                <a:gd name="T8" fmla="+- 0 4397 4392"/>
                <a:gd name="T9" fmla="*/ T8 w 3140"/>
                <a:gd name="T10" fmla="+- 0 6216 6216"/>
                <a:gd name="T11" fmla="*/ 6216 h 1901"/>
                <a:gd name="T12" fmla="+- 0 4392 4392"/>
                <a:gd name="T13" fmla="*/ T12 w 3140"/>
                <a:gd name="T14" fmla="+- 0 6226 6216"/>
                <a:gd name="T15" fmla="*/ 6226 h 1901"/>
                <a:gd name="T16" fmla="+- 0 4392 4392"/>
                <a:gd name="T17" fmla="*/ T16 w 3140"/>
                <a:gd name="T18" fmla="+- 0 8107 6216"/>
                <a:gd name="T19" fmla="*/ 8107 h 1901"/>
                <a:gd name="T20" fmla="+- 0 4397 4392"/>
                <a:gd name="T21" fmla="*/ T20 w 3140"/>
                <a:gd name="T22" fmla="+- 0 8117 6216"/>
                <a:gd name="T23" fmla="*/ 8117 h 1901"/>
                <a:gd name="T24" fmla="+- 0 4714 4392"/>
                <a:gd name="T25" fmla="*/ T24 w 3140"/>
                <a:gd name="T26" fmla="+- 0 8117 6216"/>
                <a:gd name="T27" fmla="*/ 8117 h 1901"/>
                <a:gd name="T28" fmla="+- 0 4723 4392"/>
                <a:gd name="T29" fmla="*/ T28 w 3140"/>
                <a:gd name="T30" fmla="+- 0 8107 6216"/>
                <a:gd name="T31" fmla="*/ 8107 h 1901"/>
                <a:gd name="T32" fmla="+- 0 4723 4392"/>
                <a:gd name="T33" fmla="*/ T32 w 3140"/>
                <a:gd name="T34" fmla="+- 0 8102 6216"/>
                <a:gd name="T35" fmla="*/ 8102 h 1901"/>
                <a:gd name="T36" fmla="+- 0 4723 4392"/>
                <a:gd name="T37" fmla="*/ T36 w 3140"/>
                <a:gd name="T38" fmla="+- 0 8088 6216"/>
                <a:gd name="T39" fmla="*/ 8088 h 1901"/>
                <a:gd name="T40" fmla="+- 0 4723 4392"/>
                <a:gd name="T41" fmla="*/ T40 w 3140"/>
                <a:gd name="T42" fmla="+- 0 6547 6216"/>
                <a:gd name="T43" fmla="*/ 6547 h 1901"/>
                <a:gd name="T44" fmla="+- 0 7522 4392"/>
                <a:gd name="T45" fmla="*/ T44 w 3140"/>
                <a:gd name="T46" fmla="+- 0 6547 6216"/>
                <a:gd name="T47" fmla="*/ 6547 h 1901"/>
                <a:gd name="T48" fmla="+- 0 7531 4392"/>
                <a:gd name="T49" fmla="*/ T48 w 3140"/>
                <a:gd name="T50" fmla="+- 0 6542 6216"/>
                <a:gd name="T51" fmla="*/ 6542 h 1901"/>
                <a:gd name="T52" fmla="+- 0 7531 4392"/>
                <a:gd name="T53" fmla="*/ T52 w 3140"/>
                <a:gd name="T54" fmla="+- 0 6518 6216"/>
                <a:gd name="T55" fmla="*/ 6518 h 1901"/>
                <a:gd name="T56" fmla="+- 0 7531 4392"/>
                <a:gd name="T57" fmla="*/ T56 w 3140"/>
                <a:gd name="T58" fmla="+- 0 6245 6216"/>
                <a:gd name="T59" fmla="*/ 6245 h 1901"/>
                <a:gd name="T60" fmla="+- 0 7531 4392"/>
                <a:gd name="T61" fmla="*/ T60 w 3140"/>
                <a:gd name="T62" fmla="+- 0 6230 6216"/>
                <a:gd name="T63" fmla="*/ 6230 h 1901"/>
                <a:gd name="T64" fmla="+- 0 7531 4392"/>
                <a:gd name="T65" fmla="*/ T64 w 3140"/>
                <a:gd name="T66" fmla="+- 0 6226 6216"/>
                <a:gd name="T67" fmla="*/ 6226 h 1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3140" h="1901">
                  <a:moveTo>
                    <a:pt x="3139" y="10"/>
                  </a:moveTo>
                  <a:lnTo>
                    <a:pt x="3130" y="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0" y="1891"/>
                  </a:lnTo>
                  <a:lnTo>
                    <a:pt x="5" y="1901"/>
                  </a:lnTo>
                  <a:lnTo>
                    <a:pt x="322" y="1901"/>
                  </a:lnTo>
                  <a:lnTo>
                    <a:pt x="331" y="1891"/>
                  </a:lnTo>
                  <a:lnTo>
                    <a:pt x="331" y="1886"/>
                  </a:lnTo>
                  <a:lnTo>
                    <a:pt x="331" y="1872"/>
                  </a:lnTo>
                  <a:lnTo>
                    <a:pt x="331" y="331"/>
                  </a:lnTo>
                  <a:lnTo>
                    <a:pt x="3130" y="331"/>
                  </a:lnTo>
                  <a:lnTo>
                    <a:pt x="3139" y="326"/>
                  </a:lnTo>
                  <a:lnTo>
                    <a:pt x="3139" y="302"/>
                  </a:lnTo>
                  <a:lnTo>
                    <a:pt x="3139" y="29"/>
                  </a:lnTo>
                  <a:lnTo>
                    <a:pt x="3139" y="14"/>
                  </a:lnTo>
                  <a:lnTo>
                    <a:pt x="3139" y="10"/>
                  </a:lnTo>
                  <a:close/>
                </a:path>
              </a:pathLst>
            </a:custGeom>
            <a:solidFill>
              <a:srgbClr val="389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Text Box 232"/>
            <p:cNvSpPr txBox="1">
              <a:spLocks noChangeArrowheads="1"/>
            </p:cNvSpPr>
            <p:nvPr/>
          </p:nvSpPr>
          <p:spPr bwMode="auto">
            <a:xfrm>
              <a:off x="4392" y="6216"/>
              <a:ext cx="3140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35"/>
                </a:spcBef>
                <a:spcAft>
                  <a:spcPts val="0"/>
                </a:spcAft>
              </a:pPr>
              <a:r>
                <a:rPr lang="ru-RU" sz="165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61620" marR="32385">
                <a:lnSpc>
                  <a:spcPct val="90000"/>
                </a:lnSpc>
                <a:spcAft>
                  <a:spcPts val="0"/>
                </a:spcAft>
              </a:pP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Критерии –</a:t>
              </a:r>
              <a:r>
                <a:rPr lang="ru-RU" sz="2400" spc="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предметные</a:t>
              </a:r>
              <a:r>
                <a:rPr lang="ru-RU" sz="2400" spc="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400" spc="-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учебные</a:t>
              </a:r>
              <a:r>
                <a:rPr lang="ru-RU" sz="2400" spc="-8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400" spc="-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цели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225"/>
          <p:cNvGrpSpPr>
            <a:grpSpLocks/>
          </p:cNvGrpSpPr>
          <p:nvPr/>
        </p:nvGrpSpPr>
        <p:grpSpPr bwMode="auto">
          <a:xfrm>
            <a:off x="6338456" y="2725271"/>
            <a:ext cx="2375237" cy="2008094"/>
            <a:chOff x="7828" y="5366"/>
            <a:chExt cx="3140" cy="1901"/>
          </a:xfrm>
        </p:grpSpPr>
        <p:sp>
          <p:nvSpPr>
            <p:cNvPr id="12" name="Freeform 227"/>
            <p:cNvSpPr>
              <a:spLocks/>
            </p:cNvSpPr>
            <p:nvPr/>
          </p:nvSpPr>
          <p:spPr bwMode="auto">
            <a:xfrm>
              <a:off x="7828" y="5366"/>
              <a:ext cx="3140" cy="1901"/>
            </a:xfrm>
            <a:custGeom>
              <a:avLst/>
              <a:gdLst>
                <a:gd name="T0" fmla="+- 0 10968 7829"/>
                <a:gd name="T1" fmla="*/ T0 w 3140"/>
                <a:gd name="T2" fmla="+- 0 5371 5366"/>
                <a:gd name="T3" fmla="*/ 5371 h 1901"/>
                <a:gd name="T4" fmla="+- 0 10963 7829"/>
                <a:gd name="T5" fmla="*/ T4 w 3140"/>
                <a:gd name="T6" fmla="+- 0 5366 5366"/>
                <a:gd name="T7" fmla="*/ 5366 h 1901"/>
                <a:gd name="T8" fmla="+- 0 7834 7829"/>
                <a:gd name="T9" fmla="*/ T8 w 3140"/>
                <a:gd name="T10" fmla="+- 0 5366 5366"/>
                <a:gd name="T11" fmla="*/ 5366 h 1901"/>
                <a:gd name="T12" fmla="+- 0 7829 7829"/>
                <a:gd name="T13" fmla="*/ T12 w 3140"/>
                <a:gd name="T14" fmla="+- 0 5371 5366"/>
                <a:gd name="T15" fmla="*/ 5371 h 1901"/>
                <a:gd name="T16" fmla="+- 0 7829 7829"/>
                <a:gd name="T17" fmla="*/ T16 w 3140"/>
                <a:gd name="T18" fmla="+- 0 7258 5366"/>
                <a:gd name="T19" fmla="*/ 7258 h 1901"/>
                <a:gd name="T20" fmla="+- 0 7834 7829"/>
                <a:gd name="T21" fmla="*/ T20 w 3140"/>
                <a:gd name="T22" fmla="+- 0 7267 5366"/>
                <a:gd name="T23" fmla="*/ 7267 h 1901"/>
                <a:gd name="T24" fmla="+- 0 8150 7829"/>
                <a:gd name="T25" fmla="*/ T24 w 3140"/>
                <a:gd name="T26" fmla="+- 0 7267 5366"/>
                <a:gd name="T27" fmla="*/ 7267 h 1901"/>
                <a:gd name="T28" fmla="+- 0 8160 7829"/>
                <a:gd name="T29" fmla="*/ T28 w 3140"/>
                <a:gd name="T30" fmla="+- 0 7258 5366"/>
                <a:gd name="T31" fmla="*/ 7258 h 1901"/>
                <a:gd name="T32" fmla="+- 0 8160 7829"/>
                <a:gd name="T33" fmla="*/ T32 w 3140"/>
                <a:gd name="T34" fmla="+- 0 7253 5366"/>
                <a:gd name="T35" fmla="*/ 7253 h 1901"/>
                <a:gd name="T36" fmla="+- 0 8160 7829"/>
                <a:gd name="T37" fmla="*/ T36 w 3140"/>
                <a:gd name="T38" fmla="+- 0 7234 5366"/>
                <a:gd name="T39" fmla="*/ 7234 h 1901"/>
                <a:gd name="T40" fmla="+- 0 8160 7829"/>
                <a:gd name="T41" fmla="*/ T40 w 3140"/>
                <a:gd name="T42" fmla="+- 0 5698 5366"/>
                <a:gd name="T43" fmla="*/ 5698 h 1901"/>
                <a:gd name="T44" fmla="+- 0 10963 7829"/>
                <a:gd name="T45" fmla="*/ T44 w 3140"/>
                <a:gd name="T46" fmla="+- 0 5698 5366"/>
                <a:gd name="T47" fmla="*/ 5698 h 1901"/>
                <a:gd name="T48" fmla="+- 0 10968 7829"/>
                <a:gd name="T49" fmla="*/ T48 w 3140"/>
                <a:gd name="T50" fmla="+- 0 5693 5366"/>
                <a:gd name="T51" fmla="*/ 5693 h 1901"/>
                <a:gd name="T52" fmla="+- 0 10968 7829"/>
                <a:gd name="T53" fmla="*/ T52 w 3140"/>
                <a:gd name="T54" fmla="+- 0 5669 5366"/>
                <a:gd name="T55" fmla="*/ 5669 h 1901"/>
                <a:gd name="T56" fmla="+- 0 10968 7829"/>
                <a:gd name="T57" fmla="*/ T56 w 3140"/>
                <a:gd name="T58" fmla="+- 0 5395 5366"/>
                <a:gd name="T59" fmla="*/ 5395 h 1901"/>
                <a:gd name="T60" fmla="+- 0 10968 7829"/>
                <a:gd name="T61" fmla="*/ T60 w 3140"/>
                <a:gd name="T62" fmla="+- 0 5381 5366"/>
                <a:gd name="T63" fmla="*/ 5381 h 1901"/>
                <a:gd name="T64" fmla="+- 0 10968 7829"/>
                <a:gd name="T65" fmla="*/ T64 w 3140"/>
                <a:gd name="T66" fmla="+- 0 5371 5366"/>
                <a:gd name="T67" fmla="*/ 5371 h 19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3140" h="1901">
                  <a:moveTo>
                    <a:pt x="3139" y="5"/>
                  </a:moveTo>
                  <a:lnTo>
                    <a:pt x="3134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892"/>
                  </a:lnTo>
                  <a:lnTo>
                    <a:pt x="5" y="1901"/>
                  </a:lnTo>
                  <a:lnTo>
                    <a:pt x="321" y="1901"/>
                  </a:lnTo>
                  <a:lnTo>
                    <a:pt x="331" y="1892"/>
                  </a:lnTo>
                  <a:lnTo>
                    <a:pt x="331" y="1887"/>
                  </a:lnTo>
                  <a:lnTo>
                    <a:pt x="331" y="1868"/>
                  </a:lnTo>
                  <a:lnTo>
                    <a:pt x="331" y="332"/>
                  </a:lnTo>
                  <a:lnTo>
                    <a:pt x="3134" y="332"/>
                  </a:lnTo>
                  <a:lnTo>
                    <a:pt x="3139" y="327"/>
                  </a:lnTo>
                  <a:lnTo>
                    <a:pt x="3139" y="303"/>
                  </a:lnTo>
                  <a:lnTo>
                    <a:pt x="3139" y="29"/>
                  </a:lnTo>
                  <a:lnTo>
                    <a:pt x="3139" y="15"/>
                  </a:lnTo>
                  <a:lnTo>
                    <a:pt x="3139" y="5"/>
                  </a:lnTo>
                  <a:close/>
                </a:path>
              </a:pathLst>
            </a:custGeom>
            <a:solidFill>
              <a:srgbClr val="389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Text Box 226"/>
            <p:cNvSpPr txBox="1">
              <a:spLocks noChangeArrowheads="1"/>
            </p:cNvSpPr>
            <p:nvPr/>
          </p:nvSpPr>
          <p:spPr bwMode="auto">
            <a:xfrm>
              <a:off x="7828" y="5366"/>
              <a:ext cx="3140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Bef>
                  <a:spcPts val="20"/>
                </a:spcBef>
                <a:spcAft>
                  <a:spcPts val="0"/>
                </a:spcAft>
              </a:pPr>
              <a:r>
                <a:rPr lang="ru-RU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61620" marR="116205" algn="just">
                <a:spcBef>
                  <a:spcPts val="5"/>
                </a:spcBef>
                <a:spcAft>
                  <a:spcPts val="0"/>
                </a:spcAft>
              </a:pP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Критерии известны</a:t>
              </a:r>
              <a:r>
                <a:rPr lang="ru-RU" sz="2400" spc="-32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и</a:t>
              </a:r>
              <a:r>
                <a:rPr lang="ru-RU" sz="2400" spc="-3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понятны</a:t>
              </a:r>
              <a:r>
                <a:rPr lang="ru-RU" sz="2400" spc="-7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каждому</a:t>
              </a:r>
              <a:r>
                <a:rPr lang="ru-RU" sz="2400" spc="-32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ученику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222"/>
          <p:cNvGrpSpPr>
            <a:grpSpLocks/>
          </p:cNvGrpSpPr>
          <p:nvPr/>
        </p:nvGrpSpPr>
        <p:grpSpPr bwMode="auto">
          <a:xfrm>
            <a:off x="9083935" y="2200779"/>
            <a:ext cx="2480536" cy="2140063"/>
            <a:chOff x="11265" y="4516"/>
            <a:chExt cx="3135" cy="1896"/>
          </a:xfrm>
        </p:grpSpPr>
        <p:sp>
          <p:nvSpPr>
            <p:cNvPr id="15" name="Freeform 224"/>
            <p:cNvSpPr>
              <a:spLocks/>
            </p:cNvSpPr>
            <p:nvPr/>
          </p:nvSpPr>
          <p:spPr bwMode="auto">
            <a:xfrm>
              <a:off x="11265" y="4516"/>
              <a:ext cx="3135" cy="1896"/>
            </a:xfrm>
            <a:custGeom>
              <a:avLst/>
              <a:gdLst>
                <a:gd name="T0" fmla="+- 0 14400 11266"/>
                <a:gd name="T1" fmla="*/ T0 w 3135"/>
                <a:gd name="T2" fmla="+- 0 4517 4517"/>
                <a:gd name="T3" fmla="*/ 4517 h 1896"/>
                <a:gd name="T4" fmla="+- 0 11270 11266"/>
                <a:gd name="T5" fmla="*/ T4 w 3135"/>
                <a:gd name="T6" fmla="+- 0 4517 4517"/>
                <a:gd name="T7" fmla="*/ 4517 h 1896"/>
                <a:gd name="T8" fmla="+- 0 11266 11266"/>
                <a:gd name="T9" fmla="*/ T8 w 3135"/>
                <a:gd name="T10" fmla="+- 0 4522 4517"/>
                <a:gd name="T11" fmla="*/ 4522 h 1896"/>
                <a:gd name="T12" fmla="+- 0 11266 11266"/>
                <a:gd name="T13" fmla="*/ T12 w 3135"/>
                <a:gd name="T14" fmla="+- 0 6408 4517"/>
                <a:gd name="T15" fmla="*/ 6408 h 1896"/>
                <a:gd name="T16" fmla="+- 0 11270 11266"/>
                <a:gd name="T17" fmla="*/ T16 w 3135"/>
                <a:gd name="T18" fmla="+- 0 6413 4517"/>
                <a:gd name="T19" fmla="*/ 6413 h 1896"/>
                <a:gd name="T20" fmla="+- 0 11592 11266"/>
                <a:gd name="T21" fmla="*/ T20 w 3135"/>
                <a:gd name="T22" fmla="+- 0 6413 4517"/>
                <a:gd name="T23" fmla="*/ 6413 h 1896"/>
                <a:gd name="T24" fmla="+- 0 11597 11266"/>
                <a:gd name="T25" fmla="*/ T24 w 3135"/>
                <a:gd name="T26" fmla="+- 0 6408 4517"/>
                <a:gd name="T27" fmla="*/ 6408 h 1896"/>
                <a:gd name="T28" fmla="+- 0 11597 11266"/>
                <a:gd name="T29" fmla="*/ T28 w 3135"/>
                <a:gd name="T30" fmla="+- 0 6398 4517"/>
                <a:gd name="T31" fmla="*/ 6398 h 1896"/>
                <a:gd name="T32" fmla="+- 0 11597 11266"/>
                <a:gd name="T33" fmla="*/ T32 w 3135"/>
                <a:gd name="T34" fmla="+- 0 6384 4517"/>
                <a:gd name="T35" fmla="*/ 6384 h 1896"/>
                <a:gd name="T36" fmla="+- 0 11597 11266"/>
                <a:gd name="T37" fmla="*/ T36 w 3135"/>
                <a:gd name="T38" fmla="+- 0 4848 4517"/>
                <a:gd name="T39" fmla="*/ 4848 h 1896"/>
                <a:gd name="T40" fmla="+- 0 14400 11266"/>
                <a:gd name="T41" fmla="*/ T40 w 3135"/>
                <a:gd name="T42" fmla="+- 0 4848 4517"/>
                <a:gd name="T43" fmla="*/ 4848 h 1896"/>
                <a:gd name="T44" fmla="+- 0 14400 11266"/>
                <a:gd name="T45" fmla="*/ T44 w 3135"/>
                <a:gd name="T46" fmla="+- 0 4814 4517"/>
                <a:gd name="T47" fmla="*/ 4814 h 1896"/>
                <a:gd name="T48" fmla="+- 0 14400 11266"/>
                <a:gd name="T49" fmla="*/ T48 w 3135"/>
                <a:gd name="T50" fmla="+- 0 4546 4517"/>
                <a:gd name="T51" fmla="*/ 4546 h 1896"/>
                <a:gd name="T52" fmla="+- 0 14400 11266"/>
                <a:gd name="T53" fmla="*/ T52 w 3135"/>
                <a:gd name="T54" fmla="+- 0 4531 4517"/>
                <a:gd name="T55" fmla="*/ 4531 h 1896"/>
                <a:gd name="T56" fmla="+- 0 14400 11266"/>
                <a:gd name="T57" fmla="*/ T56 w 3135"/>
                <a:gd name="T58" fmla="+- 0 4517 4517"/>
                <a:gd name="T59" fmla="*/ 4517 h 18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3135" h="1896">
                  <a:moveTo>
                    <a:pt x="3134" y="0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1891"/>
                  </a:lnTo>
                  <a:lnTo>
                    <a:pt x="4" y="1896"/>
                  </a:lnTo>
                  <a:lnTo>
                    <a:pt x="326" y="1896"/>
                  </a:lnTo>
                  <a:lnTo>
                    <a:pt x="331" y="1891"/>
                  </a:lnTo>
                  <a:lnTo>
                    <a:pt x="331" y="1881"/>
                  </a:lnTo>
                  <a:lnTo>
                    <a:pt x="331" y="1867"/>
                  </a:lnTo>
                  <a:lnTo>
                    <a:pt x="331" y="331"/>
                  </a:lnTo>
                  <a:lnTo>
                    <a:pt x="3134" y="331"/>
                  </a:lnTo>
                  <a:lnTo>
                    <a:pt x="3134" y="297"/>
                  </a:lnTo>
                  <a:lnTo>
                    <a:pt x="3134" y="29"/>
                  </a:lnTo>
                  <a:lnTo>
                    <a:pt x="3134" y="14"/>
                  </a:lnTo>
                  <a:lnTo>
                    <a:pt x="3134" y="0"/>
                  </a:lnTo>
                  <a:close/>
                </a:path>
              </a:pathLst>
            </a:custGeom>
            <a:solidFill>
              <a:srgbClr val="389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Text Box 223"/>
            <p:cNvSpPr txBox="1">
              <a:spLocks noChangeArrowheads="1"/>
            </p:cNvSpPr>
            <p:nvPr/>
          </p:nvSpPr>
          <p:spPr bwMode="auto">
            <a:xfrm>
              <a:off x="11265" y="4516"/>
              <a:ext cx="3135" cy="1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64795" marR="120015">
                <a:spcAft>
                  <a:spcPts val="0"/>
                </a:spcAft>
              </a:pP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Ученик</a:t>
              </a:r>
              <a:r>
                <a:rPr lang="ru-RU" sz="2400" spc="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самостоятельно</a:t>
              </a:r>
              <a:r>
                <a:rPr lang="ru-RU" sz="2400" spc="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оценивает учебные</a:t>
              </a:r>
              <a:r>
                <a:rPr lang="ru-RU" sz="2400" spc="-325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достижения</a:t>
              </a:r>
              <a:endPara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Содержательной и </a:t>
            </a:r>
            <a:r>
              <a:rPr lang="ru-RU" dirty="0" err="1"/>
              <a:t>критериальной</a:t>
            </a:r>
            <a:r>
              <a:rPr lang="ru-RU" dirty="0"/>
              <a:t> базой оценки служат планируемые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Критерии: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 </a:t>
            </a:r>
            <a:r>
              <a:rPr lang="ru-RU" dirty="0" smtClean="0"/>
              <a:t>должны </a:t>
            </a:r>
            <a:r>
              <a:rPr lang="ru-RU" b="1" dirty="0"/>
              <a:t>описывать реальные результаты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 </a:t>
            </a:r>
            <a:r>
              <a:rPr lang="ru-RU" dirty="0" smtClean="0"/>
              <a:t>должны </a:t>
            </a:r>
            <a:r>
              <a:rPr lang="ru-RU" b="1" dirty="0"/>
              <a:t>дифференцировать результаты деятельности на базовом и повышенном уровнях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 </a:t>
            </a:r>
            <a:r>
              <a:rPr lang="ru-RU" dirty="0" smtClean="0"/>
              <a:t>должны </a:t>
            </a:r>
            <a:r>
              <a:rPr lang="ru-RU" b="1" dirty="0"/>
              <a:t>описывать результаты деятельности учащегося, достаточные для принятия решения о достижении данного уровня овладения учебным материалом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/>
              <a:t> </a:t>
            </a:r>
            <a:r>
              <a:rPr lang="ru-RU" dirty="0" smtClean="0"/>
              <a:t>могут </a:t>
            </a:r>
            <a:r>
              <a:rPr lang="ru-RU" b="1" dirty="0"/>
              <a:t>формулироваться в связи с оценкой достижения отдельного результата, комплексных результатов, </a:t>
            </a:r>
            <a:r>
              <a:rPr lang="ru-RU" dirty="0"/>
              <a:t>а также </a:t>
            </a:r>
            <a:r>
              <a:rPr lang="ru-RU" b="1" dirty="0"/>
              <a:t>итоговых результатов освоения учебной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6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Уровневый подход к системе оценки </a:t>
            </a:r>
            <a:r>
              <a:rPr lang="ru-RU" sz="2800" dirty="0" smtClean="0"/>
              <a:t>предметных </a:t>
            </a:r>
            <a:r>
              <a:rPr lang="ru-RU" sz="2800" dirty="0"/>
              <a:t>результатов, принятый в Стандарте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Он предполагает выделение </a:t>
            </a:r>
            <a:r>
              <a:rPr lang="ru-RU" sz="2800" b="1" i="1" dirty="0"/>
              <a:t>базового уровня достижений </a:t>
            </a:r>
            <a:r>
              <a:rPr lang="ru-RU" sz="2800" dirty="0"/>
              <a:t>как точки отсчёта при построении всей системы оценки и организации индивидуальной работы с обучающимися. </a:t>
            </a:r>
            <a:endParaRPr lang="ru-RU" sz="2800" dirty="0" smtClean="0"/>
          </a:p>
          <a:p>
            <a:r>
              <a:rPr lang="ru-RU" sz="2800" b="1" dirty="0" smtClean="0"/>
              <a:t>Базовый </a:t>
            </a:r>
            <a:r>
              <a:rPr lang="ru-RU" sz="2800" b="1" dirty="0"/>
              <a:t>уровень достижений </a:t>
            </a:r>
            <a:r>
              <a:rPr lang="ru-RU" sz="2800" dirty="0"/>
              <a:t>– уровень, который демонстрирует освоение учебных действий с опорной системой знаний в рамках диапазона (круга) выделенных задач. </a:t>
            </a:r>
            <a:endParaRPr lang="ru-RU" sz="2800" dirty="0" smtClean="0"/>
          </a:p>
          <a:p>
            <a:r>
              <a:rPr lang="ru-RU" sz="2800" dirty="0" smtClean="0"/>
              <a:t>Овладение </a:t>
            </a:r>
            <a:r>
              <a:rPr lang="ru-RU" sz="2800" dirty="0"/>
              <a:t>базовым уровнем является достаточным для продолжения обучения на следующей ступени образования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5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6454" y="261045"/>
            <a:ext cx="9894771" cy="1325563"/>
          </a:xfrm>
        </p:spPr>
        <p:txBody>
          <a:bodyPr/>
          <a:lstStyle/>
          <a:p>
            <a:r>
              <a:rPr lang="ru-RU" dirty="0" smtClean="0"/>
              <a:t>Формы оценки метапредметных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443" y="2005011"/>
            <a:ext cx="11531065" cy="4351338"/>
          </a:xfrm>
        </p:spPr>
        <p:txBody>
          <a:bodyPr/>
          <a:lstStyle/>
          <a:p>
            <a:endParaRPr lang="ru-RU" b="1" i="1" dirty="0" smtClean="0"/>
          </a:p>
          <a:p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9701" y="3328962"/>
            <a:ext cx="2168516" cy="968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Проект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443" y="2067876"/>
            <a:ext cx="2168516" cy="842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Портфолио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3497" y="3577054"/>
            <a:ext cx="3312978" cy="1607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исследовательская работа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81756" y="2109740"/>
            <a:ext cx="3635801" cy="14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комплексные контрольные работы</a:t>
            </a:r>
            <a:endParaRPr lang="ru-RU" sz="28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3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Образцы ВПР 2023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30" y="1969154"/>
            <a:ext cx="4618334" cy="4682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124" y="2096060"/>
            <a:ext cx="6219825" cy="45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ВПР 7 класс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6572" y="2189956"/>
            <a:ext cx="5774578" cy="4140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58" y="4885531"/>
            <a:ext cx="5464709" cy="1445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8" y="2558375"/>
            <a:ext cx="5439668" cy="225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ВПР 7 класс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883" y="2251870"/>
            <a:ext cx="5354918" cy="2158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4528890"/>
            <a:ext cx="5284269" cy="822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633" y="1971279"/>
            <a:ext cx="5002735" cy="24393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83" y="4327542"/>
            <a:ext cx="5827183" cy="23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ВПР 7 класс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34" y="2199216"/>
            <a:ext cx="5350932" cy="30247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066" y="1987549"/>
            <a:ext cx="5934635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Система оценки включает процедуры внутренней и </a:t>
            </a:r>
            <a:r>
              <a:rPr lang="ru-RU" dirty="0" smtClean="0"/>
              <a:t>внешней оценки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3" y="2005012"/>
            <a:ext cx="11531065" cy="4351338"/>
          </a:xfrm>
        </p:spPr>
        <p:txBody>
          <a:bodyPr>
            <a:noAutofit/>
          </a:bodyPr>
          <a:lstStyle/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ФГОС ООО система оценки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системно-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уровневый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подходы к оценке образовательных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96283"/>
              </p:ext>
            </p:extLst>
          </p:nvPr>
        </p:nvGraphicFramePr>
        <p:xfrm>
          <a:off x="645456" y="2005011"/>
          <a:ext cx="10775578" cy="3230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6744"/>
                <a:gridCol w="5248834"/>
              </a:tblGrid>
              <a:tr h="45089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оценка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Внешняя оценка </a:t>
                      </a:r>
                      <a:endParaRPr lang="ru-RU" sz="2000" dirty="0"/>
                    </a:p>
                  </a:txBody>
                  <a:tcPr/>
                </a:tc>
              </a:tr>
              <a:tr h="277948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стартовая диагностика,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текущая и тематическая оценка,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портфолио,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внутришкольный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достижений,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промежуточная и итоговая аттестацию обучающихся.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итоговая аттестация,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независимая оценка качества образования и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мониторинговые исследования муниципального, регионального и федерального уровней.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8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ВПР 7 класс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92" y="2074597"/>
            <a:ext cx="5455708" cy="133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2074597"/>
            <a:ext cx="5694529" cy="133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92" y="3393726"/>
            <a:ext cx="5455708" cy="6575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103" y="3365314"/>
            <a:ext cx="5583026" cy="923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04" y="4120365"/>
            <a:ext cx="5455708" cy="1662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263" y="4467497"/>
            <a:ext cx="5473201" cy="21552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04" y="5907066"/>
            <a:ext cx="5511459" cy="6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ВПР 7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9" y="2106612"/>
            <a:ext cx="6194954" cy="2543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58" y="2005012"/>
            <a:ext cx="5117041" cy="37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ВПР 7 класс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54" y="1988080"/>
            <a:ext cx="5288913" cy="3201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33" y="1918121"/>
            <a:ext cx="5607018" cy="1284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836" y="3136228"/>
            <a:ext cx="5688012" cy="15141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333" y="4648566"/>
            <a:ext cx="5732462" cy="7942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836" y="5550249"/>
            <a:ext cx="5572358" cy="90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ВПР 2022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2" y="2079813"/>
            <a:ext cx="9161930" cy="4231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34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ВПР 2022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4" y="2045110"/>
            <a:ext cx="5952565" cy="4158465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949" y="2045110"/>
            <a:ext cx="5674000" cy="4158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4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Недостаточно усвоены следующие умения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Выполнять вычисления (действия с дробями, с рациональными числами)</a:t>
            </a:r>
          </a:p>
          <a:p>
            <a:r>
              <a:rPr lang="ru-RU" dirty="0" smtClean="0"/>
              <a:t>Решать </a:t>
            </a:r>
            <a:r>
              <a:rPr lang="ru-RU" dirty="0"/>
              <a:t>задачи на нахождение части числа и числа по его части</a:t>
            </a:r>
            <a:r>
              <a:rPr lang="ru-RU" dirty="0" smtClean="0"/>
              <a:t>.</a:t>
            </a:r>
          </a:p>
          <a:p>
            <a:r>
              <a:rPr lang="ru-RU" dirty="0"/>
              <a:t>Оперировать понятием модуль числа, геометрическая интерпретация модуля </a:t>
            </a:r>
            <a:r>
              <a:rPr lang="ru-RU" dirty="0" smtClean="0"/>
              <a:t>числа</a:t>
            </a:r>
          </a:p>
          <a:p>
            <a:r>
              <a:rPr lang="ru-RU" dirty="0"/>
              <a:t>Находить процент от числа, число по проценту от него; находить процентное отношение двух чисел; находить процентное снижение или процентное повышение величины</a:t>
            </a:r>
            <a:r>
              <a:rPr lang="ru-RU" dirty="0" smtClean="0"/>
              <a:t>.</a:t>
            </a:r>
          </a:p>
          <a:p>
            <a:r>
              <a:rPr lang="ru-RU" dirty="0"/>
              <a:t>Строить график линейной </a:t>
            </a:r>
            <a:r>
              <a:rPr lang="ru-RU" dirty="0" smtClean="0"/>
              <a:t>функции</a:t>
            </a:r>
          </a:p>
          <a:p>
            <a:r>
              <a:rPr lang="ru-RU" dirty="0" smtClean="0"/>
              <a:t>Задачи практического содержания ( большой текст)</a:t>
            </a:r>
          </a:p>
          <a:p>
            <a:r>
              <a:rPr lang="ru-RU" dirty="0"/>
              <a:t>раскрывать скобки, приводить подобные слагаемые, использовать формулы сокращённого </a:t>
            </a:r>
            <a:r>
              <a:rPr lang="ru-RU" dirty="0" smtClean="0"/>
              <a:t>умножения</a:t>
            </a:r>
          </a:p>
          <a:p>
            <a:r>
              <a:rPr lang="ru-RU" dirty="0" smtClean="0"/>
              <a:t>Решение геометрических задач</a:t>
            </a:r>
          </a:p>
          <a:p>
            <a:r>
              <a:rPr lang="ru-RU" dirty="0" smtClean="0"/>
              <a:t>Решение текстовых задач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3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20 ОГЭ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2105819"/>
            <a:ext cx="11664749" cy="446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20 ОГЭ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01" y="2133600"/>
            <a:ext cx="1120754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20 ОГЭ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0189" y="2040872"/>
            <a:ext cx="5931578" cy="4351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5" y="4930588"/>
            <a:ext cx="5181599" cy="164950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875058" y="3657600"/>
            <a:ext cx="2277035" cy="164950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51" y="0"/>
            <a:ext cx="10191549" cy="585893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329333" y="4080933"/>
            <a:ext cx="863600" cy="54186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702575" y="4588933"/>
            <a:ext cx="1253067" cy="711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334000"/>
            <a:ext cx="4978400" cy="14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Подходы к оцениванию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588" y="2005012"/>
            <a:ext cx="11509361" cy="4485436"/>
          </a:xfrm>
        </p:spPr>
        <p:txBody>
          <a:bodyPr>
            <a:normAutofit lnSpcReduction="1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Системно-деятельностный подход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достижений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в оценке способности учащихся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учебно-познавательных и учебно-практических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задач, 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оценке уровня функциональной грамотности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Уровневый подход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за счет фиксации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достижения обучающимися планируемых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базового уровня и уровней выше и ниже базового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оценке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реализуется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и метапредметных результатов;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оценочных процедур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стартовой, текущей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тематической,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 диагностики)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разнообразных методов и форм оценки,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дополняющих друг друга (стандартизированных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письменных работ, проектов, практических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работ, командных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исследовательских, творческих работ,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самооценки,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наблюдения,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 (тестов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динамических показателей усвоения знаний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умений, в том числе формируемых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цифровых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16811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166" y="365125"/>
            <a:ext cx="10056834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" y="585787"/>
            <a:ext cx="106775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158" y="118533"/>
            <a:ext cx="67476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4400"/>
            <a:ext cx="514773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687" y="453495"/>
            <a:ext cx="68294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092" y="254000"/>
            <a:ext cx="7067550" cy="660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4539191"/>
            <a:ext cx="50800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4" y="279400"/>
            <a:ext cx="8918575" cy="61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err="1" smtClean="0">
                <a:hlinkClick r:id="rId2"/>
              </a:rPr>
              <a:t>Пинская</a:t>
            </a:r>
            <a:r>
              <a:rPr lang="ru-RU" dirty="0" smtClean="0">
                <a:hlinkClick r:id="rId2"/>
              </a:rPr>
              <a:t> М.А. Формирующее оценивание: оценивание в классе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hlinkClick r:id="rId3"/>
              </a:rPr>
              <a:t>И.С. Фишман, Г.Б. Голуб «Формирующая оценка образовательных результатов учащихся»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hlinkClick r:id="rId4"/>
              </a:rPr>
              <a:t>МР </a:t>
            </a:r>
            <a:r>
              <a:rPr lang="ru-RU" dirty="0">
                <a:hlinkClick r:id="rId4"/>
              </a:rPr>
              <a:t>ОГЭ МА 2022 (</a:t>
            </a:r>
            <a:r>
              <a:rPr lang="en-US" dirty="0">
                <a:hlinkClick r:id="rId4"/>
              </a:rPr>
              <a:t>fipi.ru</a:t>
            </a:r>
            <a:r>
              <a:rPr lang="en-US" dirty="0" smtClean="0">
                <a:hlinkClick r:id="rId4"/>
              </a:rPr>
              <a:t>)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hlinkClick r:id="rId5"/>
              </a:rPr>
              <a:t>МР ЕГЭ МА (</a:t>
            </a:r>
            <a:r>
              <a:rPr lang="en-US" dirty="0">
                <a:hlinkClick r:id="rId5"/>
              </a:rPr>
              <a:t>fipi.ru</a:t>
            </a:r>
            <a:r>
              <a:rPr lang="en-US" dirty="0" smtClean="0">
                <a:hlinkClick r:id="rId5"/>
              </a:rPr>
              <a:t>)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hlinkClick r:id="rId6"/>
              </a:rPr>
              <a:t>Универсальные </a:t>
            </a:r>
            <a:r>
              <a:rPr lang="ru-RU" dirty="0">
                <a:hlinkClick r:id="rId6"/>
              </a:rPr>
              <a:t>кодификаторы для процедур оценки качества образования (fipi.ru</a:t>
            </a:r>
            <a:r>
              <a:rPr lang="ru-RU" dirty="0" smtClean="0">
                <a:hlinkClick r:id="rId6"/>
              </a:rPr>
              <a:t>)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hlinkClick r:id="rId7"/>
              </a:rPr>
              <a:t>ФИОКО - Образцы и описания проверочных работ для проведения ВПР в 2023 году (fioco.ru)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4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Основным объектом и предметом оценки </a:t>
            </a:r>
            <a:r>
              <a:rPr lang="ru-RU" dirty="0" smtClean="0"/>
              <a:t>метапредметных 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1" y="2076730"/>
            <a:ext cx="11761693" cy="4781270"/>
          </a:xfrm>
        </p:spPr>
        <p:txBody>
          <a:bodyPr>
            <a:normAutofit/>
          </a:bodyPr>
          <a:lstStyle/>
          <a:p>
            <a:r>
              <a:rPr lang="ru-RU" sz="2000" dirty="0"/>
              <a:t>является овладение:</a:t>
            </a:r>
          </a:p>
          <a:p>
            <a:r>
              <a:rPr lang="ru-RU" sz="2000" dirty="0" smtClean="0"/>
              <a:t>—</a:t>
            </a:r>
            <a:r>
              <a:rPr lang="ru-RU" sz="2000" dirty="0"/>
              <a:t>универсальными учебными познавательными </a:t>
            </a:r>
            <a:r>
              <a:rPr lang="ru-RU" sz="2000" dirty="0" smtClean="0"/>
              <a:t>действиями (замещение</a:t>
            </a:r>
            <a:r>
              <a:rPr lang="ru-RU" sz="2000" dirty="0"/>
              <a:t>, моделирование, кодирование и </a:t>
            </a:r>
            <a:r>
              <a:rPr lang="ru-RU" sz="2000" dirty="0" smtClean="0"/>
              <a:t>декодирование информации</a:t>
            </a:r>
            <a:r>
              <a:rPr lang="ru-RU" sz="2000" dirty="0"/>
              <a:t>, логические операции, включая общие </a:t>
            </a:r>
            <a:r>
              <a:rPr lang="ru-RU" sz="2000" dirty="0" smtClean="0"/>
              <a:t>приемы решения </a:t>
            </a:r>
            <a:r>
              <a:rPr lang="ru-RU" sz="2000" dirty="0"/>
              <a:t>задач);</a:t>
            </a:r>
          </a:p>
          <a:p>
            <a:r>
              <a:rPr lang="ru-RU" sz="2000" dirty="0" smtClean="0"/>
              <a:t>—</a:t>
            </a:r>
            <a:r>
              <a:rPr lang="ru-RU" sz="2000" dirty="0"/>
              <a:t>универсальными учебными коммуникативными </a:t>
            </a:r>
            <a:r>
              <a:rPr lang="ru-RU" sz="2000" dirty="0" smtClean="0"/>
              <a:t>действиями (приобретение </a:t>
            </a:r>
            <a:r>
              <a:rPr lang="ru-RU" sz="2000" dirty="0"/>
              <a:t>умения учитывать позицию собеседника, </a:t>
            </a:r>
            <a:r>
              <a:rPr lang="ru-RU" sz="2000" dirty="0" smtClean="0"/>
              <a:t>организовывать </a:t>
            </a:r>
            <a:r>
              <a:rPr lang="ru-RU" sz="2000" dirty="0"/>
              <a:t>и осуществлять сотрудничество, </a:t>
            </a:r>
            <a:r>
              <a:rPr lang="ru-RU" sz="2000" dirty="0" smtClean="0"/>
              <a:t>взаимодействие </a:t>
            </a:r>
            <a:r>
              <a:rPr lang="ru-RU" sz="2000" dirty="0"/>
              <a:t>с педагогическими работниками и со </a:t>
            </a:r>
            <a:r>
              <a:rPr lang="ru-RU" sz="2000" dirty="0" smtClean="0"/>
              <a:t>сверстниками, адекватно </a:t>
            </a:r>
            <a:r>
              <a:rPr lang="ru-RU" sz="2000" dirty="0"/>
              <a:t>передавать информацию и отображать </a:t>
            </a:r>
            <a:r>
              <a:rPr lang="ru-RU" sz="2000" dirty="0" smtClean="0"/>
              <a:t>предметное </a:t>
            </a:r>
            <a:r>
              <a:rPr lang="ru-RU" sz="2000" dirty="0"/>
              <a:t>содержание и условия деятельности и речи, </a:t>
            </a:r>
            <a:r>
              <a:rPr lang="ru-RU" sz="2000" dirty="0" smtClean="0"/>
              <a:t>учитывать разные </a:t>
            </a:r>
            <a:r>
              <a:rPr lang="ru-RU" sz="2000" dirty="0"/>
              <a:t>мнения и интересы, аргументировать и </a:t>
            </a:r>
            <a:r>
              <a:rPr lang="ru-RU" sz="2000" dirty="0" smtClean="0"/>
              <a:t>обосновывать </a:t>
            </a:r>
            <a:r>
              <a:rPr lang="ru-RU" sz="2000" dirty="0"/>
              <a:t>свою позицию, задавать вопросы, необходимые для </a:t>
            </a:r>
            <a:r>
              <a:rPr lang="ru-RU" sz="2000" dirty="0" smtClean="0"/>
              <a:t>организации </a:t>
            </a:r>
            <a:r>
              <a:rPr lang="ru-RU" sz="2000" dirty="0"/>
              <a:t>собственной деятельности и сотрудничества </a:t>
            </a:r>
            <a:r>
              <a:rPr lang="ru-RU" sz="2000" dirty="0" smtClean="0"/>
              <a:t>с партнером</a:t>
            </a:r>
            <a:r>
              <a:rPr lang="ru-RU" sz="2000" dirty="0"/>
              <a:t>);</a:t>
            </a:r>
          </a:p>
          <a:p>
            <a:r>
              <a:rPr lang="ru-RU" sz="2000" dirty="0" smtClean="0"/>
              <a:t>—</a:t>
            </a:r>
            <a:r>
              <a:rPr lang="ru-RU" sz="2000" dirty="0"/>
              <a:t>универсальными учебными регулятивными </a:t>
            </a:r>
            <a:r>
              <a:rPr lang="ru-RU" sz="2000" dirty="0" smtClean="0"/>
              <a:t>действиями (способность </a:t>
            </a:r>
            <a:r>
              <a:rPr lang="ru-RU" sz="2000" dirty="0"/>
              <a:t>принимать и сохранять учебную цель и </a:t>
            </a:r>
            <a:r>
              <a:rPr lang="ru-RU" sz="2000" dirty="0" smtClean="0"/>
              <a:t>задачу, планировать </a:t>
            </a:r>
            <a:r>
              <a:rPr lang="ru-RU" sz="2000" dirty="0"/>
              <a:t>ее реализацию, контролировать и </a:t>
            </a:r>
            <a:r>
              <a:rPr lang="ru-RU" sz="2000" dirty="0" smtClean="0"/>
              <a:t>оценивать свои </a:t>
            </a:r>
            <a:r>
              <a:rPr lang="ru-RU" sz="2000" dirty="0"/>
              <a:t>действия, вносить соответствующие коррективы в </a:t>
            </a:r>
            <a:r>
              <a:rPr lang="ru-RU" sz="2000" dirty="0" smtClean="0"/>
              <a:t>их выполнение</a:t>
            </a:r>
            <a:r>
              <a:rPr lang="ru-RU" sz="2000" dirty="0"/>
              <a:t>, ставить новые учебные задачи, проявлять </a:t>
            </a:r>
            <a:r>
              <a:rPr lang="ru-RU" sz="2000" dirty="0" smtClean="0"/>
              <a:t>познавательную </a:t>
            </a:r>
            <a:r>
              <a:rPr lang="ru-RU" sz="2000" dirty="0"/>
              <a:t>инициативу в учебном сотрудничестве, </a:t>
            </a:r>
            <a:r>
              <a:rPr lang="ru-RU" sz="2000" dirty="0" smtClean="0"/>
              <a:t>осуществлять </a:t>
            </a:r>
            <a:r>
              <a:rPr lang="ru-RU" sz="2000" dirty="0"/>
              <a:t>констатирующий и предвосхищающий </a:t>
            </a:r>
            <a:r>
              <a:rPr lang="ru-RU" sz="2000" dirty="0" smtClean="0"/>
              <a:t>контроль по </a:t>
            </a:r>
            <a:r>
              <a:rPr lang="ru-RU" sz="2000" dirty="0"/>
              <a:t>результату и способу действия, актуальный контроль </a:t>
            </a:r>
            <a:r>
              <a:rPr lang="ru-RU" sz="2000" dirty="0" smtClean="0"/>
              <a:t>на уровне </a:t>
            </a:r>
            <a:r>
              <a:rPr lang="ru-RU" sz="2000" dirty="0"/>
              <a:t>произвольного внимания).</a:t>
            </a:r>
          </a:p>
        </p:txBody>
      </p:sp>
    </p:spTree>
    <p:extLst>
      <p:ext uri="{BB962C8B-B14F-4D97-AF65-F5344CB8AC3E}">
        <p14:creationId xmlns:p14="http://schemas.microsoft.com/office/powerpoint/2010/main" val="24723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значит оценивать?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Оценивание в педагогической практике – процесс соотнесения хода и результата деятельности с намеченным эталоном для:</a:t>
            </a:r>
          </a:p>
          <a:p>
            <a:r>
              <a:rPr lang="ru-RU" dirty="0" smtClean="0"/>
              <a:t>А) установления уровня и качества освоения обучающимися программного материала;</a:t>
            </a:r>
          </a:p>
          <a:p>
            <a:r>
              <a:rPr lang="ru-RU" dirty="0" smtClean="0"/>
              <a:t>Б) определения и принятия обучающимися образовательных задач для дальнейшего продвижения в учении.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6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значит «оценка»?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Определение и выражение в </a:t>
            </a:r>
            <a:r>
              <a:rPr lang="ru-RU" b="1" dirty="0" smtClean="0"/>
              <a:t>условных знаках-баллах</a:t>
            </a:r>
            <a:r>
              <a:rPr lang="ru-RU" dirty="0" smtClean="0"/>
              <a:t>, а также в </a:t>
            </a:r>
            <a:r>
              <a:rPr lang="ru-RU" b="1" dirty="0" smtClean="0"/>
              <a:t>оценочных суждениях</a:t>
            </a:r>
            <a:r>
              <a:rPr lang="ru-RU" dirty="0" smtClean="0"/>
              <a:t> учителя </a:t>
            </a:r>
            <a:r>
              <a:rPr lang="ru-RU" b="1" dirty="0" smtClean="0"/>
              <a:t>степени освоения </a:t>
            </a:r>
            <a:r>
              <a:rPr lang="ru-RU" dirty="0" smtClean="0"/>
              <a:t>обучающимися знаний, умений, навыков, установленных программой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Процесс последовательного </a:t>
            </a:r>
            <a:r>
              <a:rPr lang="ru-RU" b="1" dirty="0" smtClean="0"/>
              <a:t>сбора, анализа и использования информации </a:t>
            </a:r>
            <a:r>
              <a:rPr lang="ru-RU" dirty="0" smtClean="0"/>
              <a:t>при оценивании эффективности обучения и воспитания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Процесс </a:t>
            </a:r>
            <a:r>
              <a:rPr lang="ru-RU" b="1" dirty="0" smtClean="0"/>
              <a:t>сравнения</a:t>
            </a:r>
            <a:r>
              <a:rPr lang="ru-RU" dirty="0" smtClean="0"/>
              <a:t> умений, навыков и знаний с теми эталонами, которые предписаны в учебной программе (стандарте)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Процедура измерения</a:t>
            </a:r>
          </a:p>
          <a:p>
            <a:r>
              <a:rPr lang="ru-RU" dirty="0" smtClean="0"/>
              <a:t>Количественная мера оценки, обычно выраженная в баллах, называется отметкой.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4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Констатирующая (информационная)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Контролирующая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Регулирующая (стимулирующая, мотивирующая, диагностическая, ориентирующая)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Воспитательная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accent3">
                    <a:lumMod val="50000"/>
                  </a:schemeClr>
                </a:solidFill>
              </a:rPr>
              <a:t>Карательно-поощрительная</a:t>
            </a:r>
            <a:endParaRPr lang="ru-RU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884" y="4313630"/>
            <a:ext cx="3492500" cy="2211070"/>
          </a:xfrm>
          <a:prstGeom prst="rect">
            <a:avLst/>
          </a:prstGeom>
        </p:spPr>
      </p:pic>
      <p:pic>
        <p:nvPicPr>
          <p:cNvPr id="5" name="image1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4945" y="4551755"/>
            <a:ext cx="3531235" cy="17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Проблема оценивания в российской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heavy" dirty="0"/>
              <a:t>Необъективность оценки:</a:t>
            </a:r>
            <a:endParaRPr lang="ru-R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отсутствие четко определенных и заранее известных критериев оценивания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неопределенность системы оценивания при работе учащихся в группах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субъективность оценки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использование оценки в качестве карающей меры за нарушение дисциплины и т.п.</a:t>
            </a:r>
          </a:p>
          <a:p>
            <a:pPr algn="ctr"/>
            <a:r>
              <a:rPr lang="ru-RU" b="1" dirty="0"/>
              <a:t>?</a:t>
            </a:r>
            <a:endParaRPr lang="ru-RU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dirty="0"/>
              <a:t>Пятибалльные отметки не отражают всего разнообразия качественных оценок.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dirty="0"/>
              <a:t>Традиции оценивания не позволяют развивать самооценку школьников.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dirty="0"/>
              <a:t>Традиции оценивания дискомфортны для учеников, отрицательно влияют на их мотивацию.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0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199" y="244366"/>
            <a:ext cx="8847483" cy="1151965"/>
          </a:xfrm>
        </p:spPr>
        <p:txBody>
          <a:bodyPr>
            <a:noAutofit/>
          </a:bodyPr>
          <a:lstStyle/>
          <a:p>
            <a:r>
              <a:rPr lang="ru-RU" altLang="ru-RU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Два подхода к использованию оценивания</a:t>
            </a:r>
            <a:endParaRPr lang="ru-RU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39801" y="1774085"/>
          <a:ext cx="9604374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83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1 (Широкоформатный)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 (Широкоформатный)" id="{0A43CB11-02E8-4CCA-9394-ABCD6DD309BC}" vid="{391CE513-19E5-4E51-8BF5-7FBE73F6AC7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4FB9D951CE1740A2E0A1B0518A3C4C" ma:contentTypeVersion="1" ma:contentTypeDescription="Создание документа." ma:contentTypeScope="" ma:versionID="a2090d1603ff37587ffb461a7e476c5e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7601F5-218B-40BF-871A-90ED5A0F2617}"/>
</file>

<file path=customXml/itemProps2.xml><?xml version="1.0" encoding="utf-8"?>
<ds:datastoreItem xmlns:ds="http://schemas.openxmlformats.org/officeDocument/2006/customXml" ds:itemID="{80E49A6A-749F-4E5D-9A9C-4B446EE7289C}"/>
</file>

<file path=customXml/itemProps3.xml><?xml version="1.0" encoding="utf-8"?>
<ds:datastoreItem xmlns:ds="http://schemas.openxmlformats.org/officeDocument/2006/customXml" ds:itemID="{C4173C0D-34BA-4BDF-BDFF-4CDA59A88A2C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532</TotalTime>
  <Words>1403</Words>
  <Application>Microsoft Office PowerPoint</Application>
  <PresentationFormat>Широкоэкранный</PresentationFormat>
  <Paragraphs>164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Microsoft Sans Serif</vt:lpstr>
      <vt:lpstr>Times New Roman</vt:lpstr>
      <vt:lpstr>Wingdings</vt:lpstr>
      <vt:lpstr>коиро1 (Широкоформатный)</vt:lpstr>
      <vt:lpstr>Система оценивания на уроках математики как основа повышения качества образования.</vt:lpstr>
      <vt:lpstr>Система оценки включает процедуры внутренней и внешней оценки. </vt:lpstr>
      <vt:lpstr>Подходы к оцениванию</vt:lpstr>
      <vt:lpstr>Основным объектом и предметом оценки метапредметных результатов</vt:lpstr>
      <vt:lpstr>Что значит оценивать?</vt:lpstr>
      <vt:lpstr>Что значит «оценка»?</vt:lpstr>
      <vt:lpstr>Функции оценивания</vt:lpstr>
      <vt:lpstr>Проблема оценивания в российской школе</vt:lpstr>
      <vt:lpstr>Два подхода к использованию оценивания</vt:lpstr>
      <vt:lpstr>Способы определения достижения планируемых результатов</vt:lpstr>
      <vt:lpstr>Универсальный кодидикатор</vt:lpstr>
      <vt:lpstr>Критериальное оценивание</vt:lpstr>
      <vt:lpstr>Содержательной и критериальной базой оценки служат планируемые результаты</vt:lpstr>
      <vt:lpstr>Уровневый подход к системе оценки предметных результатов, принятый в Стандарте</vt:lpstr>
      <vt:lpstr>Формы оценки метапредметных результатов</vt:lpstr>
      <vt:lpstr>Образцы ВПР 2023</vt:lpstr>
      <vt:lpstr>Сравнение ВПР 7 класс</vt:lpstr>
      <vt:lpstr>Сравнение ВПР 7 класс</vt:lpstr>
      <vt:lpstr>Сравнение ВПР 7 класс</vt:lpstr>
      <vt:lpstr>Сравнение ВПР 7 класс</vt:lpstr>
      <vt:lpstr>Сравнение ВПР 7 класс</vt:lpstr>
      <vt:lpstr>Сравнение ВПР 7 класс</vt:lpstr>
      <vt:lpstr>Результаты ВПР 2022</vt:lpstr>
      <vt:lpstr>Результаты ВПР 2022</vt:lpstr>
      <vt:lpstr>Недостаточно усвоены следующие умения</vt:lpstr>
      <vt:lpstr>Задача 20 ОГЭ</vt:lpstr>
      <vt:lpstr>Задача 20 ОГЭ</vt:lpstr>
      <vt:lpstr>Задача 20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оценивания на уроках математики как основа повышения качества образования.</dc:title>
  <dc:creator>User</dc:creator>
  <cp:lastModifiedBy>User</cp:lastModifiedBy>
  <cp:revision>19</cp:revision>
  <dcterms:created xsi:type="dcterms:W3CDTF">2023-02-27T11:06:33Z</dcterms:created>
  <dcterms:modified xsi:type="dcterms:W3CDTF">2023-02-28T12:07:23Z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0x010100B04FB9D951CE1740A2E0A1B0518A3C4C</vt:lpwstr>
  </property>
</Properties>
</file>