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3" r:id="rId16"/>
    <p:sldId id="275" r:id="rId17"/>
    <p:sldId id="274" r:id="rId18"/>
    <p:sldId id="276" r:id="rId19"/>
    <p:sldId id="272" r:id="rId20"/>
    <p:sldId id="268" r:id="rId21"/>
    <p:sldId id="277" r:id="rId22"/>
    <p:sldId id="278" r:id="rId23"/>
    <p:sldId id="287" r:id="rId24"/>
    <p:sldId id="288" r:id="rId25"/>
    <p:sldId id="289" r:id="rId26"/>
    <p:sldId id="290" r:id="rId27"/>
    <p:sldId id="279" r:id="rId28"/>
    <p:sldId id="291" r:id="rId29"/>
    <p:sldId id="292" r:id="rId30"/>
    <p:sldId id="293" r:id="rId31"/>
    <p:sldId id="294" r:id="rId32"/>
    <p:sldId id="280" r:id="rId33"/>
    <p:sldId id="295" r:id="rId34"/>
    <p:sldId id="296" r:id="rId35"/>
    <p:sldId id="281" r:id="rId36"/>
    <p:sldId id="297" r:id="rId37"/>
    <p:sldId id="298" r:id="rId38"/>
    <p:sldId id="299" r:id="rId39"/>
    <p:sldId id="282" r:id="rId40"/>
    <p:sldId id="283" r:id="rId41"/>
    <p:sldId id="285" r:id="rId42"/>
    <p:sldId id="286" r:id="rId43"/>
    <p:sldId id="300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8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3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4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6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2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1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3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4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5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8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3037-55CF-460E-839E-5C7534E932F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3B19-8556-47E0-B5A3-B00032994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5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metodicheskaya-kopilka/univers-kodifikatory-oko#!/tab/243050673-2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ostupi.online/journal/shkala-perevoda-ballov-ege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ege/dlya-predmetnyh-komissiy-subektov-rf/2024/matematika_mr_ege_2024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ОГЭ, ЕГЭ 2024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5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Эффективные приемы обучения при подготовке к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Примеры и образцы</a:t>
            </a:r>
          </a:p>
          <a:p>
            <a:r>
              <a:rPr lang="ru-RU" dirty="0" smtClean="0"/>
              <a:t>Работа по алгоритму</a:t>
            </a:r>
          </a:p>
          <a:p>
            <a:r>
              <a:rPr lang="ru-RU" dirty="0" smtClean="0"/>
              <a:t>Использование подсказок</a:t>
            </a:r>
          </a:p>
          <a:p>
            <a:r>
              <a:rPr lang="ru-RU" dirty="0" smtClean="0"/>
              <a:t>Прием «Мозговой штурм»</a:t>
            </a:r>
          </a:p>
          <a:p>
            <a:r>
              <a:rPr lang="ru-RU" dirty="0" smtClean="0"/>
              <a:t>Прием «</a:t>
            </a:r>
            <a:r>
              <a:rPr lang="ru-RU" dirty="0" err="1" smtClean="0"/>
              <a:t>Переформулирование</a:t>
            </a:r>
            <a:r>
              <a:rPr lang="ru-RU" dirty="0" smtClean="0"/>
              <a:t> условия»</a:t>
            </a:r>
          </a:p>
          <a:p>
            <a:r>
              <a:rPr lang="ru-RU" dirty="0" smtClean="0"/>
              <a:t>Прием визуализации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4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к решению задач с развернутым ответом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Понятен ход рассуждений выпускника </a:t>
            </a:r>
          </a:p>
          <a:p>
            <a:r>
              <a:rPr lang="ru-RU" dirty="0" smtClean="0"/>
              <a:t>Математически грамотное решение</a:t>
            </a:r>
          </a:p>
          <a:p>
            <a:r>
              <a:rPr lang="ru-RU" dirty="0" smtClean="0"/>
              <a:t>Если в решении допущена единственная ошибка или описка непринципиального характера, не влияющая на правильность общего хода решения (даже при неверном ответе) и позволяющая сделать вывод о владении материалом, то оценка  снижается на 1 балл.</a:t>
            </a:r>
          </a:p>
          <a:p>
            <a:r>
              <a:rPr lang="ru-RU" dirty="0" smtClean="0"/>
              <a:t>К вычислительным ошибкам не относятся ошибки в формулах при решении квадратного уравнения, действия с числами с разными знаками, упрощение выражений со степенями, корнями и т. 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20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800" y="194429"/>
            <a:ext cx="4648200" cy="2599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59"/>
            <a:ext cx="7609216" cy="55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Решите неравенство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тогда неравенство равносильно системе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/>
                  <a:t>Рассмотрим функцию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4+3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/>
                  <a:t>Графиком является парабола, ветви вниз</a:t>
                </a:r>
              </a:p>
              <a:p>
                <a:pPr marL="0" indent="0">
                  <a:buNone/>
                </a:pPr>
                <a:r>
                  <a:rPr lang="ru-RU" sz="2400" dirty="0"/>
                  <a:t>Найдем нули функции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4+3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/>
                  <a:t>=0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=−1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  <a:p>
                <a:r>
                  <a:rPr lang="ru-RU" sz="2400" dirty="0"/>
                  <a:t>Ответ: (-1;4</a:t>
                </a:r>
                <a:r>
                  <a:rPr lang="ru-RU" sz="2400" dirty="0" smtClean="0"/>
                  <a:t>)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305" y="3990027"/>
            <a:ext cx="2019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Типичные ошибки при </a:t>
            </a:r>
            <a:r>
              <a:rPr lang="ru-RU" sz="3600" b="1" dirty="0" smtClean="0"/>
              <a:t>выполнении задания 20 ОГЭ.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40025"/>
                <a:ext cx="10515600" cy="3445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ru-RU" sz="1800" b="1" u="sng" dirty="0"/>
                  <a:t>в решении уравнения </a:t>
                </a:r>
                <a:r>
                  <a:rPr lang="ru-RU" sz="1800" dirty="0" smtClean="0"/>
                  <a:t>ошибки</a:t>
                </a:r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при </a:t>
                </a:r>
                <a:r>
                  <a:rPr lang="ru-RU" sz="1800" dirty="0"/>
                  <a:t>разложении на множители (знак при вынесении за скобки, формулы сокращенного умножения </a:t>
                </a:r>
                <a:endParaRPr lang="ru-RU" sz="18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ru-RU" sz="1800" dirty="0" smtClean="0"/>
                  <a:t>х</a:t>
                </a:r>
                <a:r>
                  <a:rPr lang="ru-RU" sz="1800" baseline="30000" dirty="0" smtClean="0"/>
                  <a:t>2 </a:t>
                </a:r>
                <a:r>
                  <a:rPr lang="ru-RU" sz="1800" dirty="0"/>
                  <a:t>-1=0, (</a:t>
                </a:r>
                <a:r>
                  <a:rPr lang="ru-RU" sz="1800" dirty="0" smtClean="0"/>
                  <a:t>х-1)</a:t>
                </a:r>
                <a:r>
                  <a:rPr lang="ru-RU" sz="1800" baseline="30000" dirty="0" smtClean="0"/>
                  <a:t>2</a:t>
                </a:r>
                <a:r>
                  <a:rPr lang="ru-RU" sz="1800" dirty="0" smtClean="0"/>
                  <a:t>=0),</a:t>
                </a:r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 </a:t>
                </a:r>
                <a:r>
                  <a:rPr lang="ru-RU" sz="1800" dirty="0"/>
                  <a:t>не выполнение всех шагов при разложении на множители с помощью группировки </a:t>
                </a:r>
                <a:endParaRPr lang="ru-RU" sz="18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ru-RU" sz="1800" dirty="0" smtClean="0"/>
                  <a:t>х</a:t>
                </a:r>
                <a:r>
                  <a:rPr lang="ru-RU" sz="1800" baseline="30000" dirty="0" smtClean="0"/>
                  <a:t>2</a:t>
                </a:r>
                <a:r>
                  <a:rPr lang="ru-RU" sz="1800" dirty="0" smtClean="0"/>
                  <a:t>(х+5</a:t>
                </a:r>
                <a:r>
                  <a:rPr lang="ru-RU" sz="1800" dirty="0"/>
                  <a:t>)-1(х+5)=0 и далее х</a:t>
                </a:r>
                <a:r>
                  <a:rPr lang="ru-RU" sz="1800" baseline="30000" dirty="0"/>
                  <a:t>2</a:t>
                </a:r>
                <a:r>
                  <a:rPr lang="ru-RU" sz="1800" dirty="0"/>
                  <a:t>-1=0 или </a:t>
                </a:r>
                <a:r>
                  <a:rPr lang="ru-RU" sz="1800" dirty="0" smtClean="0"/>
                  <a:t>х+5=0</a:t>
                </a:r>
                <a:r>
                  <a:rPr lang="ru-RU" sz="1800" dirty="0"/>
                  <a:t>.</a:t>
                </a:r>
                <a:endParaRPr lang="ru-RU" sz="1800" dirty="0" smtClean="0"/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 </a:t>
                </a:r>
                <a:r>
                  <a:rPr lang="ru-RU" sz="1800" dirty="0"/>
                  <a:t>в решении неполного квадратного уравнения х</a:t>
                </a:r>
                <a:r>
                  <a:rPr lang="ru-RU" sz="1800" baseline="30000" dirty="0"/>
                  <a:t>2 </a:t>
                </a:r>
                <a:r>
                  <a:rPr lang="ru-RU" sz="1800" dirty="0"/>
                  <a:t>-1=0, х=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latin typeface="Cambria Math"/>
                          </a:rPr>
                          <m:t>1 </m:t>
                        </m:r>
                      </m:e>
                    </m:rad>
                  </m:oMath>
                </a14:m>
                <a:r>
                  <a:rPr lang="ru-RU" sz="1800" dirty="0"/>
                  <a:t> , х=1 или х=-1, </a:t>
                </a:r>
                <a:endParaRPr lang="ru-RU" sz="1800" dirty="0" smtClean="0"/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вычислительные </a:t>
                </a:r>
                <a:r>
                  <a:rPr lang="ru-RU" sz="1800" dirty="0"/>
                  <a:t>ошибки, </a:t>
                </a:r>
                <a:endParaRPr lang="ru-RU" sz="1800" dirty="0" smtClean="0"/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деление </a:t>
                </a:r>
                <a:r>
                  <a:rPr lang="ru-RU" sz="1800" dirty="0"/>
                  <a:t>обеих частей уравнения на множитель с переменной.</a:t>
                </a:r>
              </a:p>
              <a:p>
                <a:pPr>
                  <a:lnSpc>
                    <a:spcPct val="50000"/>
                  </a:lnSpc>
                </a:pPr>
                <a:r>
                  <a:rPr lang="ru-RU" sz="1800" b="1" u="sng" dirty="0"/>
                  <a:t>При решении систем уравнений</a:t>
                </a:r>
                <a:r>
                  <a:rPr lang="ru-RU" sz="1800" dirty="0"/>
                  <a:t>: </a:t>
                </a:r>
                <a:endParaRPr lang="ru-RU" sz="1800" dirty="0" smtClean="0"/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неверная </a:t>
                </a:r>
                <a:r>
                  <a:rPr lang="ru-RU" sz="1800" dirty="0"/>
                  <a:t>запись ответа</a:t>
                </a:r>
                <a:r>
                  <a:rPr lang="ru-RU" sz="1800" dirty="0" smtClean="0"/>
                  <a:t>!,</a:t>
                </a:r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 </a:t>
                </a:r>
                <a:r>
                  <a:rPr lang="ru-RU" sz="1800" dirty="0"/>
                  <a:t>использование скобок при оформлении решения систем, </a:t>
                </a:r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 </a:t>
                </a:r>
                <a:r>
                  <a:rPr lang="ru-RU" sz="1800" dirty="0"/>
                  <a:t>неверное решение неполного квадратного уравнения х</a:t>
                </a:r>
                <a:r>
                  <a:rPr lang="ru-RU" sz="1800" baseline="30000" dirty="0"/>
                  <a:t>2</a:t>
                </a:r>
                <a:r>
                  <a:rPr lang="ru-RU" sz="1800" dirty="0"/>
                  <a:t>=4</a:t>
                </a:r>
                <a:r>
                  <a:rPr lang="ru-RU" sz="1800" dirty="0" smtClean="0"/>
                  <a:t>,</a:t>
                </a:r>
              </a:p>
              <a:p>
                <a:pPr marL="342900" indent="-342900">
                  <a:lnSpc>
                    <a:spcPct val="50000"/>
                  </a:lnSpc>
                  <a:buAutoNum type="arabicParenR"/>
                </a:pPr>
                <a:r>
                  <a:rPr lang="ru-RU" sz="1800" dirty="0" smtClean="0"/>
                  <a:t> </a:t>
                </a:r>
                <a:r>
                  <a:rPr lang="ru-RU" sz="1800" dirty="0"/>
                  <a:t>ошибки по невнимательности.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40025"/>
                <a:ext cx="10515600" cy="3445174"/>
              </a:xfrm>
              <a:prstGeom prst="rect">
                <a:avLst/>
              </a:prstGeom>
              <a:blipFill rotWithShape="0">
                <a:blip r:embed="rId2"/>
                <a:stretch>
                  <a:fillRect l="-522" t="-4064" b="-2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" y="1961943"/>
            <a:ext cx="3058236" cy="42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9855"/>
            <a:ext cx="2485427" cy="89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73" y="50990"/>
            <a:ext cx="9111917" cy="192881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401" y="1928813"/>
            <a:ext cx="6249736" cy="492918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05028"/>
              </p:ext>
            </p:extLst>
          </p:nvPr>
        </p:nvGraphicFramePr>
        <p:xfrm>
          <a:off x="6529137" y="3051158"/>
          <a:ext cx="5420070" cy="168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986"/>
                <a:gridCol w="486408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критерия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Ход решения задачи верный, получен верный ответ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Ход решения верный, все его шаги присутствуют, но допущена описка или ошибка вычислительного характера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400">
                          <a:effectLst/>
                        </a:rPr>
                        <a:t>Решение не соответствует ни одному из критериев, перечисленных выше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Максимальный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16842" y="2213811"/>
            <a:ext cx="52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Пусть х км/ч – скорость лодки в неподвижной воде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7368" y="4507832"/>
            <a:ext cx="3160295" cy="2273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13811" y="6079958"/>
            <a:ext cx="25988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89811" y="6400800"/>
            <a:ext cx="2823410" cy="160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29137" y="2583143"/>
            <a:ext cx="14437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5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Типичные ошибки при выполнении задания </a:t>
            </a:r>
            <a:r>
              <a:rPr lang="ru-RU" b="1" dirty="0" smtClean="0"/>
              <a:t>21 </a:t>
            </a:r>
            <a:r>
              <a:rPr lang="ru-RU" b="1" dirty="0"/>
              <a:t>ОГЭ. 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838200" y="2868487"/>
            <a:ext cx="10515600" cy="3308475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 в составлении математической модели</a:t>
            </a:r>
            <a:r>
              <a:rPr lang="ru-RU" dirty="0">
                <a:solidFill>
                  <a:schemeClr val="tx1"/>
                </a:solidFill>
              </a:rPr>
              <a:t>: при записи условия в таблице неверно указано время движения теплохода, а именно разница во времени дописывается ко времени пути первого или второго объекта, забывают писать обоснование к составленному уравнению, единицы измерения величин, неверно составлено уравнение;</a:t>
            </a:r>
          </a:p>
          <a:p>
            <a:r>
              <a:rPr lang="ru-RU" u="sng" dirty="0">
                <a:solidFill>
                  <a:schemeClr val="tx1"/>
                </a:solidFill>
              </a:rPr>
              <a:t>в решении дробно-рационального уравнения</a:t>
            </a:r>
            <a:r>
              <a:rPr lang="ru-RU" dirty="0">
                <a:solidFill>
                  <a:schemeClr val="tx1"/>
                </a:solidFill>
              </a:rPr>
              <a:t>: не соблюдается алгоритм решения дробно-рационального уравнения (отбрасывают знаменатель, не проверяют найденные корни), ошибки в решении квадратного уравнения (не находят отрицательный корень, вычислительные)</a:t>
            </a:r>
          </a:p>
          <a:p>
            <a:r>
              <a:rPr lang="ru-RU" u="sng" dirty="0">
                <a:solidFill>
                  <a:schemeClr val="tx1"/>
                </a:solidFill>
              </a:rPr>
              <a:t>на этапе записи ответа </a:t>
            </a:r>
            <a:r>
              <a:rPr lang="ru-RU" dirty="0">
                <a:solidFill>
                  <a:schemeClr val="tx1"/>
                </a:solidFill>
              </a:rPr>
              <a:t>отсутствует анализ полученных на втором шаге корней. Нет ответа на вопрос задачи.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24" y="1542925"/>
            <a:ext cx="97250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2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2800" dirty="0"/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ru-RU" sz="2800" dirty="0"/>
                  <a:t>При каких </a:t>
                </a:r>
                <a:r>
                  <a:rPr lang="en-US" sz="2800" dirty="0"/>
                  <a:t>m </a:t>
                </a:r>
                <a:r>
                  <a:rPr lang="ru-RU" sz="2800" dirty="0"/>
                  <a:t>прямая </a:t>
                </a:r>
                <a:r>
                  <a:rPr lang="en-US" sz="2800" dirty="0"/>
                  <a:t>y=m </a:t>
                </a:r>
                <a:r>
                  <a:rPr lang="ru-RU" sz="2800" dirty="0"/>
                  <a:t>имеет с графиком три общие точки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294" t="-5069" b="-10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1417" y="2005012"/>
                <a:ext cx="11531065" cy="4852988"/>
              </a:xfrm>
            </p:spPr>
            <p:txBody>
              <a:bodyPr numCol="2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 dirty="0" smtClean="0"/>
                  <a:t> </a:t>
                </a:r>
                <a:r>
                  <a:rPr lang="ru-RU" sz="1600" dirty="0" smtClean="0"/>
                  <a:t>квадратичная</a:t>
                </a:r>
              </a:p>
              <a:p>
                <a:pPr marL="0" indent="0">
                  <a:buNone/>
                </a:pPr>
                <a:r>
                  <a:rPr lang="ru-RU" sz="1600" dirty="0" smtClean="0"/>
                  <a:t> функция, график парабола, ветви вверх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endParaRPr lang="ru-RU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1800" dirty="0" smtClean="0"/>
                  <a:t>квадратичная </a:t>
                </a:r>
                <a:r>
                  <a:rPr lang="ru-RU" sz="1800" dirty="0"/>
                  <a:t>функция, график парабола, ветви вверх</a:t>
                </a:r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ru-RU" sz="2000" dirty="0" smtClean="0"/>
              </a:p>
              <a:p>
                <a:endParaRPr lang="ru-RU" sz="1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ru-RU" sz="1600" dirty="0" smtClean="0"/>
                  <a:t>Основным </a:t>
                </a:r>
                <a:r>
                  <a:rPr lang="ru-RU" sz="1600" dirty="0"/>
                  <a:t>условием положительной оценки за решение </a:t>
                </a:r>
                <a:r>
                  <a:rPr lang="ru-RU" sz="1600" dirty="0" smtClean="0"/>
                  <a:t>задания </a:t>
                </a:r>
                <a:r>
                  <a:rPr lang="ru-RU" sz="1600" dirty="0"/>
                  <a:t>является верное построение графика. Верное построение графика включает в себя: масштаб, содержательная таблица значений или объяснение построения, </a:t>
                </a:r>
                <a:r>
                  <a:rPr lang="ru-RU" sz="1600" b="1" dirty="0"/>
                  <a:t>выколотая точка обозначена в соответствии с ее координатами</a:t>
                </a:r>
                <a:r>
                  <a:rPr lang="ru-RU" sz="1600" dirty="0"/>
                  <a:t>.</a:t>
                </a:r>
              </a:p>
              <a:p>
                <a:r>
                  <a:rPr lang="ru-RU" sz="1600" dirty="0"/>
                  <a:t>Ответ:</a:t>
                </a:r>
                <a:r>
                  <a:rPr lang="en-US" sz="1600" dirty="0"/>
                  <a:t> m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17" y="2005012"/>
                <a:ext cx="11531065" cy="4852988"/>
              </a:xfrm>
              <a:blipFill rotWithShape="0">
                <a:blip r:embed="rId3"/>
                <a:stretch>
                  <a:fillRect l="-476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216"/>
              </p:ext>
            </p:extLst>
          </p:nvPr>
        </p:nvGraphicFramePr>
        <p:xfrm>
          <a:off x="6840787" y="2214905"/>
          <a:ext cx="5169641" cy="2163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395"/>
                <a:gridCol w="4608246"/>
              </a:tblGrid>
              <a:tr h="51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критерия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4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График построен верно, верно найдены искомые значения параметра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4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График построен верно, но искомые значения параметра найдены неверно или не найдены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348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Решение не соответствует ни одному из критериев, перечисленных выше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  <a:tr h="188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Максимальный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44911"/>
              </p:ext>
            </p:extLst>
          </p:nvPr>
        </p:nvGraphicFramePr>
        <p:xfrm>
          <a:off x="307997" y="4012355"/>
          <a:ext cx="213040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67"/>
                <a:gridCol w="355067"/>
                <a:gridCol w="355067"/>
                <a:gridCol w="355067"/>
                <a:gridCol w="355067"/>
                <a:gridCol w="355067"/>
              </a:tblGrid>
              <a:tr h="1794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4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79269"/>
              </p:ext>
            </p:extLst>
          </p:nvPr>
        </p:nvGraphicFramePr>
        <p:xfrm>
          <a:off x="2627864" y="5262288"/>
          <a:ext cx="223698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31"/>
                <a:gridCol w="372831"/>
                <a:gridCol w="372831"/>
                <a:gridCol w="372831"/>
                <a:gridCol w="372831"/>
                <a:gridCol w="372831"/>
              </a:tblGrid>
              <a:tr h="28895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4546599" y="5262288"/>
            <a:ext cx="186266" cy="918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58" y="2149475"/>
            <a:ext cx="27241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2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78" y="120915"/>
            <a:ext cx="9384631" cy="13239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6142" y="2005013"/>
            <a:ext cx="431241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Типичные ошибки при выполнении задания </a:t>
            </a:r>
            <a:r>
              <a:rPr lang="ru-RU" b="1" dirty="0" smtClean="0"/>
              <a:t>22 </a:t>
            </a:r>
            <a:r>
              <a:rPr lang="ru-RU" b="1" dirty="0"/>
              <a:t>ОГЭ.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5858" y="1914861"/>
            <a:ext cx="10515600" cy="45081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Типичные ошибки:</a:t>
            </a:r>
          </a:p>
          <a:p>
            <a:r>
              <a:rPr lang="ru-RU" sz="2400" dirty="0" smtClean="0"/>
              <a:t>Неверное построение графика функции (ключевые точки – точки пересечения с осями координат, вершина параболы, соблюдение масштаба, неверная форма графика)</a:t>
            </a:r>
          </a:p>
          <a:p>
            <a:r>
              <a:rPr lang="ru-RU" sz="2400" dirty="0" smtClean="0"/>
              <a:t>Ошибка при нахождении точки стыка или разрыва(кусочно-заданные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функции</a:t>
            </a:r>
            <a:r>
              <a:rPr lang="ru-RU" sz="2400" dirty="0" smtClean="0"/>
              <a:t>, графики функций, содержащих модуль)</a:t>
            </a:r>
          </a:p>
          <a:p>
            <a:r>
              <a:rPr lang="ru-RU" sz="2400" dirty="0" smtClean="0"/>
              <a:t>Отсутствие выбитой точки на графике, если она должна быть</a:t>
            </a:r>
          </a:p>
          <a:p>
            <a:r>
              <a:rPr lang="ru-RU" sz="2400" dirty="0" smtClean="0"/>
              <a:t>Отсутствие обоснований при нахождении параметра</a:t>
            </a:r>
          </a:p>
          <a:p>
            <a:pPr marL="0" indent="0">
              <a:buNone/>
            </a:pPr>
            <a:r>
              <a:rPr lang="ru-RU" sz="2400" dirty="0" smtClean="0"/>
              <a:t>(решение может содержать или описание прямых, содержащих параметр или данные прямые должны быть проведены на координатной плоскости)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720" y="3252956"/>
            <a:ext cx="1918229" cy="1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кодификатор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hlinkClick r:id="rId2"/>
              </a:rPr>
              <a:t>Универсальные кодификаторы для процедур оценки качества образования (fipi.ru)</a:t>
            </a:r>
            <a:endParaRPr lang="ru-RU" dirty="0" smtClean="0"/>
          </a:p>
          <a:p>
            <a:r>
              <a:rPr lang="ru-RU" dirty="0" smtClean="0"/>
              <a:t>Универсальный кодификатор распределённых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математике (базовый уровень) </a:t>
            </a:r>
          </a:p>
          <a:p>
            <a:r>
              <a:rPr lang="ru-RU" dirty="0" smtClean="0"/>
              <a:t>Перечень распределённых по классам проверяемых требований к результатам освоения основной образовательной программы основного общего образования по математике (базовый уровень)</a:t>
            </a:r>
          </a:p>
          <a:p>
            <a:r>
              <a:rPr lang="ru-RU" dirty="0" smtClean="0"/>
              <a:t>Распределённые по классам проверяемые требования к предметным результатам соотнесены с </a:t>
            </a:r>
            <a:r>
              <a:rPr lang="ru-RU" dirty="0" err="1" smtClean="0"/>
              <a:t>метапредметными</a:t>
            </a:r>
            <a:r>
              <a:rPr lang="ru-RU" dirty="0" smtClean="0"/>
              <a:t> результатами (табл. 1) и предметными результатами по математике (базового уровня) из п. 45.5.1 ФГОС. 5 класс </a:t>
            </a:r>
          </a:p>
          <a:p>
            <a:r>
              <a:rPr lang="ru-RU" dirty="0" smtClean="0"/>
              <a:t>Перечень распределённых по классам проверяемых элементов содержания по математике (базовый уровень)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24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62" y="365126"/>
            <a:ext cx="8804238" cy="9342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решения геометрических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0922"/>
            <a:ext cx="10515600" cy="41760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Чтение условия задачи</a:t>
            </a:r>
          </a:p>
          <a:p>
            <a:r>
              <a:rPr lang="ru-RU" dirty="0" smtClean="0"/>
              <a:t>Выполнение чертежа с буквенными обозначениями</a:t>
            </a:r>
          </a:p>
          <a:p>
            <a:r>
              <a:rPr lang="ru-RU" dirty="0" smtClean="0"/>
              <a:t>Краткая запись условия задачи</a:t>
            </a:r>
          </a:p>
          <a:p>
            <a:r>
              <a:rPr lang="ru-RU" dirty="0" smtClean="0"/>
              <a:t>Перенос данных на чертеж</a:t>
            </a:r>
          </a:p>
          <a:p>
            <a:r>
              <a:rPr lang="ru-RU" dirty="0" smtClean="0"/>
              <a:t>Анализ данных задачи</a:t>
            </a:r>
          </a:p>
          <a:p>
            <a:r>
              <a:rPr lang="ru-RU" dirty="0" smtClean="0"/>
              <a:t>Синтез – составление цепочки действий</a:t>
            </a:r>
          </a:p>
          <a:p>
            <a:r>
              <a:rPr lang="ru-RU" dirty="0" smtClean="0"/>
              <a:t>Реализация алгоритма решения</a:t>
            </a:r>
          </a:p>
          <a:p>
            <a:r>
              <a:rPr lang="ru-RU" dirty="0" smtClean="0"/>
              <a:t>Проверка правильности решения</a:t>
            </a:r>
          </a:p>
          <a:p>
            <a:r>
              <a:rPr lang="ru-RU" dirty="0" smtClean="0"/>
              <a:t>Запись ответа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2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Типичные ошибки при выполнении задания </a:t>
            </a:r>
            <a:r>
              <a:rPr lang="ru-RU" b="1" dirty="0" smtClean="0"/>
              <a:t>23, 24, 25 </a:t>
            </a:r>
            <a:r>
              <a:rPr lang="ru-RU" b="1" dirty="0"/>
              <a:t>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Чертеж не соответствует условию задачи;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 ошибки в чертежах, обозначение  разных  углов одинаковыми дугами, «пустые» чертежи…;</a:t>
            </a:r>
          </a:p>
          <a:p>
            <a:pPr marL="0" indent="0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чертежа при решении геометрической задачи;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-Учащиеся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верно построить логическую цепочку рассуждений</a:t>
            </a:r>
            <a:r>
              <a:rPr lang="ru-RU" sz="1600" dirty="0"/>
              <a:t>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 обоснования к действиям геометрической задачи, отсутствуют ссылки на свойства, признаки, теоремы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 ошибки в пояснениях, например, используют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признак,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записывают по свойству.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Путают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равенства треугольников с признаками подобия треугольников;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-Используют не существующий признак равенства треугольников по трем углам, либо признак формулируют неверно, например, по двум углам и стороне между ними;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 доказательстве равенства элементов записывают неграмотные обоснования;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указывают признак по которому доказывают равенство треугольников;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указаны параллельные прямые при которых накрест лежащие углы равны, либо секущая при которой накрест лежащие углы образованы, либо неверное указание пары  накрест лежащих углов (нет обоснования  параллельности прямых);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ошибки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5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ЕГЭ по 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26" y="2043953"/>
            <a:ext cx="10515600" cy="44880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2024 году обновленные </a:t>
            </a:r>
            <a:r>
              <a:rPr lang="ru-RU" dirty="0">
                <a:hlinkClick r:id="rId2"/>
              </a:rPr>
              <a:t>шкалы перевода первичных баллов ЕГЭ в тестовые</a:t>
            </a:r>
            <a:r>
              <a:rPr lang="ru-RU" dirty="0"/>
              <a:t> пока только ожидаются. Обычно власти выкладывают их </a:t>
            </a:r>
            <a:r>
              <a:rPr lang="ru-RU" dirty="0" smtClean="0"/>
              <a:t>в конце апреля. </a:t>
            </a:r>
          </a:p>
          <a:p>
            <a:r>
              <a:rPr lang="ru-RU" dirty="0" smtClean="0"/>
              <a:t>Математика базовый уровень и первая часть ЕГЭ профильного уровня проверяется автоматизировано, вторая часть ЕГЭ профильного уровня проверяется экспертами.</a:t>
            </a:r>
          </a:p>
          <a:p>
            <a:r>
              <a:rPr lang="ru-RU" dirty="0" smtClean="0"/>
              <a:t>Каждую работу проверяют два эксперта. Существенными </a:t>
            </a:r>
            <a:r>
              <a:rPr lang="ru-RU" dirty="0"/>
              <a:t>считаются следующие расхождения. Расхождение между баллами, выставленными двумя экспертами за выполнение любого из заданий 13—19, составляет 2 или более балла. В этом случае третий эксперт проверяет только те ответы на задания, которые были оценены со столь существенным расхождением. Расхождение между суммами баллов, выставленных двумя экспертами за выполнение заданий 13—19, составляет 3 или более балла. В этом случае третий эксперт проверяет ответы на все задания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89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</a:t>
            </a:r>
            <a:r>
              <a:rPr lang="ru-RU" dirty="0" smtClean="0"/>
              <a:t>проблемы (анализ </a:t>
            </a:r>
            <a:r>
              <a:rPr lang="ru-RU" dirty="0"/>
              <a:t>ФИПИ)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несформированность базовой логической культуры;</a:t>
            </a:r>
          </a:p>
          <a:p>
            <a:pPr lvl="0"/>
            <a:r>
              <a:rPr lang="ru-RU" dirty="0"/>
              <a:t>недостаточная алгебраическая подготовка;</a:t>
            </a:r>
          </a:p>
          <a:p>
            <a:pPr lvl="0"/>
            <a:r>
              <a:rPr lang="ru-RU" dirty="0"/>
              <a:t>недостаточное владение геометрическими знаниями, отсутствие графической культуры;</a:t>
            </a:r>
          </a:p>
          <a:p>
            <a:pPr lvl="0"/>
            <a:r>
              <a:rPr lang="ru-RU" b="1" dirty="0"/>
              <a:t>неумение проводить анализ условия задачи</a:t>
            </a:r>
            <a:r>
              <a:rPr lang="ru-RU" dirty="0"/>
              <a:t>, осуществлять поиск путей решения, неумение применять стандартные алгоритмы в измененной ситуации</a:t>
            </a:r>
          </a:p>
          <a:p>
            <a:r>
              <a:rPr lang="ru-RU" b="1" dirty="0"/>
              <a:t>неумение находить и исправлять ошибки в собственных рассуждениях, алгебраических преобразованиях и в вычислениях.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93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самопроверке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Ученик должен помнить о своих «любимых ошибках».</a:t>
            </a:r>
          </a:p>
          <a:p>
            <a:pPr algn="just"/>
            <a:r>
              <a:rPr lang="ru-RU" dirty="0"/>
              <a:t>Все промежуточные вычисления и рассуждения лучше выполнять письменно.</a:t>
            </a:r>
          </a:p>
          <a:p>
            <a:pPr algn="just"/>
            <a:r>
              <a:rPr lang="ru-RU" dirty="0"/>
              <a:t>При небольшом количестве решенных заданий, лучше их решать дважды.</a:t>
            </a:r>
          </a:p>
          <a:p>
            <a:pPr algn="just"/>
            <a:r>
              <a:rPr lang="ru-RU" dirty="0" smtClean="0"/>
              <a:t>Обращать внимание на анализ условия задачи </a:t>
            </a:r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В среднем на 2000 садовых насосов, поступивших в продажу, приходится 6 подтекающих. Найдите вероятность того, что один случайно выбранный для контроля насос не </a:t>
            </a:r>
            <a:r>
              <a:rPr lang="ru-RU" dirty="0" smtClean="0"/>
              <a:t>подтекает? </a:t>
            </a:r>
            <a:r>
              <a:rPr lang="ru-RU" dirty="0" smtClean="0">
                <a:solidFill>
                  <a:srgbClr val="FF0000"/>
                </a:solidFill>
              </a:rPr>
              <a:t>ИЛИ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среднем на 1994 исправных садовых насосов, поступивших в продажу, приходится 6 подтекающих. Найдите вероятность того, что один случайно выбранный для контроля насос не подтекает</a:t>
            </a:r>
            <a:r>
              <a:rPr lang="ru-RU" dirty="0" smtClean="0"/>
              <a:t>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95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С РАЗВЕРНУТЫМ ОТВЕТОМ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99" y="1825625"/>
            <a:ext cx="11074101" cy="4351338"/>
          </a:xfrm>
        </p:spPr>
        <p:txBody>
          <a:bodyPr/>
          <a:lstStyle/>
          <a:p>
            <a:pPr lvl="0"/>
            <a:r>
              <a:rPr lang="ru-RU" dirty="0" smtClean="0"/>
              <a:t>Правильно </a:t>
            </a:r>
            <a:r>
              <a:rPr lang="ru-RU" dirty="0"/>
              <a:t>определяем последовательность решения задач:</a:t>
            </a:r>
          </a:p>
          <a:p>
            <a:pPr marL="0" lvl="0" indent="0">
              <a:buNone/>
            </a:pPr>
            <a:r>
              <a:rPr lang="ru-RU" dirty="0"/>
              <a:t>13, 15, </a:t>
            </a:r>
            <a:r>
              <a:rPr lang="ru-RU" dirty="0" smtClean="0"/>
              <a:t>17, 19…</a:t>
            </a:r>
          </a:p>
          <a:p>
            <a:pPr lvl="0"/>
            <a:r>
              <a:rPr lang="ru-RU" dirty="0"/>
              <a:t>Прежде чем написать ответ, читаем еще раз вопрос</a:t>
            </a:r>
          </a:p>
          <a:p>
            <a:r>
              <a:rPr lang="ru-RU" dirty="0"/>
              <a:t>Не забываем про ОДЗ и ограничения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89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750" y="365126"/>
            <a:ext cx="7836049" cy="101185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Критерии </a:t>
            </a:r>
            <a:r>
              <a:rPr lang="ru-RU" dirty="0" smtClean="0"/>
              <a:t>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Максимальный балл за задание: </a:t>
            </a:r>
            <a:r>
              <a:rPr lang="ru-RU" dirty="0" smtClean="0"/>
              <a:t>«</a:t>
            </a:r>
            <a:r>
              <a:rPr lang="ru-RU" b="1" dirty="0"/>
              <a:t>Обоснованно</a:t>
            </a:r>
            <a:r>
              <a:rPr lang="ru-RU" dirty="0"/>
              <a:t> получен верный ответ»</a:t>
            </a:r>
          </a:p>
          <a:p>
            <a:r>
              <a:rPr lang="ru-RU" dirty="0"/>
              <a:t>Ответ, совпадающий с верным, вовсе не означает получение ненулевого балла за задание.</a:t>
            </a:r>
          </a:p>
          <a:p>
            <a:pPr lvl="0"/>
            <a:r>
              <a:rPr lang="ru-RU" b="1" dirty="0"/>
              <a:t>Арифметическая ошибка  = снижение на 1 балл (</a:t>
            </a:r>
            <a:r>
              <a:rPr lang="ru-RU" b="1" dirty="0" smtClean="0"/>
              <a:t>кроме № 19)</a:t>
            </a:r>
            <a:endParaRPr lang="ru-RU" b="1" dirty="0"/>
          </a:p>
          <a:p>
            <a:pPr lvl="0"/>
            <a:r>
              <a:rPr lang="ru-RU" b="1" dirty="0"/>
              <a:t>Арифметическая ошибка  = одна ошибка, видимая эксперту, в действиях  сложения, вычитания, умножения и деления.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5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 ЕГЭ профиль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Задание № 13 — тригонометрическое, логарифмическое или показательное уравнение. </a:t>
            </a:r>
            <a:endParaRPr lang="ru-RU" dirty="0" smtClean="0"/>
          </a:p>
          <a:p>
            <a:r>
              <a:rPr lang="ru-RU" dirty="0" smtClean="0"/>
              <a:t>Выделение </a:t>
            </a:r>
            <a:r>
              <a:rPr lang="ru-RU" dirty="0"/>
              <a:t>решения уравнения в отдельный пункт </a:t>
            </a:r>
            <a:r>
              <a:rPr lang="ru-RU" b="1" dirty="0"/>
              <a:t>а</a:t>
            </a:r>
            <a:r>
              <a:rPr lang="ru-RU" dirty="0"/>
              <a:t> прямо указывает участникам экзамена на необходимость полного решения предложенного уравнения: при отсутствии в тексте конкретной работы ответа на вопрос пункта а задание № 13 оценивается 0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Отбор корней в уравнении тоже выделен отдельным пунктом. Для получения баллов за это пункт отбор должен быть обоснованным.</a:t>
            </a:r>
          </a:p>
          <a:p>
            <a:pPr marL="0" indent="0">
              <a:buNone/>
            </a:pPr>
            <a:r>
              <a:rPr lang="ru-RU" b="1" dirty="0"/>
              <a:t>Перебор значений </a:t>
            </a:r>
            <a:r>
              <a:rPr lang="ru-RU" b="1" dirty="0" smtClean="0"/>
              <a:t>параметра </a:t>
            </a:r>
            <a:r>
              <a:rPr lang="ru-RU" dirty="0" smtClean="0"/>
              <a:t>«Выходим </a:t>
            </a:r>
            <a:r>
              <a:rPr lang="ru-RU" dirty="0"/>
              <a:t>за пределы </a:t>
            </a:r>
            <a:r>
              <a:rPr lang="ru-RU" dirty="0" smtClean="0"/>
              <a:t>промежутка»</a:t>
            </a:r>
          </a:p>
          <a:p>
            <a:pPr marL="0" indent="0">
              <a:buNone/>
            </a:pPr>
            <a:r>
              <a:rPr lang="ru-RU" b="1" dirty="0"/>
              <a:t>Двойное </a:t>
            </a:r>
            <a:r>
              <a:rPr lang="ru-RU" b="1" dirty="0" smtClean="0"/>
              <a:t>неравенство </a:t>
            </a:r>
            <a:r>
              <a:rPr lang="ru-RU" dirty="0" smtClean="0"/>
              <a:t>Помним</a:t>
            </a:r>
            <a:r>
              <a:rPr lang="ru-RU" dirty="0"/>
              <a:t>, что </a:t>
            </a:r>
            <a:r>
              <a:rPr lang="en-US" i="1" dirty="0"/>
              <a:t>n</a:t>
            </a:r>
            <a:r>
              <a:rPr lang="ru-RU" i="1" dirty="0"/>
              <a:t>, </a:t>
            </a:r>
            <a:r>
              <a:rPr lang="en-US" i="1" dirty="0"/>
              <a:t>k… - </a:t>
            </a:r>
            <a:r>
              <a:rPr lang="ru-RU" dirty="0" smtClean="0"/>
              <a:t>целое, не </a:t>
            </a:r>
            <a:r>
              <a:rPr lang="ru-RU" dirty="0"/>
              <a:t>«теряем» концы </a:t>
            </a:r>
            <a:r>
              <a:rPr lang="ru-RU" dirty="0" smtClean="0"/>
              <a:t>отрезка</a:t>
            </a:r>
          </a:p>
          <a:p>
            <a:pPr marL="0" indent="0">
              <a:buNone/>
            </a:pPr>
            <a:r>
              <a:rPr lang="ru-RU" b="1" dirty="0" smtClean="0"/>
              <a:t>Отбор по тригонометрической окружности </a:t>
            </a:r>
            <a:r>
              <a:rPr lang="ru-RU" dirty="0"/>
              <a:t>отмечены и обозначены концы числового отрезка, выделена дуга, отмечены и обозначены корни, принадлежащие данному отрезку. На окружности могут быть отмечены вспомогательные числа, принадлежащие числовому отрезку.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47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391" y="200100"/>
            <a:ext cx="6787739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91" y="135479"/>
            <a:ext cx="6267450" cy="64579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1200" y="4622800"/>
            <a:ext cx="386080" cy="365760"/>
          </a:xfrm>
          <a:prstGeom prst="ellipse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ОГЭ 2024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Задания первой части проверяют знания по каждому из разделов, упомянутых в кодификаторе:</a:t>
            </a:r>
          </a:p>
          <a:p>
            <a:r>
              <a:rPr lang="ru-RU" dirty="0"/>
              <a:t>7 заданий на «Числа и выражения»;</a:t>
            </a:r>
          </a:p>
          <a:p>
            <a:r>
              <a:rPr lang="ru-RU" dirty="0"/>
              <a:t>1 задание на «Алгебраические выражения»;</a:t>
            </a:r>
          </a:p>
          <a:p>
            <a:r>
              <a:rPr lang="ru-RU" dirty="0"/>
              <a:t>2 задания на «Уравнения и неравенства»;</a:t>
            </a:r>
          </a:p>
          <a:p>
            <a:r>
              <a:rPr lang="ru-RU" dirty="0"/>
              <a:t>1 задание на «Числовые последовательности»;</a:t>
            </a:r>
          </a:p>
          <a:p>
            <a:r>
              <a:rPr lang="ru-RU" dirty="0"/>
              <a:t>1 задание на «Функции»;</a:t>
            </a:r>
          </a:p>
          <a:p>
            <a:r>
              <a:rPr lang="ru-RU" dirty="0"/>
              <a:t>1 задание на «Координаты на прямой и плоскости»;</a:t>
            </a:r>
          </a:p>
          <a:p>
            <a:r>
              <a:rPr lang="ru-RU" dirty="0"/>
              <a:t>5 задание на «Геометрию»;</a:t>
            </a:r>
          </a:p>
          <a:p>
            <a:r>
              <a:rPr lang="ru-RU" dirty="0"/>
              <a:t>1 задание на «Вероятность и статику».</a:t>
            </a:r>
          </a:p>
          <a:p>
            <a:r>
              <a:rPr lang="ru-RU" b="1" dirty="0"/>
              <a:t>Вторая часть экзамена </a:t>
            </a:r>
            <a:r>
              <a:rPr lang="ru-RU" dirty="0"/>
              <a:t>состоит из 6 вопросов с развёрнутым ответом, 4 из которых относятся к повышенному уровню сложности, а остальные 2 — к высокому. Задания второй части направлены на проверку владения материалом на более высоком уровне, так что за каждое выполненное задание ученик может получить уже не 1, а 2 первичных балла.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53" y="2612813"/>
            <a:ext cx="4064000" cy="26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2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84" y="0"/>
            <a:ext cx="6212431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14333" y="4724400"/>
            <a:ext cx="482600" cy="56726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40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14 </a:t>
            </a:r>
            <a:r>
              <a:rPr lang="ru-RU" dirty="0"/>
              <a:t>ЕГЭ профиль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Задание 14 — стереометрическая задача, она разделена на пункты а и б. В пункте а нужно доказать геометрический факт, в пункте б найти (вычислить) геометрическую величину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8" y="2784474"/>
            <a:ext cx="83138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15 </a:t>
            </a:r>
            <a:r>
              <a:rPr lang="ru-RU" dirty="0"/>
              <a:t>ЕГЭ профиль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/>
                  <a:t>Задание № 15 — это неравенство: дробно-рациональное, логарифмическое или показательное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r>
                  <a:rPr lang="ru-RU" dirty="0"/>
                  <a:t>В первом случае выставления 1 балла допускаются только ошибки в строгости неравенства: « </a:t>
                </a:r>
                <a:r>
                  <a:rPr lang="en-US" dirty="0"/>
                  <a:t>&lt;</a:t>
                </a:r>
                <a:r>
                  <a:rPr lang="ru-RU" dirty="0" smtClean="0"/>
                  <a:t> </a:t>
                </a:r>
                <a:r>
                  <a:rPr lang="ru-RU" dirty="0"/>
                  <a:t>» вместо «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» или наоборот. Если в ответ включено значение переменной, при котором одна из частей неравенства не имеет смысла, то следует выставлять оценку «0 баллов»</a:t>
                </a:r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93" t="-2801" r="-634" b="-35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3" y="2662237"/>
            <a:ext cx="6343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18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16" y="0"/>
            <a:ext cx="5597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74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44" y="0"/>
            <a:ext cx="5604112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914775" y="1585912"/>
            <a:ext cx="1600200" cy="50006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86175" y="5600700"/>
            <a:ext cx="1600200" cy="814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42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16 </a:t>
            </a:r>
            <a:r>
              <a:rPr lang="ru-RU" dirty="0"/>
              <a:t>ЕГЭ профиль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7875"/>
            <a:ext cx="7115175" cy="4351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15225" y="2443073"/>
            <a:ext cx="4514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Внимательно читаем условие</a:t>
            </a:r>
          </a:p>
          <a:p>
            <a:r>
              <a:rPr lang="ru-RU" b="1" dirty="0"/>
              <a:t>Объясняем построение модели</a:t>
            </a:r>
          </a:p>
          <a:p>
            <a:r>
              <a:rPr lang="ru-RU" b="1" dirty="0"/>
              <a:t>Объясняем построение модели</a:t>
            </a:r>
          </a:p>
          <a:p>
            <a:r>
              <a:rPr lang="ru-RU" b="1" dirty="0"/>
              <a:t>Если увеличиваем на </a:t>
            </a:r>
            <a:r>
              <a:rPr lang="en-US" b="1" dirty="0"/>
              <a:t>r%</a:t>
            </a:r>
            <a:r>
              <a:rPr lang="ru-RU" b="1" dirty="0"/>
              <a:t>, то 1+</a:t>
            </a:r>
            <a:r>
              <a:rPr lang="en-US" b="1" dirty="0"/>
              <a:t>r/100=p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7410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66" y="0"/>
            <a:ext cx="5845467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261360" y="5842000"/>
            <a:ext cx="5516880" cy="4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48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4287"/>
            <a:ext cx="63341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4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96" y="0"/>
            <a:ext cx="585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98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ЕГЭ профиль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 № 17 — это планиметрическая задача. В пункте а нужно доказать геометрический факт, в пункте б – найти (вычислить) геометрическую величину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9" y="2870199"/>
            <a:ext cx="6200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качества математической подготовки проверяются во второй части </a:t>
            </a:r>
            <a:r>
              <a:rPr lang="ru-RU" dirty="0" err="1" smtClean="0"/>
              <a:t>КИМа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Уверенное </a:t>
            </a:r>
            <a:r>
              <a:rPr lang="ru-RU" dirty="0"/>
              <a:t>владение формально-оперативным алгебраическим аппаратом;</a:t>
            </a:r>
          </a:p>
          <a:p>
            <a:r>
              <a:rPr lang="ru-RU" dirty="0"/>
              <a:t>Умение решать комплексные задачи, включающие в себя знания из разных тем курса математики;</a:t>
            </a:r>
          </a:p>
          <a:p>
            <a:r>
              <a:rPr lang="ru-RU" dirty="0"/>
              <a:t>Умение решать планиметрические задачи, применяя различные теоретические знания курса геометрии;</a:t>
            </a:r>
          </a:p>
          <a:p>
            <a:r>
              <a:rPr lang="ru-RU" dirty="0"/>
              <a:t>Умение математически грамотно и ясно записывать решения, приводя при этом необходимые пояснения и обоснования;</a:t>
            </a:r>
          </a:p>
          <a:p>
            <a:r>
              <a:rPr lang="ru-RU" dirty="0"/>
              <a:t>Владение широким спектром приёмов и способов рассуждений.</a:t>
            </a:r>
          </a:p>
          <a:p>
            <a:r>
              <a:rPr lang="ru-RU" dirty="0"/>
              <a:t>Во второй части варианта ОГЭ по математике проверяются знания только из трёх разделов, упомянутых в кодификаторе: «Уравнения и неравенства», «Функции» и «Геометрия».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98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ЕГЭ профиль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Задание № 18 — это уравнение, неравенство или их системы с параметром. Задачи с параметром допускают весьма разнообразные способы решения. Наиболее распространёнными из них являются: – чисто алгебраический способ решения; – способ решения, основанный на построении и исследовании геометрической модели данной задачи; – функциональный способ, в котором могут быть и алгебраические, и геометрические элементы, но базовым является исследование некоторой функции. Зачастую (но далеко не всегда) графический метод более ясно ведёт к цели. Кроме того, в конкретном тексте решения вполне могут встречаться элементы каждого из трёх перечисленных </a:t>
            </a:r>
            <a:r>
              <a:rPr lang="ru-RU" dirty="0" smtClean="0"/>
              <a:t>способов</a:t>
            </a:r>
            <a:r>
              <a:rPr lang="en-US" dirty="0" smtClean="0"/>
              <a:t>.</a:t>
            </a:r>
          </a:p>
          <a:p>
            <a:r>
              <a:rPr lang="ru-RU" dirty="0" smtClean="0"/>
              <a:t>Критерии формируются под каждое задание индивидуально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6936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  <a:r>
              <a:rPr lang="ru-RU" dirty="0" smtClean="0"/>
              <a:t>19 </a:t>
            </a:r>
            <a:r>
              <a:rPr lang="ru-RU" dirty="0"/>
              <a:t>ЕГЭ профиль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Задание 19 проверяет достижение следующих целей изучения математики на профильном уровне: «развитие логического мышления, алгоритмической культуры, пространственного воображения, математического мышления и интуиции, творческих способностей, необходимых для продолжения образования и для самостоятельной деятельности в области математики и её приложений в будущей профессиональной деятельности». При этом, для решения этой задачи не требуется никаких знаний, выходящих за рамки школьного курса. Условие задания 19 разбито на пункты – ряд подзадач (частных случаев), последовательно решая которые, можно в итоге полностью выполнить задание. Такое разбиение, в первую очередь, облегчает участнику экзамена планирование работы над данной задачей, а также позволяет более чётко и прозрачно провести оценивание выполнения задания. </a:t>
            </a:r>
            <a:endParaRPr lang="ru-RU" dirty="0" smtClean="0"/>
          </a:p>
          <a:p>
            <a:r>
              <a:rPr lang="ru-RU" dirty="0" smtClean="0"/>
              <a:t>Да, может. Привести пример</a:t>
            </a:r>
          </a:p>
          <a:p>
            <a:r>
              <a:rPr lang="ru-RU" dirty="0" smtClean="0"/>
              <a:t>Нет, не может. Доказать, что это так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412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03" y="365125"/>
            <a:ext cx="704208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1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matematika_mr_ege_2024.pdf (fipi.ru</a:t>
            </a:r>
            <a:r>
              <a:rPr lang="en-US" dirty="0" smtClean="0">
                <a:hlinkClick r:id="rId2"/>
              </a:rPr>
              <a:t>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56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220" y="1974850"/>
            <a:ext cx="444380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того, чтобы экзамен считался сданным и выпускника не отправили на пересдачу, достаточно набрать </a:t>
            </a:r>
            <a:r>
              <a:rPr lang="ru-RU" b="1" dirty="0"/>
              <a:t>8 первичных баллов</a:t>
            </a:r>
            <a:r>
              <a:rPr lang="ru-RU" dirty="0"/>
              <a:t>, минимум 2 из которых должны быть начислены за решение геометрических задач. Такой результат будет соответствовать оценке «3». Оценка «4» начинается с 15 первичных баллов, а оценка «5» — с 22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80963"/>
            <a:ext cx="70389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Шкала оценивания ОГЭ 2024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725" y="2128044"/>
            <a:ext cx="69532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Оценивание ГВЭ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766" y="2005013"/>
            <a:ext cx="518516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Апелляция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3332" y="1816365"/>
            <a:ext cx="3857669" cy="435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1" y="1690688"/>
            <a:ext cx="4892675" cy="46026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52467" y="1765479"/>
            <a:ext cx="22013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Отзыв апелляции</a:t>
            </a:r>
          </a:p>
          <a:p>
            <a:r>
              <a:rPr lang="ru-RU" dirty="0" smtClean="0"/>
              <a:t>О </a:t>
            </a:r>
            <a:r>
              <a:rPr lang="ru-RU" dirty="0"/>
              <a:t>несогласии с в</a:t>
            </a:r>
            <a:r>
              <a:rPr lang="ru-RU" sz="2000" dirty="0"/>
              <a:t>ыста</a:t>
            </a:r>
            <a:r>
              <a:rPr lang="ru-RU" dirty="0"/>
              <a:t>вленными баллами – в течение одного рабочего дня после подачи апелляции, но не позднее дня заседания КК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2467" y="438158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Черновики</a:t>
            </a:r>
            <a:r>
              <a:rPr lang="ru-RU" dirty="0"/>
              <a:t> не являются материалами для рассмотрения на заседании апелляционной комиссии </a:t>
            </a:r>
          </a:p>
        </p:txBody>
      </p:sp>
    </p:spTree>
    <p:extLst>
      <p:ext uri="{BB962C8B-B14F-4D97-AF65-F5344CB8AC3E}">
        <p14:creationId xmlns:p14="http://schemas.microsoft.com/office/powerpoint/2010/main" val="240418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pPr algn="ctr"/>
            <a:r>
              <a:rPr lang="ru-RU" dirty="0" smtClean="0"/>
              <a:t>Затруднения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Чтение условия</a:t>
            </a:r>
          </a:p>
          <a:p>
            <a:r>
              <a:rPr lang="ru-RU" dirty="0" smtClean="0"/>
              <a:t>Вычисления</a:t>
            </a:r>
          </a:p>
          <a:p>
            <a:r>
              <a:rPr lang="ru-RU" dirty="0" smtClean="0"/>
              <a:t>Знание основных формул и утверждений</a:t>
            </a:r>
          </a:p>
          <a:p>
            <a:r>
              <a:rPr lang="ru-RU" dirty="0" smtClean="0"/>
              <a:t>Преобразование и вычисление выражений</a:t>
            </a:r>
          </a:p>
          <a:p>
            <a:r>
              <a:rPr lang="ru-RU" dirty="0" smtClean="0"/>
              <a:t>Исследование функций и построение их графиков</a:t>
            </a:r>
          </a:p>
          <a:p>
            <a:r>
              <a:rPr lang="ru-RU" dirty="0" smtClean="0"/>
              <a:t>Выполнение чертежа</a:t>
            </a:r>
          </a:p>
          <a:p>
            <a:r>
              <a:rPr lang="ru-RU" dirty="0" smtClean="0"/>
              <a:t>Осуществление практических расчетов по формулам</a:t>
            </a:r>
          </a:p>
          <a:p>
            <a:r>
              <a:rPr lang="ru-RU" dirty="0" smtClean="0"/>
              <a:t>Решение неравенств</a:t>
            </a:r>
          </a:p>
          <a:p>
            <a:r>
              <a:rPr lang="ru-RU" dirty="0" smtClean="0"/>
              <a:t>Вычисление процентов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24667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4FB9D951CE1740A2E0A1B0518A3C4C" ma:contentTypeVersion="1" ma:contentTypeDescription="Создание документа." ma:contentTypeScope="" ma:versionID="a2090d1603ff37587ffb461a7e476c5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36611F-31BD-42C1-9FA7-71F56554D078}"/>
</file>

<file path=customXml/itemProps2.xml><?xml version="1.0" encoding="utf-8"?>
<ds:datastoreItem xmlns:ds="http://schemas.openxmlformats.org/officeDocument/2006/customXml" ds:itemID="{0A20C3C7-0C4D-4DA5-8FDE-E0D458E7D098}"/>
</file>

<file path=customXml/itemProps3.xml><?xml version="1.0" encoding="utf-8"?>
<ds:datastoreItem xmlns:ds="http://schemas.openxmlformats.org/officeDocument/2006/customXml" ds:itemID="{E0BF3131-69CA-4B1D-8E0F-BDE07EDAC7EF}"/>
</file>

<file path=docProps/app.xml><?xml version="1.0" encoding="utf-8"?>
<Properties xmlns="http://schemas.openxmlformats.org/officeDocument/2006/extended-properties" xmlns:vt="http://schemas.openxmlformats.org/officeDocument/2006/docPropsVTypes">
  <Template>Задача 17</Template>
  <TotalTime>1399</TotalTime>
  <Words>1907</Words>
  <Application>Microsoft Office PowerPoint</Application>
  <PresentationFormat>Широкоэкранный</PresentationFormat>
  <Paragraphs>240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Century Gothic</vt:lpstr>
      <vt:lpstr>Garamond</vt:lpstr>
      <vt:lpstr>Times New Roman</vt:lpstr>
      <vt:lpstr>коиро1</vt:lpstr>
      <vt:lpstr>ОГЭ, ЕГЭ 2024</vt:lpstr>
      <vt:lpstr>Универсальный кодификатор</vt:lpstr>
      <vt:lpstr>Структура ОГЭ 2024</vt:lpstr>
      <vt:lpstr>Какие качества математической подготовки проверяются во второй части КИМа: </vt:lpstr>
      <vt:lpstr>Оценивание</vt:lpstr>
      <vt:lpstr>Шкала оценивания ОГЭ 2024</vt:lpstr>
      <vt:lpstr>Оценивание ГВЭ 9</vt:lpstr>
      <vt:lpstr>Апелляция</vt:lpstr>
      <vt:lpstr>Затруднения учащихся</vt:lpstr>
      <vt:lpstr>Эффективные приемы обучения при подготовке к ГИА</vt:lpstr>
      <vt:lpstr>Основные требования к решению задач с развернутым ответом</vt:lpstr>
      <vt:lpstr>Презентация PowerPoint</vt:lpstr>
      <vt:lpstr>Решите неравенство - 12/(4+3x-x^2 )≤0</vt:lpstr>
      <vt:lpstr>Типичные ошибки при выполнении задания 20 ОГЭ. </vt:lpstr>
      <vt:lpstr>Презентация PowerPoint</vt:lpstr>
      <vt:lpstr>Типичные ошибки при выполнении задания 21 ОГЭ. </vt:lpstr>
      <vt:lpstr>Постройте график функции y=x^2-4|x|+2x При каких m прямая y=m имеет с графиком три общие точки</vt:lpstr>
      <vt:lpstr>Презентация PowerPoint</vt:lpstr>
      <vt:lpstr>Типичные ошибки при выполнении задания 22 ОГЭ. </vt:lpstr>
      <vt:lpstr>Этапы решения геометрических задач</vt:lpstr>
      <vt:lpstr>Типичные ошибки при выполнении задания 23, 24, 25 ОГЭ</vt:lpstr>
      <vt:lpstr>Оценивание ЕГЭ по математике</vt:lpstr>
      <vt:lpstr>Ключевые проблемы (анализ ФИПИ)</vt:lpstr>
      <vt:lpstr>Обучение самопроверке</vt:lpstr>
      <vt:lpstr>ЗАДАНИЯ С РАЗВЕРНУТЫМ ОТВЕТОМ</vt:lpstr>
      <vt:lpstr>Критерии оценивания</vt:lpstr>
      <vt:lpstr>Задание 13 ЕГЭ профиль</vt:lpstr>
      <vt:lpstr>Презентация PowerPoint</vt:lpstr>
      <vt:lpstr>Презентация PowerPoint</vt:lpstr>
      <vt:lpstr>Презентация PowerPoint</vt:lpstr>
      <vt:lpstr>Задание 14 ЕГЭ профиль</vt:lpstr>
      <vt:lpstr>Задание 15 ЕГЭ профиль</vt:lpstr>
      <vt:lpstr>Презентация PowerPoint</vt:lpstr>
      <vt:lpstr>Презентация PowerPoint</vt:lpstr>
      <vt:lpstr>Задание 16 ЕГЭ профиль</vt:lpstr>
      <vt:lpstr>Презентация PowerPoint</vt:lpstr>
      <vt:lpstr>Презентация PowerPoint</vt:lpstr>
      <vt:lpstr>Презентация PowerPoint</vt:lpstr>
      <vt:lpstr>Задание 17 ЕГЭ профиль</vt:lpstr>
      <vt:lpstr>Задание 18 ЕГЭ профиль</vt:lpstr>
      <vt:lpstr>Задание 19 ЕГЭ профиль</vt:lpstr>
      <vt:lpstr>Презентация PowerPoint</vt:lpstr>
      <vt:lpstr>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2024-04-15T10:30:40Z</dcterms:created>
  <dcterms:modified xsi:type="dcterms:W3CDTF">2024-04-22T14:18:36Z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0x010100B04FB9D951CE1740A2E0A1B0518A3C4C</vt:lpwstr>
  </property>
</Properties>
</file>