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1" r:id="rId17"/>
    <p:sldId id="282" r:id="rId18"/>
    <p:sldId id="283" r:id="rId19"/>
    <p:sldId id="284" r:id="rId20"/>
    <p:sldId id="285" r:id="rId21"/>
    <p:sldId id="286" r:id="rId22"/>
    <p:sldId id="280" r:id="rId23"/>
    <p:sldId id="28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65" autoAdjust="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15CB-16E6-44E6-BFC0-675E8C45B98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C175-AABF-4695-9F7B-2150B90E7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1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15CB-16E6-44E6-BFC0-675E8C45B98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C175-AABF-4695-9F7B-2150B90E7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51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15CB-16E6-44E6-BFC0-675E8C45B98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C175-AABF-4695-9F7B-2150B90E7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03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15CB-16E6-44E6-BFC0-675E8C45B98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C175-AABF-4695-9F7B-2150B90E7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15CB-16E6-44E6-BFC0-675E8C45B98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C175-AABF-4695-9F7B-2150B90E7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94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15CB-16E6-44E6-BFC0-675E8C45B98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C175-AABF-4695-9F7B-2150B90E7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06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15CB-16E6-44E6-BFC0-675E8C45B98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C175-AABF-4695-9F7B-2150B90E7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48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15CB-16E6-44E6-BFC0-675E8C45B98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C175-AABF-4695-9F7B-2150B90E7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11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15CB-16E6-44E6-BFC0-675E8C45B98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C175-AABF-4695-9F7B-2150B90E7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15CB-16E6-44E6-BFC0-675E8C45B98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C175-AABF-4695-9F7B-2150B90E7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52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15CB-16E6-44E6-BFC0-675E8C45B98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C175-AABF-4695-9F7B-2150B90E7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62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715CB-16E6-44E6-BFC0-675E8C45B98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AC175-AABF-4695-9F7B-2150B90E7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01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iisi.ru/kumir/dl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064896" cy="147002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Новые задания ЕГЭ по информатике №</a:t>
            </a:r>
            <a:r>
              <a:rPr lang="ru-RU" sz="3600" b="1" dirty="0" smtClean="0"/>
              <a:t>6 и № 22: способы решения.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 smtClean="0"/>
              <a:t>Косарева Татьяна Александровна, учитель информатики  Муниципального общеобразовательного учреждения г. Костромы «Средняя общеобразовательная школа №21»</a:t>
            </a:r>
            <a:endParaRPr lang="ru-RU" sz="20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31640" y="5589240"/>
            <a:ext cx="6400800" cy="766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30 марта 2023 года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62248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№22 из демонстрационной работы: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marL="0" indent="180975" algn="just">
              <a:buNone/>
            </a:pPr>
            <a:r>
              <a:rPr lang="ru-RU" sz="1600" i="1" dirty="0"/>
              <a:t>В файле содержится информация о совокупности N </a:t>
            </a:r>
            <a:r>
              <a:rPr lang="ru-RU" sz="1600" i="1" dirty="0" smtClean="0"/>
              <a:t>вычислительных процессов</a:t>
            </a:r>
            <a:r>
              <a:rPr lang="ru-RU" sz="1600" i="1" dirty="0"/>
              <a:t>, которые могут выполняться параллельно или последовательно</a:t>
            </a:r>
            <a:r>
              <a:rPr lang="ru-RU" sz="1600" i="1" dirty="0" smtClean="0"/>
              <a:t>. Будем </a:t>
            </a:r>
            <a:r>
              <a:rPr lang="ru-RU" sz="1600" i="1" dirty="0"/>
              <a:t>говорить, что процесс B зависит от процесса A, если для </a:t>
            </a:r>
            <a:r>
              <a:rPr lang="ru-RU" sz="1600" i="1" dirty="0" smtClean="0"/>
              <a:t>выполнения процесса </a:t>
            </a:r>
            <a:r>
              <a:rPr lang="ru-RU" sz="1600" i="1" dirty="0"/>
              <a:t>B необходимы результаты выполнения процесса A. В этом </a:t>
            </a:r>
            <a:r>
              <a:rPr lang="ru-RU" sz="1600" i="1" dirty="0" smtClean="0"/>
              <a:t>случае процессы </a:t>
            </a:r>
            <a:r>
              <a:rPr lang="ru-RU" sz="1600" i="1" dirty="0"/>
              <a:t>могут выполняться только последовательно</a:t>
            </a:r>
            <a:r>
              <a:rPr lang="ru-RU" sz="1600" i="1" dirty="0" smtClean="0"/>
              <a:t>. Информация </a:t>
            </a:r>
            <a:r>
              <a:rPr lang="ru-RU" sz="1600" i="1" dirty="0"/>
              <a:t>о процессах представлена в файле в виде таблицы. В </a:t>
            </a:r>
            <a:r>
              <a:rPr lang="ru-RU" sz="1600" i="1" dirty="0" smtClean="0"/>
              <a:t>первом столбце </a:t>
            </a:r>
            <a:r>
              <a:rPr lang="ru-RU" sz="1600" i="1" dirty="0"/>
              <a:t>таблицы указан идентификатор процесса (ID), во втором </a:t>
            </a:r>
            <a:r>
              <a:rPr lang="ru-RU" sz="1600" i="1" dirty="0" smtClean="0"/>
              <a:t>столбце таблицы </a:t>
            </a:r>
            <a:r>
              <a:rPr lang="ru-RU" sz="1600" i="1" dirty="0"/>
              <a:t>– время его выполнения в миллисекундах, в третьем </a:t>
            </a:r>
            <a:r>
              <a:rPr lang="ru-RU" sz="1600" i="1" dirty="0" smtClean="0"/>
              <a:t>столбце перечислены </a:t>
            </a:r>
            <a:r>
              <a:rPr lang="ru-RU" sz="1600" i="1" dirty="0"/>
              <a:t>с разделителем «;» ID процессов, от которых зависит </a:t>
            </a:r>
            <a:r>
              <a:rPr lang="ru-RU" sz="1600" i="1" dirty="0" smtClean="0"/>
              <a:t>данный процесс</a:t>
            </a:r>
            <a:r>
              <a:rPr lang="ru-RU" sz="1600" i="1" dirty="0"/>
              <a:t>. Если процесс является независимым, то в таблице </a:t>
            </a:r>
            <a:r>
              <a:rPr lang="ru-RU" sz="1600" i="1" dirty="0" smtClean="0"/>
              <a:t>указано значение </a:t>
            </a:r>
            <a:r>
              <a:rPr lang="ru-RU" sz="1600" i="1" dirty="0"/>
              <a:t>0.</a:t>
            </a:r>
          </a:p>
          <a:p>
            <a:pPr marL="0" indent="180975" algn="just">
              <a:buNone/>
            </a:pPr>
            <a:endParaRPr lang="ru-RU" sz="1600" i="1" dirty="0" smtClean="0"/>
          </a:p>
          <a:p>
            <a:pPr marL="0" indent="180975" algn="just">
              <a:buNone/>
            </a:pPr>
            <a:endParaRPr lang="ru-RU" sz="1600" i="1" dirty="0"/>
          </a:p>
          <a:p>
            <a:pPr marL="0" indent="180975" algn="just">
              <a:buNone/>
            </a:pPr>
            <a:endParaRPr lang="ru-RU" sz="1600" i="1" dirty="0" smtClean="0"/>
          </a:p>
          <a:p>
            <a:pPr marL="0" indent="180975" algn="just">
              <a:buNone/>
            </a:pPr>
            <a:endParaRPr lang="ru-RU" sz="1600" i="1" dirty="0"/>
          </a:p>
          <a:p>
            <a:pPr marL="0" indent="180975" algn="just">
              <a:buNone/>
            </a:pPr>
            <a:endParaRPr lang="ru-RU" sz="1600" i="1" dirty="0" smtClean="0"/>
          </a:p>
          <a:p>
            <a:pPr marL="0" indent="180975" algn="just">
              <a:buNone/>
            </a:pPr>
            <a:r>
              <a:rPr lang="ru-RU" sz="1600" i="1" dirty="0" smtClean="0"/>
              <a:t>Определите </a:t>
            </a:r>
            <a:r>
              <a:rPr lang="ru-RU" sz="1600" b="1" i="1" dirty="0"/>
              <a:t>минимальное </a:t>
            </a:r>
            <a:r>
              <a:rPr lang="ru-RU" sz="1600" i="1" dirty="0"/>
              <a:t>время, через которое завершится </a:t>
            </a:r>
            <a:r>
              <a:rPr lang="ru-RU" sz="1600" i="1" dirty="0" smtClean="0"/>
              <a:t>выполнение всей </a:t>
            </a:r>
            <a:r>
              <a:rPr lang="ru-RU" sz="1600" i="1" dirty="0"/>
              <a:t>совокупности процессов, при условии, что все независимые друг </a:t>
            </a:r>
            <a:r>
              <a:rPr lang="ru-RU" sz="1600" i="1" dirty="0" smtClean="0"/>
              <a:t>от друга </a:t>
            </a:r>
            <a:r>
              <a:rPr lang="ru-RU" sz="1600" i="1" dirty="0"/>
              <a:t>процессы могут выполняться параллельно.</a:t>
            </a:r>
          </a:p>
          <a:p>
            <a:pPr marL="0" indent="180975" algn="just">
              <a:buNone/>
            </a:pPr>
            <a:r>
              <a:rPr lang="ru-RU" sz="1600" b="1" i="1" dirty="0"/>
              <a:t>Типовой пример имеет иллюстративный характер. Для </a:t>
            </a:r>
            <a:r>
              <a:rPr lang="ru-RU" sz="1600" b="1" i="1" dirty="0" smtClean="0"/>
              <a:t>выполнения задания </a:t>
            </a:r>
            <a:r>
              <a:rPr lang="ru-RU" sz="1600" b="1" i="1" dirty="0"/>
              <a:t>используйте данные из прилагаемого файла.</a:t>
            </a:r>
            <a:endParaRPr lang="ru-RU" sz="1600" i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419" y="3717032"/>
            <a:ext cx="405263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0069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 решения - аналитический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96752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ru-RU" sz="1600" dirty="0"/>
              <a:t>Используя данные </a:t>
            </a:r>
            <a:r>
              <a:rPr lang="ru-RU" sz="1600" dirty="0" smtClean="0"/>
              <a:t>файла</a:t>
            </a:r>
            <a:r>
              <a:rPr lang="ru-RU" sz="1600" dirty="0"/>
              <a:t>, </a:t>
            </a:r>
            <a:r>
              <a:rPr lang="ru-RU" sz="1600" dirty="0" smtClean="0"/>
              <a:t>заполним таблицу: выясним на </a:t>
            </a:r>
            <a:r>
              <a:rPr lang="ru-RU" sz="1600" dirty="0"/>
              <a:t>какой </a:t>
            </a:r>
            <a:r>
              <a:rPr lang="ru-RU" sz="1600" dirty="0" err="1"/>
              <a:t>мс</a:t>
            </a:r>
            <a:r>
              <a:rPr lang="ru-RU" sz="1600" dirty="0"/>
              <a:t> может </a:t>
            </a:r>
            <a:r>
              <a:rPr lang="ru-RU" sz="1600" dirty="0" smtClean="0"/>
              <a:t>закончится </a:t>
            </a:r>
            <a:r>
              <a:rPr lang="ru-RU" sz="1600" dirty="0"/>
              <a:t>каждый из процессов. </a:t>
            </a:r>
            <a:endParaRPr lang="ru-RU" sz="1600" dirty="0" smtClean="0"/>
          </a:p>
          <a:p>
            <a:pPr indent="180975" algn="just"/>
            <a:r>
              <a:rPr lang="ru-RU" sz="1600" dirty="0" smtClean="0"/>
              <a:t>Процессы </a:t>
            </a:r>
            <a:r>
              <a:rPr lang="ru-RU" sz="1600" dirty="0"/>
              <a:t>с ID «1», «2», «9» и «10» </a:t>
            </a:r>
            <a:r>
              <a:rPr lang="ru-RU" sz="1600" dirty="0" smtClean="0"/>
              <a:t>независимые – это значит, что их </a:t>
            </a:r>
            <a:r>
              <a:rPr lang="ru-RU" sz="1600" dirty="0"/>
              <a:t>выполнение закончится на 4, 3, 7 и 8 </a:t>
            </a:r>
            <a:r>
              <a:rPr lang="ru-RU" sz="1600" dirty="0" err="1"/>
              <a:t>мс</a:t>
            </a:r>
            <a:r>
              <a:rPr lang="ru-RU" sz="1600" dirty="0"/>
              <a:t> соответственно. </a:t>
            </a:r>
            <a:endParaRPr lang="ru-RU" sz="20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564904"/>
            <a:ext cx="4104456" cy="3506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8424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 решения - аналитический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43" y="3730625"/>
            <a:ext cx="4012252" cy="3103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1196752"/>
            <a:ext cx="842493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ru-RU" sz="1600" dirty="0" smtClean="0"/>
              <a:t>Процесс </a:t>
            </a:r>
            <a:r>
              <a:rPr lang="ru-RU" sz="1600" dirty="0"/>
              <a:t>с ID «3» может выполняться только после завершения процессов с ID «1» и «2</a:t>
            </a:r>
            <a:r>
              <a:rPr lang="ru-RU" sz="1600" dirty="0" smtClean="0"/>
              <a:t>», а «1» длиннее, значит, </a:t>
            </a:r>
            <a:r>
              <a:rPr lang="ru-RU" sz="1600" dirty="0"/>
              <a:t>он может завершиться на </a:t>
            </a:r>
            <a:r>
              <a:rPr lang="ru-RU" sz="1600" dirty="0" smtClean="0"/>
              <a:t>4 + 1 = 5</a:t>
            </a:r>
            <a:r>
              <a:rPr lang="ru-RU" sz="1600" dirty="0"/>
              <a:t> </a:t>
            </a:r>
            <a:r>
              <a:rPr lang="ru-RU" sz="1600" dirty="0" err="1"/>
              <a:t>мс</a:t>
            </a:r>
            <a:r>
              <a:rPr lang="ru-RU" sz="1600" dirty="0"/>
              <a:t>. </a:t>
            </a:r>
            <a:endParaRPr lang="ru-RU" sz="1600" dirty="0" smtClean="0"/>
          </a:p>
          <a:p>
            <a:pPr indent="180975" algn="just"/>
            <a:r>
              <a:rPr lang="ru-RU" sz="1600" dirty="0" smtClean="0"/>
              <a:t>Процессы </a:t>
            </a:r>
            <a:r>
              <a:rPr lang="ru-RU" sz="1600" dirty="0"/>
              <a:t>с ID «4» и «5» зависят от процесса с ID «3», значит, они завершатся через 5 + 7  =  12 </a:t>
            </a:r>
            <a:r>
              <a:rPr lang="ru-RU" sz="1600" dirty="0" err="1"/>
              <a:t>мс</a:t>
            </a:r>
            <a:r>
              <a:rPr lang="ru-RU" sz="1600" dirty="0"/>
              <a:t> и 5 + 6  =  11 </a:t>
            </a:r>
            <a:r>
              <a:rPr lang="ru-RU" sz="1600" dirty="0" err="1"/>
              <a:t>мс</a:t>
            </a:r>
            <a:r>
              <a:rPr lang="ru-RU" sz="1600" dirty="0"/>
              <a:t> соответственно. </a:t>
            </a:r>
            <a:endParaRPr lang="ru-RU" sz="1600" dirty="0" smtClean="0"/>
          </a:p>
          <a:p>
            <a:pPr indent="180975" algn="just"/>
            <a:r>
              <a:rPr lang="ru-RU" sz="1600" dirty="0" smtClean="0"/>
              <a:t>Процесс </a:t>
            </a:r>
            <a:r>
              <a:rPr lang="ru-RU" sz="1600" dirty="0"/>
              <a:t>с ID «6» зависит от процесса с ID «5», значит, он завершится через 11 + 3  =  14 </a:t>
            </a:r>
            <a:r>
              <a:rPr lang="ru-RU" sz="1600" dirty="0" err="1"/>
              <a:t>мс</a:t>
            </a:r>
            <a:r>
              <a:rPr lang="ru-RU" sz="1600" dirty="0"/>
              <a:t>. </a:t>
            </a:r>
            <a:endParaRPr lang="ru-RU" sz="1600" dirty="0" smtClean="0"/>
          </a:p>
          <a:p>
            <a:pPr indent="180975" algn="just"/>
            <a:r>
              <a:rPr lang="ru-RU" sz="1600" dirty="0" smtClean="0"/>
              <a:t>Процесс </a:t>
            </a:r>
            <a:r>
              <a:rPr lang="ru-RU" sz="1600" dirty="0"/>
              <a:t>с ID «7» зависит от процессов с ID «4» и «6», </a:t>
            </a:r>
            <a:r>
              <a:rPr lang="ru-RU" sz="1600" dirty="0" smtClean="0"/>
              <a:t>поскольку «</a:t>
            </a:r>
            <a:r>
              <a:rPr lang="ru-RU" sz="1600" dirty="0"/>
              <a:t>6» </a:t>
            </a:r>
            <a:r>
              <a:rPr lang="ru-RU" sz="1600" dirty="0" smtClean="0"/>
              <a:t>длиннее, тогда процесс </a:t>
            </a:r>
            <a:r>
              <a:rPr lang="ru-RU" sz="1600" dirty="0"/>
              <a:t>с ID «7» выполнится на 14 + 1  =  15 </a:t>
            </a:r>
            <a:r>
              <a:rPr lang="ru-RU" sz="1600" dirty="0" err="1"/>
              <a:t>мс</a:t>
            </a:r>
            <a:r>
              <a:rPr lang="ru-RU" sz="1600" dirty="0"/>
              <a:t>. </a:t>
            </a:r>
            <a:endParaRPr lang="ru-RU" sz="1600" dirty="0" smtClean="0"/>
          </a:p>
          <a:p>
            <a:pPr indent="180975" algn="just"/>
            <a:r>
              <a:rPr lang="ru-RU" sz="1600" dirty="0" smtClean="0"/>
              <a:t>Процесс </a:t>
            </a:r>
            <a:r>
              <a:rPr lang="ru-RU" sz="1600" dirty="0"/>
              <a:t>с ID «8» зависит от процесса с ID «7», значит, он выполнится на 15 + 2  =  17 </a:t>
            </a:r>
            <a:r>
              <a:rPr lang="ru-RU" sz="1600" dirty="0" err="1"/>
              <a:t>мс</a:t>
            </a:r>
            <a:r>
              <a:rPr lang="ru-RU" sz="1600" dirty="0"/>
              <a:t>. </a:t>
            </a:r>
            <a:endParaRPr lang="ru-RU" sz="1600" dirty="0" smtClean="0"/>
          </a:p>
          <a:p>
            <a:pPr indent="180975" algn="just"/>
            <a:r>
              <a:rPr lang="ru-RU" sz="1600" dirty="0" smtClean="0"/>
              <a:t>Процесс </a:t>
            </a:r>
            <a:r>
              <a:rPr lang="ru-RU" sz="1600" dirty="0"/>
              <a:t>с ID «11» зависит от процесса с ID «9», поэтому он выполнится на 7 + 6  =  13 </a:t>
            </a:r>
            <a:r>
              <a:rPr lang="ru-RU" sz="1600" dirty="0" err="1"/>
              <a:t>мс</a:t>
            </a:r>
            <a:r>
              <a:rPr lang="ru-RU" sz="1600" dirty="0"/>
              <a:t>. </a:t>
            </a:r>
            <a:endParaRPr lang="ru-RU" sz="1600" dirty="0" smtClean="0"/>
          </a:p>
          <a:p>
            <a:pPr indent="180975" algn="just"/>
            <a:r>
              <a:rPr lang="ru-RU" sz="1600" dirty="0" smtClean="0"/>
              <a:t>Процесс </a:t>
            </a:r>
            <a:r>
              <a:rPr lang="ru-RU" sz="1600" dirty="0"/>
              <a:t>с ID «12» зависит от процесса с ID «10», поэтому он выполнится на 8 + 6  =  14 </a:t>
            </a:r>
            <a:r>
              <a:rPr lang="ru-RU" sz="1600" dirty="0" err="1"/>
              <a:t>мс</a:t>
            </a:r>
            <a:r>
              <a:rPr lang="ru-RU" sz="1600" dirty="0"/>
              <a:t>.</a:t>
            </a:r>
          </a:p>
          <a:p>
            <a:pPr indent="180975"/>
            <a:endParaRPr lang="ru-RU" sz="1600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69554"/>
            <a:ext cx="3558278" cy="3025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8960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 решения - аналитический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4285" y="1700808"/>
            <a:ext cx="80648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ru-RU" sz="1600" dirty="0" smtClean="0"/>
              <a:t>Ответ: вся совокупность процессов завершится на 17 </a:t>
            </a:r>
            <a:r>
              <a:rPr lang="ru-RU" sz="1600" dirty="0" err="1" smtClean="0"/>
              <a:t>мс</a:t>
            </a:r>
            <a:r>
              <a:rPr lang="ru-RU" sz="1600" dirty="0" smtClean="0"/>
              <a:t>.</a:t>
            </a:r>
            <a:endParaRPr lang="ru-RU" sz="20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20888"/>
            <a:ext cx="372427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831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№22 </a:t>
            </a:r>
            <a:r>
              <a:rPr lang="ru-RU" dirty="0"/>
              <a:t>из открытого банка заданий ФИПИ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marL="0" indent="180975" algn="just">
              <a:buNone/>
            </a:pPr>
            <a:r>
              <a:rPr lang="ru-RU" sz="1400" dirty="0"/>
              <a:t>В файле содержится информация о совокупности </a:t>
            </a:r>
            <a:r>
              <a:rPr lang="ru-RU" sz="1400" i="1" dirty="0"/>
              <a:t>N</a:t>
            </a:r>
            <a:r>
              <a:rPr lang="ru-RU" sz="1400" dirty="0"/>
              <a:t> вычислительных процессов, которые могут выполняться параллельно или последовательно. Будем говорить, что процесс </a:t>
            </a:r>
            <a:r>
              <a:rPr lang="ru-RU" sz="1400" i="1" dirty="0"/>
              <a:t>B</a:t>
            </a:r>
            <a:r>
              <a:rPr lang="ru-RU" sz="1400" dirty="0"/>
              <a:t> зависит от процесса </a:t>
            </a:r>
            <a:r>
              <a:rPr lang="ru-RU" sz="1400" i="1" dirty="0"/>
              <a:t>A</a:t>
            </a:r>
            <a:r>
              <a:rPr lang="ru-RU" sz="1400" dirty="0"/>
              <a:t>, если для выполнения процесса </a:t>
            </a:r>
            <a:r>
              <a:rPr lang="ru-RU" sz="1400" i="1" dirty="0"/>
              <a:t>B</a:t>
            </a:r>
            <a:r>
              <a:rPr lang="ru-RU" sz="1400" dirty="0"/>
              <a:t> необходимы результаты выполнения процесса </a:t>
            </a:r>
            <a:r>
              <a:rPr lang="ru-RU" sz="1400" i="1" dirty="0"/>
              <a:t>A</a:t>
            </a:r>
            <a:r>
              <a:rPr lang="ru-RU" sz="1400" dirty="0"/>
              <a:t>. В этом случае процессы могут выполняться только последовательно.</a:t>
            </a:r>
          </a:p>
          <a:p>
            <a:pPr marL="0" indent="180975" algn="just">
              <a:buNone/>
            </a:pPr>
            <a:r>
              <a:rPr lang="ru-RU" sz="1400" dirty="0"/>
              <a:t>Информация о процессах представлена в файле в виде таблицы. В первой строке таблицы указан идентификатор процесса (ID), во второй строке таблицы – время его выполнения в миллисекундах, в третьей строке перечислены с разделителем «;» ID процессов, от которых зависит данный процесс. Если процесс </a:t>
            </a:r>
            <a:r>
              <a:rPr lang="ru-RU" sz="1400" dirty="0" smtClean="0"/>
              <a:t>является </a:t>
            </a:r>
            <a:r>
              <a:rPr lang="ru-RU" sz="1400" dirty="0"/>
              <a:t>независимым, то в таблице указано значение 0</a:t>
            </a:r>
            <a:r>
              <a:rPr lang="ru-RU" sz="1400" dirty="0" smtClean="0"/>
              <a:t>.</a:t>
            </a:r>
          </a:p>
          <a:p>
            <a:pPr marL="0" indent="180975" algn="just">
              <a:buNone/>
            </a:pPr>
            <a:endParaRPr lang="ru-RU" sz="1400" dirty="0"/>
          </a:p>
          <a:p>
            <a:pPr marL="0" indent="180975" algn="just">
              <a:buNone/>
            </a:pPr>
            <a:endParaRPr lang="ru-RU" sz="1400" dirty="0" smtClean="0"/>
          </a:p>
          <a:p>
            <a:pPr marL="0" indent="180975" algn="just">
              <a:buNone/>
            </a:pPr>
            <a:endParaRPr lang="ru-RU" sz="1400" dirty="0"/>
          </a:p>
          <a:p>
            <a:pPr marL="0" indent="180975" algn="just">
              <a:buNone/>
            </a:pPr>
            <a:endParaRPr lang="ru-RU" sz="1400" dirty="0" smtClean="0"/>
          </a:p>
          <a:p>
            <a:pPr marL="0" indent="180975" algn="just">
              <a:buNone/>
            </a:pPr>
            <a:endParaRPr lang="ru-RU" sz="1400" dirty="0"/>
          </a:p>
          <a:p>
            <a:pPr marL="0" indent="180975" algn="just">
              <a:buNone/>
            </a:pPr>
            <a:endParaRPr lang="ru-RU" sz="1400" dirty="0" smtClean="0"/>
          </a:p>
          <a:p>
            <a:pPr marL="0" indent="180975" algn="just">
              <a:buNone/>
            </a:pPr>
            <a:endParaRPr lang="ru-RU" sz="1400" dirty="0"/>
          </a:p>
          <a:p>
            <a:pPr marL="0" indent="180975" algn="just">
              <a:buNone/>
            </a:pPr>
            <a:endParaRPr lang="ru-RU" sz="1400" dirty="0" smtClean="0"/>
          </a:p>
          <a:p>
            <a:pPr marL="0" indent="180975" algn="just">
              <a:buNone/>
            </a:pPr>
            <a:endParaRPr lang="ru-RU" sz="1400" dirty="0"/>
          </a:p>
          <a:p>
            <a:pPr marL="0" indent="180975" algn="just">
              <a:buNone/>
            </a:pPr>
            <a:r>
              <a:rPr lang="ru-RU" sz="1400" dirty="0"/>
              <a:t>Определите </a:t>
            </a:r>
            <a:r>
              <a:rPr lang="ru-RU" sz="1400" b="1" dirty="0"/>
              <a:t>минимальное</a:t>
            </a:r>
            <a:r>
              <a:rPr lang="ru-RU" sz="1400" dirty="0"/>
              <a:t> время, через которое завершится выполнение всей совокупности процессов, при условии, что все независимые друг от друга процессы могут выполняться параллельно</a:t>
            </a:r>
            <a:r>
              <a:rPr lang="ru-RU" sz="1400" dirty="0" smtClean="0"/>
              <a:t>.</a:t>
            </a:r>
            <a:endParaRPr lang="ru-RU" sz="1400" dirty="0"/>
          </a:p>
          <a:p>
            <a:pPr marL="0" indent="180975">
              <a:buNone/>
            </a:pPr>
            <a:r>
              <a:rPr lang="ru-RU" sz="1400" b="1" dirty="0"/>
              <a:t>Типовой пример имеет иллюстративный характер.</a:t>
            </a:r>
            <a:r>
              <a:rPr lang="ru-RU" sz="1400" b="1" i="1" dirty="0"/>
              <a:t> </a:t>
            </a:r>
            <a:r>
              <a:rPr lang="ru-RU" sz="1400" b="1" dirty="0"/>
              <a:t>Для выполнения задания используйте данные из прилагаемого файла.</a:t>
            </a:r>
            <a:endParaRPr lang="ru-RU" sz="1400" dirty="0"/>
          </a:p>
          <a:p>
            <a:r>
              <a:rPr lang="ru-RU" sz="1400" dirty="0"/>
              <a:t> </a:t>
            </a:r>
          </a:p>
          <a:p>
            <a:pPr marL="0" indent="180975" algn="just">
              <a:buNone/>
            </a:pPr>
            <a:endParaRPr lang="ru-RU" sz="14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12976"/>
            <a:ext cx="3751337" cy="2194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825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Исходная таблица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Заполним независимые процессы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44062"/>
            <a:ext cx="3744416" cy="3862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221998"/>
            <a:ext cx="4283666" cy="3784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9048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Процесс «3» зависит от «1» и «2». Процесс «2» длится дольше, поэтому к его времени добавляем время процесса «3»</a:t>
            </a:r>
            <a:endParaRPr lang="ru-RU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378212"/>
            <a:ext cx="4040188" cy="354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Процесс «5» зависит от «1» и «2». Процесс «2» длится дольше, поэтому к его времени добавляем время процесса «5»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62613"/>
            <a:ext cx="4068537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7954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Процесс «6» зависит от «4» и «5». Процесс «5» длится дольше, поэтому к его времени добавляем время процесса «6»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Процесс «7» зависит от «1», «4» и «6». Процесс «6» длится дольше, поэтому к его времени добавляем время процесса «7»</a:t>
            </a:r>
            <a:endParaRPr lang="ru-RU" dirty="0" smtClean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4032448" cy="3572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26825"/>
            <a:ext cx="3875639" cy="3478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6215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Процесс «8» зависит от «3», «5» и «7». Процесс «7» длится дольше, поэтому к его времени добавляем время процесса «8»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Процесс «9» зависит от «2» и «6». Процесс «6» длится дольше, поэтому к его времени добавляем время процесса «9»</a:t>
            </a:r>
            <a:endParaRPr lang="ru-RU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4029420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132" y="2184960"/>
            <a:ext cx="4018652" cy="3548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3370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Процесс «11» зависит от «4» и «7». Процесс «7» длится дольше, поэтому к его времени добавляем время процесса «11»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ru-RU" dirty="0" smtClean="0"/>
              <a:t>Процесс «12» зависит от «8», поэтому к его времени добавляем время процесса «12»</a:t>
            </a:r>
            <a:endParaRPr lang="ru-RU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204864"/>
            <a:ext cx="4032447" cy="3529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204865"/>
            <a:ext cx="4005461" cy="3522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бъект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598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Демонстрационная версия ЕГЭ по информатике 2023 года содержит новые задания 6 и 22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24392"/>
            <a:ext cx="6972508" cy="3222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3608" y="4647240"/>
            <a:ext cx="697250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За задание №6 можно получить</a:t>
            </a:r>
            <a:r>
              <a:rPr lang="ru-RU" sz="2000" dirty="0"/>
              <a:t> </a:t>
            </a:r>
            <a:r>
              <a:rPr lang="ru-RU" sz="2000" b="1" dirty="0"/>
              <a:t>1 балл</a:t>
            </a:r>
            <a:r>
              <a:rPr lang="ru-RU" sz="2000" dirty="0"/>
              <a:t>. </a:t>
            </a:r>
            <a:endParaRPr lang="ru-RU" sz="2000" dirty="0" smtClean="0"/>
          </a:p>
          <a:p>
            <a:pPr algn="ctr"/>
            <a:r>
              <a:rPr lang="ru-RU" sz="2000" dirty="0" smtClean="0"/>
              <a:t>На </a:t>
            </a:r>
            <a:r>
              <a:rPr lang="ru-RU" sz="2000" dirty="0"/>
              <a:t>решение </a:t>
            </a:r>
            <a:r>
              <a:rPr lang="ru-RU" sz="2000" dirty="0" smtClean="0"/>
              <a:t>даётся </a:t>
            </a:r>
            <a:r>
              <a:rPr lang="ru-RU" sz="2000" dirty="0"/>
              <a:t>около </a:t>
            </a:r>
            <a:r>
              <a:rPr lang="ru-RU" sz="2000" b="1" dirty="0"/>
              <a:t>4 минут</a:t>
            </a:r>
            <a:r>
              <a:rPr lang="ru-RU" sz="2000" dirty="0"/>
              <a:t>. </a:t>
            </a:r>
            <a:endParaRPr lang="ru-RU" sz="2000" dirty="0" smtClean="0"/>
          </a:p>
          <a:p>
            <a:pPr algn="ctr"/>
            <a:r>
              <a:rPr lang="ru-RU" sz="2000" dirty="0" smtClean="0"/>
              <a:t>Уровень </a:t>
            </a:r>
            <a:r>
              <a:rPr lang="ru-RU" sz="2000" dirty="0"/>
              <a:t>сложности: </a:t>
            </a:r>
            <a:r>
              <a:rPr lang="ru-RU" sz="2000" b="1" dirty="0"/>
              <a:t>базовый</a:t>
            </a:r>
            <a:r>
              <a:rPr lang="ru-RU" dirty="0" smtClean="0"/>
              <a:t>.</a:t>
            </a:r>
          </a:p>
          <a:p>
            <a:pPr algn="ctr"/>
            <a:endParaRPr lang="ru-RU" dirty="0"/>
          </a:p>
          <a:p>
            <a:pPr algn="ctr"/>
            <a:r>
              <a:rPr lang="ru-RU" sz="2000" dirty="0"/>
              <a:t>За </a:t>
            </a:r>
            <a:r>
              <a:rPr lang="ru-RU" sz="2000" dirty="0" smtClean="0"/>
              <a:t>задание №22 </a:t>
            </a:r>
            <a:r>
              <a:rPr lang="ru-RU" sz="2000" dirty="0" smtClean="0"/>
              <a:t>можно </a:t>
            </a:r>
            <a:r>
              <a:rPr lang="ru-RU" sz="2000" dirty="0" smtClean="0"/>
              <a:t>получить</a:t>
            </a:r>
            <a:r>
              <a:rPr lang="ru-RU" sz="2000" dirty="0"/>
              <a:t> </a:t>
            </a:r>
            <a:r>
              <a:rPr lang="ru-RU" sz="2000" b="1" dirty="0"/>
              <a:t>1 балл</a:t>
            </a:r>
            <a:r>
              <a:rPr lang="ru-RU" sz="2000" dirty="0"/>
              <a:t>. </a:t>
            </a:r>
            <a:endParaRPr lang="ru-RU" sz="2000" dirty="0" smtClean="0"/>
          </a:p>
          <a:p>
            <a:pPr algn="ctr"/>
            <a:r>
              <a:rPr lang="ru-RU" sz="2000" dirty="0" smtClean="0"/>
              <a:t>На </a:t>
            </a:r>
            <a:r>
              <a:rPr lang="ru-RU" sz="2000" dirty="0"/>
              <a:t>решение </a:t>
            </a:r>
            <a:r>
              <a:rPr lang="ru-RU" sz="2000" dirty="0" smtClean="0"/>
              <a:t>даётся </a:t>
            </a:r>
            <a:r>
              <a:rPr lang="ru-RU" sz="2000" dirty="0"/>
              <a:t>около </a:t>
            </a:r>
            <a:r>
              <a:rPr lang="ru-RU" sz="2000" b="1" dirty="0"/>
              <a:t>7 минут</a:t>
            </a:r>
            <a:r>
              <a:rPr lang="ru-RU" sz="2000" dirty="0"/>
              <a:t>. </a:t>
            </a:r>
            <a:endParaRPr lang="ru-RU" sz="2000" dirty="0" smtClean="0"/>
          </a:p>
          <a:p>
            <a:pPr algn="ctr"/>
            <a:r>
              <a:rPr lang="ru-RU" sz="2000" dirty="0" smtClean="0"/>
              <a:t>Уровень </a:t>
            </a:r>
            <a:r>
              <a:rPr lang="ru-RU" sz="2000" dirty="0"/>
              <a:t>сложности: </a:t>
            </a:r>
            <a:r>
              <a:rPr lang="ru-RU" sz="2000" b="1" dirty="0"/>
              <a:t>повышенный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3712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Процесс «13» зависит от «5», «8» и «10». Процесс «8» длится дольше, поэтому к его времени добавляем время процесса «13»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Процесс «15» зависит от «13» и «14». Процесс «13» длится дольше, поэтому к его времени добавляем время процесса «15»</a:t>
            </a:r>
            <a:endParaRPr lang="ru-RU" dirty="0" smtClean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04866"/>
            <a:ext cx="4032448" cy="360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04867"/>
            <a:ext cx="4097617" cy="360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918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ru-RU" dirty="0" smtClean="0"/>
              <a:t>Процесс «16» зависит от «14», поэтому к его времени добавляем время процесса «16»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ru-RU" dirty="0" smtClean="0"/>
              <a:t>Процесс «17» зависит от «12», поэтому к его времени добавляем время процесса «17»</a:t>
            </a:r>
            <a:endParaRPr lang="ru-RU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182537"/>
            <a:ext cx="4104456" cy="362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7" y="2214573"/>
            <a:ext cx="4123476" cy="35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5716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Ответ: </a:t>
            </a:r>
            <a:r>
              <a:rPr lang="ru-RU" sz="2400" dirty="0" smtClean="0"/>
              <a:t>вся совокупность процессов завершится на 136 </a:t>
            </a:r>
            <a:r>
              <a:rPr lang="ru-RU" sz="2400" dirty="0" err="1" smtClean="0"/>
              <a:t>мс</a:t>
            </a:r>
            <a:r>
              <a:rPr lang="ru-RU" sz="2400" dirty="0" smtClean="0"/>
              <a:t>.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45720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641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 за внимание!</a:t>
            </a:r>
          </a:p>
          <a:p>
            <a:pPr marL="0" indent="0" algn="ctr">
              <a:buNone/>
            </a:pPr>
            <a:r>
              <a:rPr lang="ru-RU" dirty="0" smtClean="0"/>
              <a:t>Удачи на экзамене!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92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№6 из демонстрационной работы: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marL="0" indent="182563" algn="just">
              <a:buNone/>
            </a:pPr>
            <a:r>
              <a:rPr lang="ru-RU" sz="1800" i="1" dirty="0"/>
              <a:t>Исполнитель Черепаха действует на плоскости с декартовой </a:t>
            </a:r>
            <a:r>
              <a:rPr lang="ru-RU" sz="1800" i="1" dirty="0" smtClean="0"/>
              <a:t>системой  координат</a:t>
            </a:r>
            <a:r>
              <a:rPr lang="ru-RU" sz="1800" i="1" dirty="0"/>
              <a:t>. В начальный момент Черепаха находится в начале координат, </a:t>
            </a:r>
            <a:r>
              <a:rPr lang="ru-RU" sz="1800" i="1" dirty="0" smtClean="0"/>
              <a:t>её голова </a:t>
            </a:r>
            <a:r>
              <a:rPr lang="ru-RU" sz="1800" i="1" dirty="0"/>
              <a:t>направлена вдоль положительного направления оси ординат, </a:t>
            </a:r>
            <a:r>
              <a:rPr lang="ru-RU" sz="1800" i="1" dirty="0" smtClean="0"/>
              <a:t>хвост опущен</a:t>
            </a:r>
            <a:r>
              <a:rPr lang="ru-RU" sz="1800" i="1" dirty="0"/>
              <a:t>. При опущенном хвосте Черепаха оставляет на поле след в </a:t>
            </a:r>
            <a:r>
              <a:rPr lang="ru-RU" sz="1800" i="1" dirty="0" smtClean="0"/>
              <a:t>виде линии</a:t>
            </a:r>
            <a:r>
              <a:rPr lang="ru-RU" sz="1800" i="1" dirty="0"/>
              <a:t>. В каждый конкретный момент известно положение </a:t>
            </a:r>
            <a:r>
              <a:rPr lang="ru-RU" sz="1800" i="1" dirty="0" smtClean="0"/>
              <a:t>исполнителя и </a:t>
            </a:r>
            <a:r>
              <a:rPr lang="ru-RU" sz="1800" i="1" dirty="0"/>
              <a:t>направление его движения. У исполнителя существует две команды</a:t>
            </a:r>
            <a:r>
              <a:rPr lang="ru-RU" sz="1800" i="1" dirty="0" smtClean="0"/>
              <a:t>: </a:t>
            </a:r>
            <a:r>
              <a:rPr lang="ru-RU" sz="1800" b="1" i="1" dirty="0" smtClean="0"/>
              <a:t>Вперёд </a:t>
            </a:r>
            <a:r>
              <a:rPr lang="ru-RU" sz="1800" b="1" i="1" dirty="0"/>
              <a:t>n </a:t>
            </a:r>
            <a:r>
              <a:rPr lang="ru-RU" sz="1800" i="1" dirty="0"/>
              <a:t>(где n – целое число), вызывающая передвижение Черепахи на </a:t>
            </a:r>
            <a:r>
              <a:rPr lang="ru-RU" sz="1800" i="1" dirty="0" smtClean="0"/>
              <a:t>n единиц </a:t>
            </a:r>
            <a:r>
              <a:rPr lang="ru-RU" sz="1800" i="1" dirty="0"/>
              <a:t>в том направлении, куда указывает её голова, и </a:t>
            </a:r>
            <a:r>
              <a:rPr lang="ru-RU" sz="1800" b="1" i="1" dirty="0"/>
              <a:t>Направо m </a:t>
            </a:r>
            <a:r>
              <a:rPr lang="ru-RU" sz="1800" i="1" dirty="0"/>
              <a:t>(где m </a:t>
            </a:r>
            <a:r>
              <a:rPr lang="ru-RU" sz="1800" i="1" dirty="0" smtClean="0"/>
              <a:t>– целое </a:t>
            </a:r>
            <a:r>
              <a:rPr lang="ru-RU" sz="1800" i="1" dirty="0"/>
              <a:t>число), вызывающая изменение направления движения на m </a:t>
            </a:r>
            <a:r>
              <a:rPr lang="ru-RU" sz="1800" i="1" dirty="0" smtClean="0"/>
              <a:t>градусов по </a:t>
            </a:r>
            <a:r>
              <a:rPr lang="ru-RU" sz="1800" i="1" dirty="0"/>
              <a:t>часовой стрелке</a:t>
            </a:r>
            <a:r>
              <a:rPr lang="ru-RU" sz="1800" i="1" dirty="0" smtClean="0"/>
              <a:t>. </a:t>
            </a:r>
          </a:p>
          <a:p>
            <a:pPr marL="0" indent="182563" algn="just">
              <a:buNone/>
            </a:pPr>
            <a:r>
              <a:rPr lang="ru-RU" sz="1800" i="1" dirty="0" smtClean="0"/>
              <a:t>Запись </a:t>
            </a:r>
            <a:r>
              <a:rPr lang="ru-RU" sz="1800" b="1" i="1" dirty="0"/>
              <a:t>Повтори k [Команда1 Команда2 … </a:t>
            </a:r>
            <a:r>
              <a:rPr lang="ru-RU" sz="1800" b="1" i="1" dirty="0" err="1"/>
              <a:t>КомандаS</a:t>
            </a:r>
            <a:r>
              <a:rPr lang="ru-RU" sz="1800" b="1" i="1" dirty="0"/>
              <a:t>] </a:t>
            </a:r>
            <a:r>
              <a:rPr lang="ru-RU" sz="1800" i="1" dirty="0"/>
              <a:t>означает, </a:t>
            </a:r>
            <a:r>
              <a:rPr lang="ru-RU" sz="1800" i="1" dirty="0" smtClean="0"/>
              <a:t>что последовательность </a:t>
            </a:r>
            <a:r>
              <a:rPr lang="ru-RU" sz="1800" i="1" dirty="0"/>
              <a:t>из S команд повторится k раз</a:t>
            </a:r>
            <a:r>
              <a:rPr lang="ru-RU" sz="1800" i="1" dirty="0" smtClean="0"/>
              <a:t>. </a:t>
            </a:r>
          </a:p>
          <a:p>
            <a:pPr marL="0" indent="182563" algn="just">
              <a:buNone/>
            </a:pPr>
            <a:r>
              <a:rPr lang="ru-RU" sz="1800" i="1" dirty="0" smtClean="0"/>
              <a:t>Черепахе </a:t>
            </a:r>
            <a:r>
              <a:rPr lang="ru-RU" sz="1800" i="1" dirty="0"/>
              <a:t>был дан для исполнения следующий алгоритм</a:t>
            </a:r>
            <a:r>
              <a:rPr lang="ru-RU" sz="1800" i="1" dirty="0" smtClean="0"/>
              <a:t>: </a:t>
            </a:r>
            <a:r>
              <a:rPr lang="ru-RU" sz="1800" b="1" i="1" dirty="0" smtClean="0"/>
              <a:t>Повтори </a:t>
            </a:r>
            <a:r>
              <a:rPr lang="ru-RU" sz="1800" b="1" i="1" dirty="0"/>
              <a:t>7 [Вперёд 10 Направо 120]</a:t>
            </a:r>
            <a:r>
              <a:rPr lang="ru-RU" sz="1800" i="1" dirty="0"/>
              <a:t>.</a:t>
            </a:r>
          </a:p>
          <a:p>
            <a:pPr marL="0" indent="182563" algn="just">
              <a:buNone/>
            </a:pPr>
            <a:r>
              <a:rPr lang="ru-RU" sz="1800" i="1" dirty="0"/>
              <a:t>Определите, сколько точек с целочисленными координатами </a:t>
            </a:r>
            <a:r>
              <a:rPr lang="ru-RU" sz="1800" i="1" dirty="0" smtClean="0"/>
              <a:t>будут находиться </a:t>
            </a:r>
            <a:r>
              <a:rPr lang="ru-RU" sz="1800" i="1" dirty="0"/>
              <a:t>внутри области, ограниченной линией, заданной </a:t>
            </a:r>
            <a:r>
              <a:rPr lang="ru-RU" sz="1800" i="1" dirty="0" smtClean="0"/>
              <a:t>данным алгоритмом</a:t>
            </a:r>
            <a:r>
              <a:rPr lang="ru-RU" sz="1800" i="1" dirty="0"/>
              <a:t>. Точки на линии учитывать не следует.</a:t>
            </a:r>
          </a:p>
        </p:txBody>
      </p:sp>
    </p:spTree>
    <p:extLst>
      <p:ext uri="{BB962C8B-B14F-4D97-AF65-F5344CB8AC3E}">
        <p14:creationId xmlns:p14="http://schemas.microsoft.com/office/powerpoint/2010/main" val="3421274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Способ решения –</a:t>
            </a:r>
            <a:r>
              <a:rPr lang="en-US" b="1" dirty="0" smtClean="0"/>
              <a:t> </a:t>
            </a:r>
            <a:r>
              <a:rPr lang="ru-RU" b="1" dirty="0" err="1" smtClean="0">
                <a:hlinkClick r:id="rId2"/>
              </a:rPr>
              <a:t>КуМир</a:t>
            </a:r>
            <a:r>
              <a:rPr lang="ru-RU" b="1" dirty="0" smtClean="0">
                <a:hlinkClick r:id="rId2"/>
              </a:rPr>
              <a:t> (</a:t>
            </a:r>
            <a:r>
              <a:rPr lang="en-US" b="1" dirty="0" smtClean="0">
                <a:hlinkClick r:id="rId2"/>
              </a:rPr>
              <a:t>niisi.ru)</a:t>
            </a:r>
            <a:r>
              <a:rPr lang="en-US" b="1" dirty="0" smtClean="0"/>
              <a:t> </a:t>
            </a:r>
            <a:r>
              <a:rPr lang="ru-RU" sz="2700" dirty="0" smtClean="0"/>
              <a:t>версия 2.1.0 (</a:t>
            </a:r>
            <a:r>
              <a:rPr lang="en-US" sz="2700" dirty="0" smtClean="0"/>
              <a:t>rc11) 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4013">
              <a:buNone/>
            </a:pPr>
            <a:r>
              <a:rPr lang="ru-RU" sz="2400" dirty="0" smtClean="0"/>
              <a:t>Для записи алгоритма для исполнителя Черепаха нужно вначале вставить команду </a:t>
            </a:r>
            <a:r>
              <a:rPr lang="ru-RU" sz="2400" b="1" dirty="0" smtClean="0"/>
              <a:t>использовать Черепаха</a:t>
            </a:r>
            <a:r>
              <a:rPr lang="ru-RU" sz="2400" dirty="0" smtClean="0"/>
              <a:t>.</a:t>
            </a:r>
          </a:p>
          <a:p>
            <a:pPr marL="0" indent="354013">
              <a:buNone/>
            </a:pPr>
            <a:r>
              <a:rPr lang="ru-RU" sz="2400" dirty="0" smtClean="0"/>
              <a:t>В систему команд исполнителя Черепаха входят команды: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/>
              <a:t>поднять хвост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/>
              <a:t>опустить хвост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/>
              <a:t>вперед (</a:t>
            </a:r>
            <a:r>
              <a:rPr lang="en-US" sz="2400" b="1" dirty="0" smtClean="0"/>
              <a:t>n</a:t>
            </a:r>
            <a:r>
              <a:rPr lang="ru-RU" sz="2400" b="1" dirty="0" smtClean="0"/>
              <a:t>)</a:t>
            </a:r>
            <a:endParaRPr lang="en-US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/>
              <a:t>назад (</a:t>
            </a:r>
            <a:r>
              <a:rPr lang="en-US" sz="2400" b="1" dirty="0" smtClean="0"/>
              <a:t>n)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/>
              <a:t>вправо (</a:t>
            </a:r>
            <a:r>
              <a:rPr lang="en-US" sz="2400" b="1" dirty="0" smtClean="0"/>
              <a:t>m</a:t>
            </a:r>
            <a:r>
              <a:rPr lang="ru-RU" sz="2400" b="1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/>
              <a:t>влево (</a:t>
            </a:r>
            <a:r>
              <a:rPr lang="en-US" sz="2400" b="1" dirty="0"/>
              <a:t>m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924943"/>
            <a:ext cx="4764462" cy="3783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106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9"/>
            <a:ext cx="8208912" cy="2808311"/>
          </a:xfrm>
        </p:spPr>
        <p:txBody>
          <a:bodyPr>
            <a:normAutofit fontScale="70000" lnSpcReduction="20000"/>
          </a:bodyPr>
          <a:lstStyle/>
          <a:p>
            <a:pPr marL="263525" indent="-263525">
              <a:buFont typeface="+mj-lt"/>
              <a:buAutoNum type="arabicPeriod"/>
            </a:pPr>
            <a:r>
              <a:rPr lang="ru-RU" sz="2900" dirty="0" smtClean="0"/>
              <a:t>Первой командой алгоритма </a:t>
            </a:r>
            <a:r>
              <a:rPr lang="ru-RU" sz="2900" b="1" dirty="0" smtClean="0"/>
              <a:t>опускаем </a:t>
            </a:r>
            <a:r>
              <a:rPr lang="ru-RU" sz="2900" b="1" dirty="0"/>
              <a:t>хвост </a:t>
            </a:r>
            <a:r>
              <a:rPr lang="ru-RU" sz="2900" dirty="0"/>
              <a:t>у </a:t>
            </a:r>
            <a:r>
              <a:rPr lang="ru-RU" sz="2900" b="1" dirty="0" smtClean="0"/>
              <a:t>Черепахи </a:t>
            </a:r>
            <a:r>
              <a:rPr lang="ru-RU" sz="2900" dirty="0" smtClean="0"/>
              <a:t>для того, чтобы увидеть фигуру, которую она нарисует после запуска алгоритма. </a:t>
            </a:r>
          </a:p>
          <a:p>
            <a:pPr marL="263525" indent="-263525">
              <a:buFont typeface="+mj-lt"/>
              <a:buAutoNum type="arabicPeriod"/>
            </a:pPr>
            <a:r>
              <a:rPr lang="ru-RU" sz="2900" dirty="0" smtClean="0"/>
              <a:t>Цикл </a:t>
            </a:r>
            <a:r>
              <a:rPr lang="ru-RU" sz="2900" dirty="0"/>
              <a:t>пишем с помощью команды </a:t>
            </a:r>
            <a:r>
              <a:rPr lang="ru-RU" sz="2900" b="1" dirty="0" err="1"/>
              <a:t>нц</a:t>
            </a:r>
            <a:r>
              <a:rPr lang="ru-RU" sz="2900" dirty="0"/>
              <a:t> - начало цикла. Команда </a:t>
            </a:r>
            <a:r>
              <a:rPr lang="ru-RU" sz="2900" b="1" dirty="0" err="1"/>
              <a:t>кц</a:t>
            </a:r>
            <a:r>
              <a:rPr lang="ru-RU" sz="2900" dirty="0"/>
              <a:t> - это конец цикла. </a:t>
            </a:r>
            <a:endParaRPr lang="ru-RU" sz="2900" dirty="0" smtClean="0"/>
          </a:p>
          <a:p>
            <a:pPr marL="263525" indent="-263525">
              <a:buFont typeface="+mj-lt"/>
              <a:buAutoNum type="arabicPeriod"/>
            </a:pPr>
            <a:r>
              <a:rPr lang="ru-RU" sz="2900" dirty="0" smtClean="0"/>
              <a:t>Вместо команды </a:t>
            </a:r>
            <a:r>
              <a:rPr lang="ru-RU" sz="2900" dirty="0"/>
              <a:t> </a:t>
            </a:r>
            <a:r>
              <a:rPr lang="ru-RU" sz="2900" b="1" dirty="0" smtClean="0"/>
              <a:t> Направо  </a:t>
            </a:r>
            <a:r>
              <a:rPr lang="ru-RU" sz="2900" dirty="0" smtClean="0"/>
              <a:t>пишем</a:t>
            </a:r>
            <a:r>
              <a:rPr lang="ru-RU" sz="2900" b="1" dirty="0" smtClean="0"/>
              <a:t> </a:t>
            </a:r>
            <a:r>
              <a:rPr lang="ru-RU" sz="2900" b="1" dirty="0" smtClean="0"/>
              <a:t>вправо</a:t>
            </a:r>
            <a:r>
              <a:rPr lang="ru-RU" sz="2900" dirty="0" smtClean="0"/>
              <a:t>, т.к. она входит в СКИ.</a:t>
            </a:r>
          </a:p>
          <a:p>
            <a:pPr marL="263525" indent="-263525">
              <a:buFont typeface="+mj-lt"/>
              <a:buAutoNum type="arabicPeriod"/>
            </a:pPr>
            <a:r>
              <a:rPr lang="ru-RU" sz="2900" dirty="0" smtClean="0"/>
              <a:t>Команда</a:t>
            </a:r>
            <a:r>
              <a:rPr lang="ru-RU" sz="2900" dirty="0"/>
              <a:t> </a:t>
            </a:r>
            <a:r>
              <a:rPr lang="ru-RU" sz="2900" b="1" dirty="0"/>
              <a:t>вперед</a:t>
            </a:r>
            <a:r>
              <a:rPr lang="ru-RU" sz="2900" dirty="0"/>
              <a:t> пишется без буквы ё.</a:t>
            </a:r>
          </a:p>
          <a:p>
            <a:pPr marL="263525" indent="-263525">
              <a:buFont typeface="+mj-lt"/>
              <a:buAutoNum type="arabicPeriod"/>
            </a:pPr>
            <a:r>
              <a:rPr lang="ru-RU" sz="2900" dirty="0" smtClean="0"/>
              <a:t>После </a:t>
            </a:r>
            <a:r>
              <a:rPr lang="ru-RU" sz="2900" dirty="0"/>
              <a:t>того, как алгоритм перенесли в программу </a:t>
            </a:r>
            <a:r>
              <a:rPr lang="ru-RU" sz="2900" b="1" dirty="0"/>
              <a:t>Кумир</a:t>
            </a:r>
            <a:r>
              <a:rPr lang="ru-RU" sz="2900" dirty="0"/>
              <a:t>, запускаем программу, нажав на </a:t>
            </a:r>
            <a:r>
              <a:rPr lang="ru-RU" sz="2900" dirty="0" smtClean="0"/>
              <a:t>комбинацию клавиш </a:t>
            </a:r>
            <a:r>
              <a:rPr lang="en-US" sz="2900" dirty="0" smtClean="0"/>
              <a:t>Shift +</a:t>
            </a:r>
            <a:r>
              <a:rPr lang="ru-RU" sz="2900" dirty="0" smtClean="0"/>
              <a:t> F</a:t>
            </a:r>
            <a:r>
              <a:rPr lang="en-US" sz="2900" dirty="0" smtClean="0"/>
              <a:t>9.</a:t>
            </a:r>
            <a:endParaRPr lang="ru-RU" sz="2900" dirty="0"/>
          </a:p>
          <a:p>
            <a:pPr marL="263525" indent="-263525">
              <a:buFont typeface="+mj-lt"/>
              <a:buAutoNum type="arabicPeriod"/>
            </a:pPr>
            <a:r>
              <a:rPr lang="ru-RU" sz="2900" dirty="0" smtClean="0"/>
              <a:t>После </a:t>
            </a:r>
            <a:r>
              <a:rPr lang="ru-RU" sz="2900" dirty="0"/>
              <a:t>этого </a:t>
            </a:r>
            <a:r>
              <a:rPr lang="ru-RU" sz="2900" dirty="0" smtClean="0"/>
              <a:t>будем анализировать </a:t>
            </a:r>
            <a:r>
              <a:rPr lang="ru-RU" sz="2900" dirty="0"/>
              <a:t>рисунок</a:t>
            </a:r>
            <a:r>
              <a:rPr lang="ru-RU" sz="2900" dirty="0" smtClean="0"/>
              <a:t>.</a:t>
            </a:r>
            <a:endParaRPr lang="ru-RU" sz="29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924944"/>
            <a:ext cx="4909979" cy="3628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43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718" y="620688"/>
            <a:ext cx="6552727" cy="2808312"/>
          </a:xfrm>
        </p:spPr>
        <p:txBody>
          <a:bodyPr>
            <a:noAutofit/>
          </a:bodyPr>
          <a:lstStyle/>
          <a:p>
            <a:pPr marL="263525" indent="-263525">
              <a:buFont typeface="+mj-lt"/>
              <a:buAutoNum type="arabicPeriod" startAt="7"/>
            </a:pPr>
            <a:r>
              <a:rPr lang="ru-RU" sz="2000" dirty="0" smtClean="0"/>
              <a:t>Для анализа рисунка необходимо настроить масштабирование, нажав на кнопку, выделенную на рисунке красным кружочком.</a:t>
            </a:r>
          </a:p>
          <a:p>
            <a:pPr marL="263525" indent="-263525">
              <a:buFont typeface="+mj-lt"/>
              <a:buAutoNum type="arabicPeriod" startAt="7"/>
            </a:pPr>
            <a:r>
              <a:rPr lang="ru-RU" sz="2000" dirty="0" smtClean="0"/>
              <a:t>В появившемся окне снять галку у </a:t>
            </a:r>
            <a:r>
              <a:rPr lang="ru-RU" sz="2000" b="1" dirty="0" smtClean="0"/>
              <a:t>авто</a:t>
            </a:r>
            <a:r>
              <a:rPr lang="ru-RU" sz="2000" dirty="0" smtClean="0"/>
              <a:t> и указать с поле </a:t>
            </a:r>
            <a:r>
              <a:rPr lang="ru-RU" sz="2000" b="1" dirty="0" smtClean="0"/>
              <a:t>Сетка</a:t>
            </a:r>
            <a:r>
              <a:rPr lang="ru-RU" sz="2000" dirty="0" smtClean="0"/>
              <a:t> значение </a:t>
            </a:r>
            <a:r>
              <a:rPr lang="ru-RU" sz="2000" b="1" dirty="0" smtClean="0"/>
              <a:t>1</a:t>
            </a:r>
            <a:r>
              <a:rPr lang="ru-RU" sz="2000" dirty="0" smtClean="0"/>
              <a:t>. </a:t>
            </a:r>
          </a:p>
          <a:p>
            <a:pPr marL="263525" indent="-263525">
              <a:buFont typeface="+mj-lt"/>
              <a:buAutoNum type="arabicPeriod" startAt="7"/>
            </a:pPr>
            <a:r>
              <a:rPr lang="ru-RU" sz="2000" dirty="0" smtClean="0"/>
              <a:t>Нажать кнопку </a:t>
            </a:r>
            <a:r>
              <a:rPr lang="ru-RU" sz="2000" b="1" dirty="0" smtClean="0"/>
              <a:t>Весь чертеж</a:t>
            </a:r>
            <a:r>
              <a:rPr lang="ru-RU" sz="2000" dirty="0" smtClean="0"/>
              <a:t>.</a:t>
            </a:r>
          </a:p>
          <a:p>
            <a:pPr marL="263525" indent="-263525">
              <a:buFont typeface="+mj-lt"/>
              <a:buAutoNum type="arabicPeriod" startAt="7"/>
            </a:pPr>
            <a:r>
              <a:rPr lang="ru-RU" sz="2000" dirty="0" smtClean="0"/>
              <a:t>И на появившемся сетчатом поле можно сосчитать количество точек внутри области – треугольника.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870" b="26743"/>
          <a:stretch/>
        </p:blipFill>
        <p:spPr bwMode="auto">
          <a:xfrm>
            <a:off x="771630" y="3582106"/>
            <a:ext cx="3024336" cy="2982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08" b="33972"/>
          <a:stretch/>
        </p:blipFill>
        <p:spPr bwMode="auto">
          <a:xfrm>
            <a:off x="7020272" y="836712"/>
            <a:ext cx="1657883" cy="14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369" y="3532086"/>
            <a:ext cx="3923023" cy="303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785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718" y="620688"/>
            <a:ext cx="7939714" cy="223224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11"/>
            </a:pPr>
            <a:r>
              <a:rPr lang="ru-RU" sz="2000" dirty="0" smtClean="0"/>
              <a:t>Используя ножницы или скриншот, можно копию вставить в графический редактор.</a:t>
            </a:r>
          </a:p>
          <a:p>
            <a:pPr marL="446088" indent="-446088">
              <a:buFont typeface="+mj-lt"/>
              <a:buAutoNum type="arabicPeriod" startAt="11"/>
            </a:pPr>
            <a:r>
              <a:rPr lang="ru-RU" sz="2000" dirty="0" smtClean="0"/>
              <a:t>Затем посчитать количество точек в верхней части – 15, в нижней будет столько же и в центре 8 точек: 15*2 + 8 = 38.</a:t>
            </a:r>
          </a:p>
          <a:p>
            <a:pPr marL="446088" indent="-446088">
              <a:buFont typeface="+mj-lt"/>
              <a:buAutoNum type="arabicPeriod" startAt="11"/>
            </a:pPr>
            <a:r>
              <a:rPr lang="ru-RU" sz="2000" dirty="0" smtClean="0"/>
              <a:t>Ответ: 38 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564904"/>
            <a:ext cx="4414551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7943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№6 </a:t>
            </a:r>
            <a:r>
              <a:rPr lang="ru-RU" dirty="0"/>
              <a:t>из открытого банка заданий ФИПИ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marL="0" indent="182563" algn="just">
              <a:buNone/>
            </a:pPr>
            <a:r>
              <a:rPr lang="ru-RU" sz="1400" i="1" dirty="0"/>
              <a:t>Исполнитель Черепаха действует на плоскости с декартовой системой координат. В начальный момент Черепаха находится в начале координат, её голова направлена вдоль положительного направления оси ординат, хвост опущен. При опущенном хвосте Черепаха оставляет на поле след в виде линии. В каждый конкретный момент известно положение исполнителя и направление его движения. У исполнителя существует 5 команд</a:t>
            </a:r>
            <a:r>
              <a:rPr lang="ru-RU" sz="1400" b="1" i="1" dirty="0"/>
              <a:t>: Поднять хвост, </a:t>
            </a:r>
            <a:r>
              <a:rPr lang="ru-RU" sz="1400" i="1" dirty="0"/>
              <a:t>означающая переход к перемещению без рисования; </a:t>
            </a:r>
            <a:r>
              <a:rPr lang="ru-RU" sz="1400" b="1" i="1" dirty="0"/>
              <a:t>Опустить хвост, </a:t>
            </a:r>
            <a:r>
              <a:rPr lang="ru-RU" sz="1400" i="1" dirty="0"/>
              <a:t>означающая переход в режим рисования; </a:t>
            </a:r>
            <a:r>
              <a:rPr lang="ru-RU" sz="1400" b="1" i="1" dirty="0"/>
              <a:t>Вперёд n</a:t>
            </a:r>
            <a:r>
              <a:rPr lang="ru-RU" sz="1400" i="1" dirty="0"/>
              <a:t> (где n  –  целое число), вызывающая передвижение Черепахи на n единиц в том направлении, куда указывает её голова; </a:t>
            </a:r>
            <a:r>
              <a:rPr lang="ru-RU" sz="1400" b="1" i="1" dirty="0"/>
              <a:t>Назад n</a:t>
            </a:r>
            <a:r>
              <a:rPr lang="ru-RU" sz="1400" i="1" dirty="0"/>
              <a:t> (где n  –  целое число), вызывающая передвижение в противоположном голове направлении; </a:t>
            </a:r>
            <a:r>
              <a:rPr lang="ru-RU" sz="1400" b="1" i="1" dirty="0"/>
              <a:t>Направо m</a:t>
            </a:r>
            <a:r>
              <a:rPr lang="ru-RU" sz="1400" i="1" dirty="0"/>
              <a:t> (где m  –  целое число), вызывающая изменение направления движения на m градусов по часовой стрелке, </a:t>
            </a:r>
            <a:r>
              <a:rPr lang="ru-RU" sz="1400" b="1" i="1" dirty="0"/>
              <a:t>Налево m</a:t>
            </a:r>
            <a:r>
              <a:rPr lang="ru-RU" sz="1400" i="1" dirty="0"/>
              <a:t> (где m  –  целое число), вызывающая изменение направления движения на m градусов против часовой стрелки.</a:t>
            </a:r>
          </a:p>
          <a:p>
            <a:pPr marL="0" indent="182563" algn="just">
              <a:buNone/>
            </a:pPr>
            <a:r>
              <a:rPr lang="ru-RU" sz="1400" i="1" dirty="0"/>
              <a:t>Запись </a:t>
            </a:r>
            <a:r>
              <a:rPr lang="ru-RU" sz="1400" b="1" i="1" dirty="0"/>
              <a:t>Повтори k [Команда1 Команда2 … </a:t>
            </a:r>
            <a:r>
              <a:rPr lang="ru-RU" sz="1400" b="1" i="1" dirty="0" err="1"/>
              <a:t>КомандаS</a:t>
            </a:r>
            <a:r>
              <a:rPr lang="ru-RU" sz="1400" b="1" i="1" dirty="0"/>
              <a:t>]</a:t>
            </a:r>
            <a:r>
              <a:rPr lang="ru-RU" sz="1400" i="1" dirty="0"/>
              <a:t> означает, что </a:t>
            </a:r>
            <a:r>
              <a:rPr lang="ru-RU" sz="1400" i="1" dirty="0" smtClean="0"/>
              <a:t>последовательность из</a:t>
            </a:r>
            <a:r>
              <a:rPr lang="ru-RU" sz="1400" i="1" dirty="0"/>
              <a:t> S команд повторится k раз.</a:t>
            </a:r>
          </a:p>
          <a:p>
            <a:pPr marL="0" indent="182563">
              <a:buNone/>
            </a:pPr>
            <a:r>
              <a:rPr lang="ru-RU" sz="1400" i="1" dirty="0"/>
              <a:t> </a:t>
            </a:r>
            <a:r>
              <a:rPr lang="ru-RU" sz="1400" i="1" dirty="0" smtClean="0"/>
              <a:t>Черепахе </a:t>
            </a:r>
            <a:r>
              <a:rPr lang="ru-RU" sz="1400" i="1" dirty="0"/>
              <a:t>был дан для исполнения следующий алгоритм:</a:t>
            </a:r>
          </a:p>
          <a:p>
            <a:pPr marL="0" indent="182563">
              <a:buNone/>
            </a:pPr>
            <a:r>
              <a:rPr lang="ru-RU" sz="1400" b="1" i="1" dirty="0"/>
              <a:t>Повтори 2 [Вперёд 10 Направо 90 Вперёд 18 Направо 90]</a:t>
            </a:r>
            <a:endParaRPr lang="ru-RU" sz="1400" i="1" dirty="0"/>
          </a:p>
          <a:p>
            <a:pPr marL="0" indent="182563">
              <a:buNone/>
            </a:pPr>
            <a:r>
              <a:rPr lang="ru-RU" sz="1400" b="1" i="1" dirty="0"/>
              <a:t>Поднять хвост</a:t>
            </a:r>
            <a:endParaRPr lang="ru-RU" sz="1400" i="1" dirty="0"/>
          </a:p>
          <a:p>
            <a:pPr marL="0" indent="182563">
              <a:buNone/>
            </a:pPr>
            <a:r>
              <a:rPr lang="ru-RU" sz="1400" b="1" i="1" dirty="0"/>
              <a:t>Вперёд 5 Направо 90 Вперёд 14 Налево 90</a:t>
            </a:r>
            <a:endParaRPr lang="ru-RU" sz="1400" i="1" dirty="0"/>
          </a:p>
          <a:p>
            <a:pPr marL="0" indent="182563">
              <a:buNone/>
            </a:pPr>
            <a:r>
              <a:rPr lang="ru-RU" sz="1400" b="1" i="1" dirty="0"/>
              <a:t>Опустить хвост</a:t>
            </a:r>
            <a:endParaRPr lang="ru-RU" sz="1400" i="1" dirty="0"/>
          </a:p>
          <a:p>
            <a:pPr marL="0" indent="182563">
              <a:buNone/>
            </a:pPr>
            <a:r>
              <a:rPr lang="ru-RU" sz="1400" b="1" i="1" dirty="0"/>
              <a:t>Повтори 2 [Вперёд 17 Направо 90 Вперёд 7 Направо 90]</a:t>
            </a:r>
            <a:endParaRPr lang="ru-RU" sz="1400" i="1" dirty="0"/>
          </a:p>
          <a:p>
            <a:pPr marL="0" indent="182563" algn="just">
              <a:buNone/>
            </a:pPr>
            <a:r>
              <a:rPr lang="ru-RU" sz="1400" i="1" dirty="0"/>
              <a:t> </a:t>
            </a:r>
            <a:r>
              <a:rPr lang="ru-RU" sz="1400" i="1" dirty="0" smtClean="0"/>
              <a:t>Определите</a:t>
            </a:r>
            <a:r>
              <a:rPr lang="ru-RU" sz="1400" i="1" dirty="0"/>
              <a:t>, сколько точек с целочисленными координатами будут находиться внутри пересечения фигур, ограниченных заданными алгоритмом линиями, включая точки на линиях.</a:t>
            </a:r>
          </a:p>
        </p:txBody>
      </p:sp>
    </p:spTree>
    <p:extLst>
      <p:ext uri="{BB962C8B-B14F-4D97-AF65-F5344CB8AC3E}">
        <p14:creationId xmlns:p14="http://schemas.microsoft.com/office/powerpoint/2010/main" val="3164159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После запуска алгоритма сосчитаем точки </a:t>
            </a:r>
            <a:r>
              <a:rPr lang="ru-RU" sz="1800" dirty="0" smtClean="0"/>
              <a:t>с целочисленными координатами, которые будут находиться внутри пересечения фигур, ограниченных заданными алгоритмом линиями, включая точки на линиях.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165304"/>
            <a:ext cx="8229600" cy="3600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800" i="1" dirty="0">
                <a:latin typeface="+mj-lt"/>
                <a:ea typeface="+mj-ea"/>
                <a:cs typeface="+mj-cs"/>
              </a:rPr>
              <a:t>Ответ: 5*6 = 30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40768"/>
            <a:ext cx="651237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92543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ECAFB8DB94FF74FAFFAF153FB759C96" ma:contentTypeVersion="1" ma:contentTypeDescription="Создание документа." ma:contentTypeScope="" ma:versionID="8a04d8039b2817bcee5c0052888eb94e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DABDF9-7BD8-4083-AC14-2D8F3E6073D2}"/>
</file>

<file path=customXml/itemProps2.xml><?xml version="1.0" encoding="utf-8"?>
<ds:datastoreItem xmlns:ds="http://schemas.openxmlformats.org/officeDocument/2006/customXml" ds:itemID="{51CC9F2E-485E-4019-BB80-18D811A2B32A}"/>
</file>

<file path=customXml/itemProps3.xml><?xml version="1.0" encoding="utf-8"?>
<ds:datastoreItem xmlns:ds="http://schemas.openxmlformats.org/officeDocument/2006/customXml" ds:itemID="{50300819-001C-443C-8E7B-068FB627D8B7}"/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1131</Words>
  <Application>Microsoft Office PowerPoint</Application>
  <PresentationFormat>Экран (4:3)</PresentationFormat>
  <Paragraphs>110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Новые задания ЕГЭ по информатике №6 и № 22: способы решения.</vt:lpstr>
      <vt:lpstr>Демонстрационная версия ЕГЭ по информатике 2023 года содержит новые задания 6 и 22.</vt:lpstr>
      <vt:lpstr>Задание №6 из демонстрационной работы:</vt:lpstr>
      <vt:lpstr>Способ решения – КуМир (niisi.ru) версия 2.1.0 (rc11) </vt:lpstr>
      <vt:lpstr>Презентация PowerPoint</vt:lpstr>
      <vt:lpstr>Презентация PowerPoint</vt:lpstr>
      <vt:lpstr>Презентация PowerPoint</vt:lpstr>
      <vt:lpstr>Задание №6 из открытого банка заданий ФИПИ</vt:lpstr>
      <vt:lpstr>После запуска алгоритма сосчитаем точки с целочисленными координатами, которые будут находиться внутри пересечения фигур, ограниченных заданными алгоритмом линиями, включая точки на линиях.</vt:lpstr>
      <vt:lpstr>Задание №22 из демонстрационной работы:</vt:lpstr>
      <vt:lpstr>Способ решения - аналитический</vt:lpstr>
      <vt:lpstr>Способ решения - аналитический</vt:lpstr>
      <vt:lpstr>Способ решения - аналитический</vt:lpstr>
      <vt:lpstr>Задание №22 из открытого банка заданий ФИПИ</vt:lpstr>
      <vt:lpstr>Решение:</vt:lpstr>
      <vt:lpstr>Презентация PowerPoint</vt:lpstr>
      <vt:lpstr> </vt:lpstr>
      <vt:lpstr> </vt:lpstr>
      <vt:lpstr> </vt:lpstr>
      <vt:lpstr> </vt:lpstr>
      <vt:lpstr> </vt:lpstr>
      <vt:lpstr>Ответ: вся совокупность процессов завершится на 136 мс.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задания 6 КЕГЭ по информатике</dc:title>
  <dc:creator>Татьяна Косарева</dc:creator>
  <cp:lastModifiedBy>Татьяна Косарева</cp:lastModifiedBy>
  <cp:revision>24</cp:revision>
  <dcterms:created xsi:type="dcterms:W3CDTF">2023-03-30T12:49:27Z</dcterms:created>
  <dcterms:modified xsi:type="dcterms:W3CDTF">2023-03-30T20:23:41Z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0x0101006ECAFB8DB94FF74FAFFAF153FB759C96</vt:lpwstr>
  </property>
</Properties>
</file>