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89" r:id="rId4"/>
    <p:sldId id="290" r:id="rId5"/>
    <p:sldId id="260" r:id="rId6"/>
    <p:sldId id="271" r:id="rId7"/>
    <p:sldId id="293" r:id="rId8"/>
    <p:sldId id="272" r:id="rId9"/>
    <p:sldId id="294" r:id="rId10"/>
    <p:sldId id="295" r:id="rId11"/>
    <p:sldId id="302" r:id="rId12"/>
    <p:sldId id="303" r:id="rId13"/>
    <p:sldId id="304" r:id="rId14"/>
    <p:sldId id="298" r:id="rId15"/>
    <p:sldId id="299" r:id="rId16"/>
    <p:sldId id="305" r:id="rId17"/>
    <p:sldId id="306" r:id="rId18"/>
    <p:sldId id="292" r:id="rId19"/>
    <p:sldId id="296" r:id="rId20"/>
    <p:sldId id="300" r:id="rId21"/>
    <p:sldId id="297" r:id="rId22"/>
    <p:sldId id="301" r:id="rId23"/>
    <p:sldId id="288" r:id="rId2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0b91a0fbd7deae619ad552137f44dc3d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soo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&#1088;&#1072;&#1073;&#1086;&#1095;&#1080;&#1077;-&#1087;&#1088;&#1086;&#1075;&#1088;&#1072;&#1084;&#1084;&#1099;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kprogram.edsoo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4984" y="179832"/>
            <a:ext cx="3014472" cy="63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  <a:spcAft>
                <a:spcPts val="6510"/>
              </a:spcAft>
            </a:pPr>
            <a:endParaRPr lang="ru" sz="1300" dirty="0">
              <a:solidFill>
                <a:srgbClr val="02135A"/>
              </a:solidFill>
              <a:latin typeface="Arial Unicode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720" y="1268760"/>
            <a:ext cx="10232136" cy="278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760"/>
              </a:lnSpc>
              <a:spcBef>
                <a:spcPts val="6510"/>
              </a:spcBef>
            </a:pPr>
            <a:r>
              <a:rPr lang="ru" sz="5000" b="1" spc="-100" dirty="0" smtClean="0">
                <a:solidFill>
                  <a:srgbClr val="4A539B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" sz="5000" b="1" spc="-100" dirty="0">
                <a:solidFill>
                  <a:srgbClr val="4A539B"/>
                </a:solidFill>
                <a:latin typeface="Times New Roman" pitchFamily="18" charset="0"/>
                <a:cs typeface="Times New Roman" pitchFamily="18" charset="0"/>
              </a:rPr>
              <a:t>предмета «Химия</a:t>
            </a:r>
            <a:r>
              <a:rPr lang="ru" sz="5000" b="1" spc="-100" dirty="0" smtClean="0">
                <a:solidFill>
                  <a:srgbClr val="4A539B"/>
                </a:solidFill>
                <a:latin typeface="Times New Roman" pitchFamily="18" charset="0"/>
                <a:cs typeface="Times New Roman" pitchFamily="18" charset="0"/>
              </a:rPr>
              <a:t>» 10 класс </a:t>
            </a:r>
            <a:r>
              <a:rPr lang="ru" sz="5000" b="1" spc="-100" dirty="0">
                <a:solidFill>
                  <a:srgbClr val="4A539B"/>
                </a:solidFill>
                <a:latin typeface="Times New Roman" pitchFamily="18" charset="0"/>
                <a:cs typeface="Times New Roman" pitchFamily="18" charset="0"/>
              </a:rPr>
              <a:t>в 2023-2024 учебном </a:t>
            </a:r>
            <a:r>
              <a:rPr lang="ru" sz="5000" b="1" spc="-100" dirty="0" smtClean="0">
                <a:solidFill>
                  <a:srgbClr val="4A539B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" sz="5000" b="1" spc="-100" dirty="0">
              <a:solidFill>
                <a:srgbClr val="4A53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0120" y="4986528"/>
            <a:ext cx="10104432" cy="1106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endParaRPr lang="ru" sz="1200" dirty="0">
              <a:solidFill>
                <a:srgbClr val="02135A"/>
              </a:solidFill>
              <a:latin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4240760"/>
            <a:ext cx="8793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2136"/>
              </a:lnSpc>
              <a:spcBef>
                <a:spcPts val="4200"/>
              </a:spcBef>
            </a:pPr>
            <a:r>
              <a:rPr lang="ru" b="1" dirty="0" smtClean="0">
                <a:latin typeface="Franklin Gothic Book"/>
              </a:rPr>
              <a:t>                                                       </a:t>
            </a:r>
          </a:p>
          <a:p>
            <a:pPr indent="0">
              <a:lnSpc>
                <a:spcPts val="2136"/>
              </a:lnSpc>
              <a:spcBef>
                <a:spcPts val="4200"/>
              </a:spcBef>
            </a:pPr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Методист ГЦОКО Верстина Е.В.</a:t>
            </a:r>
            <a:endParaRPr lang="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8640"/>
            <a:ext cx="11449272" cy="6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0"/>
            <a:ext cx="11449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Верифицированные образовательные ресурсы - это «допущенные к использованию» электронные образовательные ресурсы, то есть те, которые входят в специальный федеральный перечень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04979"/>
            <a:ext cx="10109398" cy="55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4763"/>
            <a:ext cx="122205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93"/>
            <a:ext cx="121729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60648"/>
            <a:ext cx="1091441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1116124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60648"/>
            <a:ext cx="1160407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33" y="0"/>
            <a:ext cx="7024017" cy="3923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23" y="2791772"/>
            <a:ext cx="7403376" cy="40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95" y="76350"/>
            <a:ext cx="6584083" cy="1425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82729" y="-1877216"/>
            <a:ext cx="2314575" cy="9073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52182" y="300410"/>
            <a:ext cx="533400" cy="808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84554" y="635989"/>
            <a:ext cx="2924175" cy="90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3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8640"/>
            <a:ext cx="11305256" cy="63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76672"/>
            <a:ext cx="10873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2023–2024 учебном году преподавание учебных предметов регулируют федеральные нормативные документы по введению обновленных федеральных государственных образовательных стандартов (далее – ФГОС) и федеральных образовательных программ (далее – ФОП или ФООП)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364" y="2204864"/>
            <a:ext cx="10873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10 классов разрабатывается новая рабочая программа по химии в соответствии с обновленными ФГОС и ФОП среднего общего образования (не только для 10 </a:t>
            </a:r>
            <a:r>
              <a:rPr lang="ru-RU" dirty="0" err="1"/>
              <a:t>кл</a:t>
            </a:r>
            <a:r>
              <a:rPr lang="ru-RU" dirty="0"/>
              <a:t>., но на уровень образования - для 10-11 </a:t>
            </a:r>
            <a:r>
              <a:rPr lang="ru-RU" dirty="0" err="1"/>
              <a:t>кл</a:t>
            </a:r>
            <a:r>
              <a:rPr lang="ru-RU" dirty="0"/>
              <a:t>.); начало реализации новой рабочей программы – с 1 сентября 2023 года только в 10 классах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11 классе - продолжается работа по ранее утвержденным рабочим программам, разработанным в соответствии с ПООП, а также вносят в них необходимые изменения в соответствии с ФОП;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1556792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 сентября 2023 года учебный предмет «Химия» входит в число </a:t>
            </a:r>
            <a:r>
              <a:rPr lang="ru-RU" b="1" dirty="0"/>
              <a:t>обязательных</a:t>
            </a:r>
            <a:r>
              <a:rPr lang="ru-RU" dirty="0"/>
              <a:t> для изучения предметов.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886889"/>
            <a:ext cx="1072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уровне среднего общего образования учебный предмет «Химия» может преподаваться на базовом и углубленном уровне: – на базовом – 1 ч. в неделю; – на углубленном – 3 ч. в неделю.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174" y="4533220"/>
            <a:ext cx="10535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учебных часов для изучения химии на углубленном уровне может быть увеличено в соответствии с программой и УМК, по которым будет организован образовательный процесс, за счет часов части ООП, формируемой участниками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191954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3960440" cy="3679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005064"/>
            <a:ext cx="3908230" cy="2548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548679"/>
            <a:ext cx="5544616" cy="60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631"/>
            <a:ext cx="11665296" cy="65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0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16632"/>
            <a:ext cx="9001000" cy="64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704" y="1761744"/>
            <a:ext cx="5760640" cy="2099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6590"/>
              </a:spcAft>
            </a:pPr>
            <a:r>
              <a:rPr lang="ru" sz="3500" b="1" dirty="0" smtClean="0">
                <a:solidFill>
                  <a:srgbClr val="0464C1"/>
                </a:solidFill>
                <a:latin typeface="Arial"/>
              </a:rPr>
              <a:t>Спасибо </a:t>
            </a:r>
            <a:r>
              <a:rPr lang="ru" sz="3500" b="1" dirty="0">
                <a:solidFill>
                  <a:srgbClr val="0464C1"/>
                </a:solidFill>
                <a:latin typeface="Arial"/>
              </a:rPr>
              <a:t>за </a:t>
            </a:r>
            <a:r>
              <a:rPr lang="ru" sz="3500" b="1" dirty="0" smtClean="0">
                <a:solidFill>
                  <a:srgbClr val="0464C1"/>
                </a:solidFill>
                <a:latin typeface="Arial"/>
              </a:rPr>
              <a:t>внимание!</a:t>
            </a:r>
            <a:endParaRPr lang="ru" sz="3500" b="1" dirty="0">
              <a:solidFill>
                <a:srgbClr val="0464C1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612845"/>
            <a:ext cx="11305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>
                <a:latin typeface="Arial Unicode MS"/>
              </a:rPr>
              <a:t>ФЗ-№273 «ОБ ОБРАЗОВАНИИ В РОССИЙСКОЙ ФЕДЕРАЦИИ</a:t>
            </a:r>
            <a:r>
              <a:rPr lang="ru" b="1" dirty="0" smtClean="0">
                <a:latin typeface="Arial Unicode MS"/>
              </a:rPr>
              <a:t>»</a:t>
            </a:r>
          </a:p>
          <a:p>
            <a:endParaRPr lang="ru" b="1" u="sng" dirty="0" smtClean="0">
              <a:latin typeface="Arial Unicode MS"/>
              <a:hlinkClick r:id="rId2"/>
            </a:endParaRPr>
          </a:p>
          <a:p>
            <a:r>
              <a:rPr lang="ru" b="1" u="sng" dirty="0" smtClean="0">
                <a:latin typeface="Arial Unicode MS"/>
                <a:hlinkClick r:id="rId2"/>
              </a:rPr>
              <a:t>КОНЦЕПЦИЯ </a:t>
            </a:r>
            <a:r>
              <a:rPr lang="ru" b="1" u="sng" dirty="0">
                <a:latin typeface="Arial Unicode MS"/>
                <a:hlinkClick r:id="rId2"/>
              </a:rPr>
              <a:t>ПРЕПОДАВАНИЯ ХИМИИ</a:t>
            </a:r>
          </a:p>
          <a:p>
            <a:r>
              <a:rPr lang="ru" b="1" dirty="0" smtClean="0">
                <a:solidFill>
                  <a:srgbClr val="4472C4"/>
                </a:solidFill>
                <a:latin typeface="Arial Unicode MS"/>
              </a:rPr>
              <a:t> </a:t>
            </a:r>
          </a:p>
          <a:p>
            <a:r>
              <a:rPr lang="ru-RU" dirty="0" smtClean="0"/>
              <a:t>1</a:t>
            </a:r>
            <a:r>
              <a:rPr lang="ru-RU" dirty="0"/>
              <a:t>. Приказ Министерства образования и науки Российской Федерации от 17 мая 2012 г. № 413 «</a:t>
            </a:r>
            <a:r>
              <a:rPr lang="ru-RU" b="1" dirty="0"/>
              <a:t>Об утверждении федерального государственного образовательного стандарта среднего общего образования</a:t>
            </a:r>
            <a:r>
              <a:rPr lang="ru-RU" dirty="0"/>
              <a:t>» (Зарегистрирован Минюстом России 7 июня 2012 г. № 24480). 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Приказ Министерства просвещения Российской Федерации от 12.08.2022 № 732 «</a:t>
            </a:r>
            <a:r>
              <a:rPr lang="ru-RU" b="1" dirty="0"/>
              <a:t>О внесении изменений в федеральный государственный образовательный стандарт среднего общего образования</a:t>
            </a:r>
            <a:r>
              <a:rPr lang="ru-RU" dirty="0"/>
              <a:t>, утвержденный приказом Министерства образования и науки Российской Федерации от 17 мая 2012 г. № 413» (Зарегистрирован Минюстом России 12.09.2022 № 70034). </a:t>
            </a:r>
          </a:p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Приказ Министерства просвещения Российской Федерации от 18.05.2023 № 371 «</a:t>
            </a:r>
            <a:r>
              <a:rPr lang="ru-RU" b="1" dirty="0"/>
              <a:t>Об утверждении федеральной образовательной программы среднего общего образования</a:t>
            </a:r>
            <a:r>
              <a:rPr lang="ru-RU" dirty="0"/>
              <a:t>» (Зарегистрирован Минюстом России 12.07.2023 № 74228).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Основная образовательная программа школы, разработанная на основании ФГОС и ФООП</a:t>
            </a:r>
          </a:p>
        </p:txBody>
      </p:sp>
    </p:spTree>
    <p:extLst>
      <p:ext uri="{BB962C8B-B14F-4D97-AF65-F5344CB8AC3E}">
        <p14:creationId xmlns:p14="http://schemas.microsoft.com/office/powerpoint/2010/main" val="326288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188640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Выписка из утвержденного </a:t>
            </a:r>
            <a:r>
              <a:rPr lang="ru-RU" b="1" dirty="0"/>
              <a:t>федерального перечня учебников</a:t>
            </a:r>
            <a:r>
              <a:rPr lang="ru-RU" dirty="0"/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согласно Приложению № 1 к Приказу </a:t>
            </a:r>
            <a:r>
              <a:rPr lang="ru-RU" dirty="0" err="1"/>
              <a:t>Минпросвещения</a:t>
            </a:r>
            <a:r>
              <a:rPr lang="ru-RU" dirty="0"/>
              <a:t> России от 21.09.2022 г. № 858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388969"/>
            <a:ext cx="6045730" cy="3264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645024"/>
            <a:ext cx="5503341" cy="30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2304" y="197341"/>
            <a:ext cx="7778496" cy="49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700" b="1" spc="-100" dirty="0">
                <a:solidFill>
                  <a:srgbClr val="2B366A"/>
                </a:solidFill>
                <a:latin typeface="Arial Unicode MS"/>
              </a:rPr>
              <a:t>Место </a:t>
            </a:r>
            <a:r>
              <a:rPr lang="ru" sz="1700" b="1" spc="-100" dirty="0" smtClean="0">
                <a:solidFill>
                  <a:srgbClr val="2B366A"/>
                </a:solidFill>
                <a:latin typeface="Arial Unicode MS"/>
              </a:rPr>
              <a:t> предмета  в </a:t>
            </a:r>
            <a:r>
              <a:rPr lang="ru" sz="1700" b="1" spc="-100" dirty="0">
                <a:solidFill>
                  <a:srgbClr val="2B366A"/>
                </a:solidFill>
                <a:latin typeface="Arial Unicode MS"/>
              </a:rPr>
              <a:t>учебном </a:t>
            </a:r>
            <a:r>
              <a:rPr lang="ru" sz="1700" b="1" spc="-100" dirty="0" smtClean="0">
                <a:solidFill>
                  <a:srgbClr val="2B366A"/>
                </a:solidFill>
                <a:latin typeface="Arial Unicode MS"/>
              </a:rPr>
              <a:t> плане  на  уровне  среднего  общего  образования</a:t>
            </a:r>
            <a:endParaRPr lang="ru" sz="1700" b="1" spc="-100" dirty="0">
              <a:solidFill>
                <a:srgbClr val="2B366A"/>
              </a:solidFill>
              <a:latin typeface="Arial Unicode MS"/>
            </a:endParaRPr>
          </a:p>
          <a:p>
            <a:pPr indent="0" algn="ctr"/>
            <a:r>
              <a:rPr lang="ru" sz="1700" b="1" spc="-100" dirty="0">
                <a:solidFill>
                  <a:srgbClr val="2B366A"/>
                </a:solidFill>
                <a:latin typeface="Arial Unicode MS"/>
              </a:rPr>
              <a:t>в 2023-2024 уч. году (</a:t>
            </a:r>
            <a:r>
              <a:rPr lang="ru" sz="1700" b="1" spc="-100" dirty="0">
                <a:solidFill>
                  <a:srgbClr val="FF0000"/>
                </a:solidFill>
                <a:latin typeface="Arial Unicode MS"/>
              </a:rPr>
              <a:t>10 класс</a:t>
            </a:r>
            <a:r>
              <a:rPr lang="ru" sz="1700" b="1" spc="-100" dirty="0">
                <a:solidFill>
                  <a:srgbClr val="2B366A"/>
                </a:solidFill>
                <a:latin typeface="Arial Unicode MS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38327"/>
              </p:ext>
            </p:extLst>
          </p:nvPr>
        </p:nvGraphicFramePr>
        <p:xfrm>
          <a:off x="377952" y="1036320"/>
          <a:ext cx="4529328" cy="4181856"/>
        </p:xfrm>
        <a:graphic>
          <a:graphicData uri="http://schemas.openxmlformats.org/drawingml/2006/table">
            <a:tbl>
              <a:tblPr/>
              <a:tblGrid>
                <a:gridCol w="2447544"/>
                <a:gridCol w="2081784"/>
              </a:tblGrid>
              <a:tr h="1075944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Профиль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Уровень</a:t>
                      </a:r>
                    </a:p>
                  </a:txBody>
                  <a:tcPr marL="0" marR="0" marT="0" marB="0"/>
                </a:tc>
              </a:tr>
              <a:tr h="969264">
                <a:tc>
                  <a:txBody>
                    <a:bodyPr/>
                    <a:lstStyle/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Технологический (инженерные классы, информационно -технологический)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базовый</a:t>
                      </a:r>
                    </a:p>
                  </a:txBody>
                  <a:tcPr marL="0" marR="0" marT="0" marB="0"/>
                </a:tc>
              </a:tr>
              <a:tr h="454152"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Естественно-научный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углублённый</a:t>
                      </a:r>
                    </a:p>
                  </a:txBody>
                  <a:tcPr marL="0" marR="0" marT="0" marB="0"/>
                </a:tc>
              </a:tr>
              <a:tr h="475488">
                <a:tc>
                  <a:txBody>
                    <a:bodyPr/>
                    <a:lstStyle/>
                    <a:p>
                      <a:pPr indent="0">
                        <a:lnSpc>
                          <a:spcPts val="1920"/>
                        </a:lnSpc>
                      </a:pPr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Гуманитарный (варианты 1-6)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базовый</a:t>
                      </a:r>
                    </a:p>
                  </a:txBody>
                  <a:tcPr marL="0" marR="0" marT="0" marB="0"/>
                </a:tc>
              </a:tr>
              <a:tr h="722376">
                <a:tc>
                  <a:txBody>
                    <a:bodyPr/>
                    <a:lstStyle/>
                    <a:p>
                      <a:pPr indent="0">
                        <a:lnSpc>
                          <a:spcPts val="1944"/>
                        </a:lnSpc>
                      </a:pPr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Социально-экономический (варианты 1-3)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базовый</a:t>
                      </a:r>
                    </a:p>
                  </a:txBody>
                  <a:tcPr marL="0" marR="0" marT="0" marB="0"/>
                </a:tc>
              </a:tr>
              <a:tr h="484632">
                <a:tc>
                  <a:txBody>
                    <a:bodyPr/>
                    <a:lstStyle/>
                    <a:p>
                      <a:pPr indent="0"/>
                      <a:r>
                        <a:rPr lang="ru" sz="1200" b="1">
                          <a:solidFill>
                            <a:srgbClr val="2B366A"/>
                          </a:solidFill>
                          <a:latin typeface="Arial Unicode MS"/>
                        </a:rPr>
                        <a:t>Универсальный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>
                          <a:solidFill>
                            <a:srgbClr val="2B366A"/>
                          </a:solidFill>
                          <a:latin typeface="Arial Unicode MS"/>
                        </a:rPr>
                        <a:t>базовый/углублённый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40196" y="914446"/>
            <a:ext cx="661416" cy="1554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 dirty="0">
                <a:solidFill>
                  <a:srgbClr val="2B366A"/>
                </a:solidFill>
                <a:latin typeface="Arial Unicode MS"/>
              </a:rPr>
              <a:t>10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8156" y="1251949"/>
            <a:ext cx="3063240" cy="963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8"/>
              </a:lnSpc>
            </a:pPr>
            <a:r>
              <a:rPr lang="ru" sz="1400" b="1" dirty="0">
                <a:solidFill>
                  <a:srgbClr val="FF0000"/>
                </a:solidFill>
                <a:latin typeface="Arial Unicode MS"/>
              </a:rPr>
              <a:t>Использование </a:t>
            </a:r>
            <a:r>
              <a:rPr lang="ru" sz="1400" b="1" dirty="0" smtClean="0">
                <a:solidFill>
                  <a:srgbClr val="FF0000"/>
                </a:solidFill>
                <a:latin typeface="Arial Unicode MS"/>
              </a:rPr>
              <a:t>ФРП </a:t>
            </a:r>
            <a:r>
              <a:rPr lang="ru" sz="1400" b="1" dirty="0">
                <a:solidFill>
                  <a:srgbClr val="FF0000"/>
                </a:solidFill>
                <a:latin typeface="Arial Unicode MS"/>
              </a:rPr>
              <a:t>на базовом и углубленном уровне</a:t>
            </a:r>
          </a:p>
          <a:p>
            <a:pPr indent="0" algn="ctr">
              <a:lnSpc>
                <a:spcPts val="2208"/>
              </a:lnSpc>
            </a:pPr>
            <a:r>
              <a:rPr lang="en-US" sz="1400" b="1" u="sng" dirty="0">
                <a:solidFill>
                  <a:srgbClr val="2B366A"/>
                </a:solidFill>
                <a:latin typeface="Arial Unicode MS"/>
              </a:rPr>
              <a:t>(</a:t>
            </a:r>
            <a:r>
              <a:rPr lang="en-US" sz="1400" b="1" u="sng" dirty="0">
                <a:solidFill>
                  <a:srgbClr val="2B366A"/>
                </a:solidFill>
                <a:latin typeface="Arial Unicode MS"/>
                <a:hlinkClick r:id="rId2"/>
              </a:rPr>
              <a:t>https;//edsoo.ru/</a:t>
            </a:r>
            <a:r>
              <a:rPr lang="en-US" sz="1400" b="1" dirty="0">
                <a:solidFill>
                  <a:srgbClr val="2B366A"/>
                </a:solidFill>
                <a:latin typeface="Arial Unicode MS"/>
              </a:rPr>
              <a:t>)</a:t>
            </a:r>
          </a:p>
          <a:p>
            <a:pPr indent="0" algn="ctr"/>
            <a:r>
              <a:rPr lang="ru" sz="1200" b="1" dirty="0">
                <a:solidFill>
                  <a:srgbClr val="2B366A"/>
                </a:solidFill>
                <a:latin typeface="Arial Unicode M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37960" y="3108571"/>
            <a:ext cx="121920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 b="1" dirty="0">
                <a:solidFill>
                  <a:srgbClr val="2B366A"/>
                </a:solidFill>
                <a:latin typeface="Arial Unicode MS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6436" y="3633261"/>
            <a:ext cx="106680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 dirty="0">
                <a:solidFill>
                  <a:srgbClr val="2B366A"/>
                </a:solidFill>
                <a:latin typeface="Arial Unicode MS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60385" y="4216953"/>
            <a:ext cx="106680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 dirty="0">
                <a:solidFill>
                  <a:srgbClr val="2B366A"/>
                </a:solidFill>
                <a:latin typeface="Arial Unicode MS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1468" y="4800645"/>
            <a:ext cx="356616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 dirty="0">
                <a:solidFill>
                  <a:srgbClr val="2B366A"/>
                </a:solidFill>
                <a:latin typeface="Arial Unicode MS"/>
              </a:rPr>
              <a:t>1/3*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20336" y="1251949"/>
            <a:ext cx="1962912" cy="100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700" b="1" dirty="0">
                <a:solidFill>
                  <a:srgbClr val="FF0000"/>
                </a:solidFill>
                <a:latin typeface="Calibri"/>
              </a:rPr>
              <a:t>ХИМИЯ</a:t>
            </a:r>
          </a:p>
          <a:p>
            <a:pPr indent="0" algn="ctr">
              <a:lnSpc>
                <a:spcPts val="2160"/>
              </a:lnSpc>
            </a:pPr>
            <a:r>
              <a:rPr lang="ru" sz="1700" b="1" dirty="0">
                <a:solidFill>
                  <a:srgbClr val="FF0000"/>
                </a:solidFill>
                <a:latin typeface="Calibri"/>
              </a:rPr>
              <a:t>В УЧЕБНОМ ПЛАНЕ ЛЮБОГО ПРОФИЛЯ ОБЯЗАТЕЛЬНА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52184" y="2783396"/>
            <a:ext cx="4206240" cy="1109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100" b="1" spc="50" dirty="0">
                <a:latin typeface="Verdana"/>
              </a:rPr>
              <a:t>МЕСТО УЧЕБНОГО ПРЕДМЕТА «ХИМИЯ»</a:t>
            </a:r>
          </a:p>
          <a:p>
            <a:pPr indent="0">
              <a:spcAft>
                <a:spcPts val="420"/>
              </a:spcAft>
            </a:pPr>
            <a:r>
              <a:rPr lang="ru" sz="1100" b="1" spc="50" dirty="0">
                <a:latin typeface="Verdana"/>
              </a:rPr>
              <a:t>В УЧЕБНОМ ПЛАНЕ</a:t>
            </a:r>
          </a:p>
          <a:p>
            <a:pPr indent="203200" algn="just">
              <a:lnSpc>
                <a:spcPts val="1176"/>
              </a:lnSpc>
            </a:pPr>
            <a:r>
              <a:rPr lang="ru" sz="1100" b="1" dirty="0">
                <a:latin typeface="Times New Roman"/>
              </a:rPr>
              <a:t>В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системе среднего общего образования «Химия», изучаемая на базовом уровне, признана обязательным учебным предметом, входящим </a:t>
            </a:r>
            <a:r>
              <a:rPr lang="ru" sz="1100" b="1" dirty="0">
                <a:solidFill>
                  <a:srgbClr val="02135A"/>
                </a:solidFill>
                <a:latin typeface="Times New Roman"/>
              </a:rPr>
              <a:t>в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состав предметной области «Естественные науки». Учебным планом на её изучение отведено </a:t>
            </a:r>
            <a:r>
              <a:rPr lang="ru" sz="1100" b="1" dirty="0" smtClean="0">
                <a:latin typeface="Times New Roman"/>
              </a:rPr>
              <a:t>68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учебных часов, по </a:t>
            </a:r>
            <a:r>
              <a:rPr lang="ru" sz="1100" b="1" dirty="0">
                <a:latin typeface="Times New Roman"/>
              </a:rPr>
              <a:t>1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часу в неделю в </a:t>
            </a:r>
            <a:r>
              <a:rPr lang="ru" sz="1100" b="1" dirty="0">
                <a:latin typeface="Times New Roman"/>
              </a:rPr>
              <a:t>10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и </a:t>
            </a:r>
            <a:r>
              <a:rPr lang="ru" sz="1050" b="1" spc="100" dirty="0">
                <a:solidFill>
                  <a:srgbClr val="261C35"/>
                </a:solidFill>
                <a:latin typeface="Times New Roman"/>
              </a:rPr>
              <a:t>11</a:t>
            </a:r>
            <a:r>
              <a:rPr lang="ru" sz="1050" dirty="0">
                <a:solidFill>
                  <a:srgbClr val="261C35"/>
                </a:solidFill>
                <a:latin typeface="Times New Roman"/>
              </a:rPr>
              <a:t> </a:t>
            </a:r>
            <a:r>
              <a:rPr lang="ru" sz="1100" b="1" dirty="0">
                <a:solidFill>
                  <a:srgbClr val="261C35"/>
                </a:solidFill>
                <a:latin typeface="Times New Roman"/>
              </a:rPr>
              <a:t>классах соответственно.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368" y="5479259"/>
            <a:ext cx="11216640" cy="408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56"/>
              </a:lnSpc>
            </a:pPr>
            <a:r>
              <a:rPr lang="ru" sz="1200" dirty="0">
                <a:latin typeface="Arial Unicode MS"/>
              </a:rPr>
              <a:t>*В универсальном профиле два учебных предмета углубления определяет ОУ по заявлению обучающегося ( иное сочетание предметов, чем предложено в п. 27.8 ФОП СОО)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395984"/>
            <a:ext cx="1670304" cy="152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56" y="1405128"/>
            <a:ext cx="2054352" cy="1783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6472" y="477428"/>
            <a:ext cx="4642104" cy="2529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b="1" spc="-50">
                <a:solidFill>
                  <a:srgbClr val="2B366A"/>
                </a:solidFill>
                <a:latin typeface="Arial Unicode MS"/>
              </a:rPr>
              <a:t>Единая ООП СОО, действующая с 01.09.2023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7328" y="1146048"/>
            <a:ext cx="249021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464C1"/>
                </a:solidFill>
                <a:latin typeface="Calibri"/>
              </a:rPr>
              <a:t>Содержательный раздел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336" y="3069336"/>
            <a:ext cx="240182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0">
              <a:spcAft>
                <a:spcPts val="840"/>
              </a:spcAft>
            </a:pPr>
            <a:r>
              <a:rPr lang="ru" sz="3100" b="1" dirty="0">
                <a:latin typeface="Calibri"/>
              </a:rPr>
              <a:t>ООПСОО </a:t>
            </a:r>
            <a:endParaRPr lang="ru" sz="3100" b="1" dirty="0" smtClean="0">
              <a:latin typeface="Calibri"/>
            </a:endParaRPr>
          </a:p>
          <a:p>
            <a:pPr marL="152400" indent="0">
              <a:spcAft>
                <a:spcPts val="840"/>
              </a:spcAft>
            </a:pPr>
            <a:r>
              <a:rPr lang="ru" sz="1700" dirty="0" smtClean="0">
                <a:latin typeface="Arial Unicode MS"/>
              </a:rPr>
              <a:t>(</a:t>
            </a:r>
            <a:r>
              <a:rPr lang="ru" sz="1700" dirty="0">
                <a:latin typeface="Arial Unicode MS"/>
              </a:rPr>
              <a:t>одна на уровень)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2112" y="1816608"/>
            <a:ext cx="1402080" cy="110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РП </a:t>
            </a:r>
            <a:r>
              <a:rPr lang="ru" sz="1700" dirty="0">
                <a:latin typeface="Arial Unicode MS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700" dirty="0">
                <a:latin typeface="Arial Unicode MS"/>
              </a:rPr>
              <a:t>предметам </a:t>
            </a:r>
            <a:r>
              <a:rPr lang="ru" sz="1600" b="1" spc="-50" dirty="0">
                <a:latin typeface="Arial Unicode MS"/>
              </a:rPr>
              <a:t>10 класс</a:t>
            </a:r>
          </a:p>
          <a:p>
            <a:pPr indent="0" algn="just">
              <a:lnSpc>
                <a:spcPts val="2400"/>
              </a:lnSpc>
            </a:pPr>
            <a:endParaRPr lang="ru" sz="1000" i="1" dirty="0">
              <a:solidFill>
                <a:srgbClr val="548ED4"/>
              </a:solidFill>
              <a:latin typeface="Franklin Gothic Heav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024" y="1813560"/>
            <a:ext cx="1402080" cy="110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РП </a:t>
            </a:r>
            <a:r>
              <a:rPr lang="ru" sz="1700" dirty="0">
                <a:latin typeface="Arial Unicode MS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700" dirty="0">
                <a:latin typeface="Arial Unicode MS"/>
              </a:rPr>
              <a:t>предметам </a:t>
            </a:r>
            <a:r>
              <a:rPr lang="ru" sz="1600" b="1" spc="-50" dirty="0">
                <a:latin typeface="Arial Unicode MS"/>
              </a:rPr>
              <a:t>11 класс</a:t>
            </a:r>
          </a:p>
          <a:p>
            <a:pPr indent="0" algn="just">
              <a:lnSpc>
                <a:spcPts val="2400"/>
              </a:lnSpc>
            </a:pPr>
            <a:endParaRPr lang="ru" sz="1000" i="1" dirty="0">
              <a:solidFill>
                <a:srgbClr val="548ED4"/>
              </a:solidFill>
              <a:latin typeface="Franklin Gothic Heavy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87035"/>
              </p:ext>
            </p:extLst>
          </p:nvPr>
        </p:nvGraphicFramePr>
        <p:xfrm>
          <a:off x="2907792" y="3419856"/>
          <a:ext cx="4169664" cy="1685544"/>
        </p:xfrm>
        <a:graphic>
          <a:graphicData uri="http://schemas.openxmlformats.org/drawingml/2006/table">
            <a:tbl>
              <a:tblPr/>
              <a:tblGrid>
                <a:gridCol w="2180096"/>
                <a:gridCol w="1989568"/>
              </a:tblGrid>
              <a:tr h="1685544"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200" dirty="0">
                          <a:latin typeface="Arial Unicode MS"/>
                        </a:rPr>
                        <a:t>Разработка РП с использованием </a:t>
                      </a:r>
                      <a:r>
                        <a:rPr lang="ru" sz="1200" b="1" dirty="0" smtClean="0">
                          <a:latin typeface="Arial Unicode MS"/>
                        </a:rPr>
                        <a:t>ФРП</a:t>
                      </a:r>
                      <a:endParaRPr lang="ru" sz="1200" b="1" dirty="0">
                        <a:latin typeface="Arial Unicode MS"/>
                      </a:endParaRPr>
                    </a:p>
                    <a:p>
                      <a:pPr indent="0" algn="ctr"/>
                      <a:r>
                        <a:rPr lang="en-US" sz="1200" dirty="0">
                          <a:latin typeface="Arial Unicode MS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464C1"/>
                          </a:solidFill>
                          <a:latin typeface="Arial Unicode MS"/>
                          <a:hlinkClick r:id="rId4"/>
                        </a:rPr>
                        <a:t>https://edsoo.ru/</a:t>
                      </a:r>
                      <a:r>
                        <a:rPr lang="en-US" sz="1200" dirty="0">
                          <a:latin typeface="Arial Unicode MS"/>
                        </a:rPr>
                        <a:t>)</a:t>
                      </a:r>
                    </a:p>
                    <a:p>
                      <a:pPr indent="0" algn="ctr"/>
                      <a:r>
                        <a:rPr lang="ru" sz="1200" b="1" dirty="0">
                          <a:latin typeface="Arial Unicode MS"/>
                        </a:rPr>
                        <a:t>по химии</a:t>
                      </a:r>
                    </a:p>
                    <a:p>
                      <a:pPr indent="0" algn="ctr"/>
                      <a:r>
                        <a:rPr lang="ru" sz="1200" b="1" dirty="0">
                          <a:latin typeface="Arial Unicode MS"/>
                        </a:rPr>
                        <a:t>на базовом и/или</a:t>
                      </a:r>
                    </a:p>
                    <a:p>
                      <a:pPr marL="228600" indent="0"/>
                      <a:r>
                        <a:rPr lang="ru" sz="1200" b="1" dirty="0">
                          <a:latin typeface="Arial Unicode MS"/>
                        </a:rPr>
                        <a:t>углубленном уровне</a:t>
                      </a:r>
                    </a:p>
                    <a:p>
                      <a:pPr indent="0" algn="ctr"/>
                      <a:r>
                        <a:rPr lang="ru" sz="1200" b="1" dirty="0">
                          <a:latin typeface="Arial Unicode MS"/>
                        </a:rPr>
                        <a:t>изучения</a:t>
                      </a:r>
                    </a:p>
                  </a:txBody>
                  <a:tcPr marL="0" marR="0" marT="0" marB="0" anchor="b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/>
                      <a:r>
                        <a:rPr lang="ru" sz="1300" dirty="0">
                          <a:latin typeface="Arial Unicode MS"/>
                        </a:rPr>
                        <a:t>Использование</a:t>
                      </a:r>
                    </a:p>
                    <a:p>
                      <a:pPr marL="76200" indent="0" algn="ctr"/>
                      <a:r>
                        <a:rPr lang="ru" sz="1300" dirty="0">
                          <a:latin typeface="Arial Unicode MS"/>
                        </a:rPr>
                        <a:t>ранее</a:t>
                      </a:r>
                    </a:p>
                    <a:p>
                      <a:pPr marL="127000" indent="0"/>
                      <a:r>
                        <a:rPr lang="ru" sz="1300" dirty="0">
                          <a:latin typeface="Arial Unicode MS"/>
                        </a:rPr>
                        <a:t>разработанных </a:t>
                      </a:r>
                      <a:r>
                        <a:rPr lang="ru" sz="1200" b="1" dirty="0">
                          <a:latin typeface="Arial Unicode MS"/>
                        </a:rPr>
                        <a:t>РП </a:t>
                      </a:r>
                      <a:r>
                        <a:rPr lang="ru" sz="1300" dirty="0">
                          <a:latin typeface="Arial Unicode MS"/>
                        </a:rPr>
                        <a:t>по</a:t>
                      </a:r>
                    </a:p>
                    <a:p>
                      <a:pPr marL="76200" indent="0" algn="ctr"/>
                      <a:r>
                        <a:rPr lang="ru" sz="1300" dirty="0">
                          <a:latin typeface="Arial Unicode MS"/>
                        </a:rPr>
                        <a:t>химии</a:t>
                      </a:r>
                    </a:p>
                    <a:p>
                      <a:pPr marL="76200" indent="0" algn="ctr"/>
                      <a:r>
                        <a:rPr lang="ru" sz="1300" dirty="0">
                          <a:latin typeface="Arial Unicode MS"/>
                        </a:rPr>
                        <a:t>и по естествознанию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418576" y="1146048"/>
            <a:ext cx="261213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464C1"/>
                </a:solidFill>
                <a:latin typeface="Calibri"/>
              </a:rPr>
              <a:t>Организационный раздел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6992" y="3950208"/>
            <a:ext cx="1807464" cy="1301496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200" dirty="0">
                <a:latin typeface="Arial Unicode MS"/>
              </a:rPr>
              <a:t>Количество часов по химии определяется </a:t>
            </a:r>
            <a:r>
              <a:rPr lang="ru" sz="1200" b="1" dirty="0">
                <a:latin typeface="Arial Unicode MS"/>
              </a:rPr>
              <a:t>федеральным </a:t>
            </a:r>
            <a:r>
              <a:rPr lang="ru" sz="1200" dirty="0">
                <a:latin typeface="Arial Unicode MS"/>
              </a:rPr>
              <a:t>учебным планом </a:t>
            </a:r>
            <a:r>
              <a:rPr lang="ru" sz="1200" b="1" dirty="0">
                <a:latin typeface="Arial Unicode MS"/>
              </a:rPr>
              <a:t>ФОП СОО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55352" y="3819144"/>
            <a:ext cx="1780032" cy="1626080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200" dirty="0">
                <a:latin typeface="Arial Unicode MS"/>
              </a:rPr>
              <a:t>Количество часов определяется учебным планом школы, разработанным ранее на основе учебного плана примерной ООП СОО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6968" y="6495288"/>
            <a:ext cx="3956304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dirty="0">
                <a:solidFill>
                  <a:srgbClr val="003CF6"/>
                </a:solidFill>
                <a:latin typeface="Calibri"/>
              </a:rPr>
              <a:t>Сроки разработки РП: </a:t>
            </a:r>
            <a:r>
              <a:rPr lang="ru" sz="1700" dirty="0" smtClean="0">
                <a:solidFill>
                  <a:srgbClr val="003CF6"/>
                </a:solidFill>
                <a:latin typeface="Calibri"/>
              </a:rPr>
              <a:t>август –сентябрь 2023г</a:t>
            </a:r>
            <a:r>
              <a:rPr lang="ru" sz="1700" dirty="0">
                <a:solidFill>
                  <a:srgbClr val="003CF6"/>
                </a:solidFill>
                <a:latin typeface="Calibri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1377264" cy="643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23488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распределены по классам обучения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69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224" y="1347216"/>
            <a:ext cx="512064" cy="530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4100">
                <a:solidFill>
                  <a:srgbClr val="1C67AA"/>
                </a:solidFill>
                <a:latin typeface="Impact"/>
              </a:rPr>
              <a:t>©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1525461"/>
            <a:ext cx="4407408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100">
                <a:solidFill>
                  <a:srgbClr val="4A539B"/>
                </a:solidFill>
                <a:latin typeface="Arial Unicode MS"/>
              </a:rPr>
              <a:t>Рабочая программа </a:t>
            </a:r>
            <a:r>
              <a:rPr lang="ru" sz="1600" b="1" spc="-50">
                <a:solidFill>
                  <a:srgbClr val="2B366A"/>
                </a:solidFill>
                <a:latin typeface="Arial Unicode MS"/>
              </a:rPr>
              <a:t>на уровень </a:t>
            </a:r>
            <a:r>
              <a:rPr lang="ru" sz="1600" b="1" spc="-50">
                <a:solidFill>
                  <a:srgbClr val="FF0000"/>
                </a:solidFill>
                <a:latin typeface="Arial Unicode MS"/>
              </a:rPr>
              <a:t>СОО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877" y="2087939"/>
            <a:ext cx="5779008" cy="3474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Федеральная </a:t>
            </a:r>
            <a:r>
              <a:rPr lang="ru" sz="1300" dirty="0">
                <a:solidFill>
                  <a:srgbClr val="091AAB"/>
                </a:solidFill>
                <a:latin typeface="Arial Unicode MS"/>
              </a:rPr>
              <a:t>рабочая программа по </a:t>
            </a: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учебному предмету «Химия». </a:t>
            </a:r>
            <a:r>
              <a:rPr lang="ru" sz="1300" dirty="0">
                <a:solidFill>
                  <a:srgbClr val="FF0000"/>
                </a:solidFill>
                <a:latin typeface="Arial Unicode MS"/>
              </a:rPr>
              <a:t>Базовый </a:t>
            </a: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уровень</a:t>
            </a:r>
          </a:p>
          <a:p>
            <a:pPr indent="0" algn="ctr">
              <a:spcAft>
                <a:spcPts val="210"/>
              </a:spcAft>
            </a:pPr>
            <a:r>
              <a:rPr lang="en-US" sz="1300" dirty="0" smtClean="0">
                <a:solidFill>
                  <a:srgbClr val="091AAB"/>
                </a:solidFill>
                <a:latin typeface="Arial Unicode MS"/>
                <a:hlinkClick r:id="rId2"/>
              </a:rPr>
              <a:t>https://edsoo.ru/</a:t>
            </a:r>
            <a:r>
              <a:rPr lang="ru-RU" sz="1300" dirty="0" smtClean="0">
                <a:solidFill>
                  <a:srgbClr val="091AAB"/>
                </a:solidFill>
                <a:latin typeface="Arial Unicode MS"/>
                <a:hlinkClick r:id="rId2"/>
              </a:rPr>
              <a:t>рабочие-программы/</a:t>
            </a:r>
            <a:endParaRPr lang="ru-RU" sz="1300" dirty="0" smtClean="0">
              <a:solidFill>
                <a:srgbClr val="091AAB"/>
              </a:solidFill>
              <a:latin typeface="Arial Unicode MS"/>
            </a:endParaRPr>
          </a:p>
          <a:p>
            <a:pPr indent="0" algn="ctr">
              <a:spcAft>
                <a:spcPts val="210"/>
              </a:spcAft>
            </a:pPr>
            <a:endParaRPr lang="ru" sz="1300" dirty="0">
              <a:solidFill>
                <a:srgbClr val="091AAB"/>
              </a:solidFill>
              <a:latin typeface="Arial Unicode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99504" y="5967984"/>
            <a:ext cx="249936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en-US" sz="1000" dirty="0">
              <a:latin typeface="Franklin Gothic Heavy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3136" y="6065520"/>
            <a:ext cx="402336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endParaRPr lang="en-US" sz="1600" b="1" spc="-50" dirty="0">
              <a:latin typeface="Arial Unicode M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1504" y="374560"/>
            <a:ext cx="4105656" cy="1271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36"/>
              </a:lnSpc>
            </a:pPr>
            <a:r>
              <a:rPr lang="ru" sz="1600" b="1" spc="-50" dirty="0">
                <a:solidFill>
                  <a:srgbClr val="2B366A"/>
                </a:solidFill>
                <a:latin typeface="Arial Unicode MS"/>
              </a:rPr>
              <a:t>Обеспечение единства образовательного </a:t>
            </a:r>
            <a:r>
              <a:rPr lang="ru" sz="1600" b="1" spc="-50" dirty="0" smtClean="0">
                <a:solidFill>
                  <a:srgbClr val="2B366A"/>
                </a:solidFill>
                <a:latin typeface="Arial Unicode MS"/>
              </a:rPr>
              <a:t>пространства РФ</a:t>
            </a:r>
            <a:endParaRPr lang="ru" sz="1600" b="1" spc="-50" dirty="0">
              <a:solidFill>
                <a:srgbClr val="2B366A"/>
              </a:solidFill>
              <a:latin typeface="Arial Unicode MS"/>
            </a:endParaRPr>
          </a:p>
          <a:p>
            <a:pPr marR="533400" indent="0" algn="r">
              <a:lnSpc>
                <a:spcPts val="1512"/>
              </a:lnSpc>
            </a:pPr>
            <a:r>
              <a:rPr lang="en-US" sz="1400" b="1" dirty="0">
                <a:solidFill>
                  <a:srgbClr val="497592"/>
                </a:solidFill>
                <a:latin typeface="Arial Unicode MS"/>
              </a:rPr>
              <a:t>Q </a:t>
            </a:r>
            <a:r>
              <a:rPr lang="ru" sz="1400" b="1" dirty="0">
                <a:solidFill>
                  <a:srgbClr val="261C35"/>
                </a:solidFill>
                <a:latin typeface="Arial Unicode MS"/>
              </a:rPr>
              <a:t>ЕДИНОЕ СОДЕРЖАНИЕ </a:t>
            </a:r>
            <a:r>
              <a:rPr lang="ru" sz="1400" b="1" dirty="0">
                <a:solidFill>
                  <a:srgbClr val="6D2664"/>
                </a:solidFill>
                <a:latin typeface="Arial Unicode MS"/>
              </a:rPr>
              <a:t>□ </a:t>
            </a:r>
            <a:r>
              <a:rPr lang="ru" sz="1400" b="1" dirty="0">
                <a:solidFill>
                  <a:srgbClr val="261C35"/>
                </a:solidFill>
                <a:latin typeface="Arial Unicode MS"/>
              </a:rPr>
              <a:t>ОБЩЕГО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28103" y="4896337"/>
            <a:ext cx="4036632" cy="1048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0" indent="0">
              <a:lnSpc>
                <a:spcPts val="2160"/>
              </a:lnSpc>
            </a:pPr>
            <a:r>
              <a:rPr lang="ru" sz="1700" b="1" dirty="0" smtClean="0">
                <a:solidFill>
                  <a:srgbClr val="2B366A"/>
                </a:solidFill>
                <a:latin typeface="Calibri"/>
              </a:rPr>
              <a:t>Структура рабочей</a:t>
            </a:r>
            <a:r>
              <a:rPr lang="ru" sz="1700" b="1" dirty="0">
                <a:solidFill>
                  <a:srgbClr val="2B366A"/>
                </a:solidFill>
                <a:latin typeface="Calibri"/>
              </a:rPr>
              <a:t> </a:t>
            </a:r>
            <a:r>
              <a:rPr lang="ru" sz="1700" b="1" dirty="0" smtClean="0">
                <a:solidFill>
                  <a:srgbClr val="2B366A"/>
                </a:solidFill>
                <a:latin typeface="Calibri"/>
              </a:rPr>
              <a:t>программы</a:t>
            </a:r>
            <a:endParaRPr lang="ru" sz="1700" b="1" dirty="0">
              <a:solidFill>
                <a:srgbClr val="2B366A"/>
              </a:solidFill>
              <a:latin typeface="Calibri"/>
            </a:endParaRPr>
          </a:p>
          <a:p>
            <a:pPr indent="0">
              <a:lnSpc>
                <a:spcPts val="2160"/>
              </a:lnSpc>
            </a:pPr>
            <a:r>
              <a:rPr lang="ru" sz="1700" b="1" dirty="0" smtClean="0">
                <a:solidFill>
                  <a:srgbClr val="2B366A"/>
                </a:solidFill>
                <a:latin typeface="Calibri"/>
              </a:rPr>
              <a:t>   сохраняется</a:t>
            </a:r>
            <a:endParaRPr lang="ru" sz="1700" b="1" dirty="0">
              <a:solidFill>
                <a:srgbClr val="2B366A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877" y="2996952"/>
            <a:ext cx="5779008" cy="3220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Федеральная </a:t>
            </a:r>
            <a:r>
              <a:rPr lang="ru" sz="1300" dirty="0">
                <a:solidFill>
                  <a:srgbClr val="091AAB"/>
                </a:solidFill>
                <a:latin typeface="Arial Unicode MS"/>
              </a:rPr>
              <a:t>рабочая программа по </a:t>
            </a: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учебному предмету «Химия». </a:t>
            </a:r>
            <a:r>
              <a:rPr lang="ru" sz="1300" dirty="0" smtClean="0">
                <a:solidFill>
                  <a:srgbClr val="FF0000"/>
                </a:solidFill>
                <a:latin typeface="Arial Unicode MS"/>
              </a:rPr>
              <a:t>углубленный </a:t>
            </a:r>
            <a:r>
              <a:rPr lang="ru" sz="1300" dirty="0" smtClean="0">
                <a:solidFill>
                  <a:srgbClr val="091AAB"/>
                </a:solidFill>
                <a:latin typeface="Arial Unicode MS"/>
              </a:rPr>
              <a:t>уровень</a:t>
            </a:r>
          </a:p>
          <a:p>
            <a:pPr indent="0" algn="ctr">
              <a:spcAft>
                <a:spcPts val="210"/>
              </a:spcAft>
            </a:pPr>
            <a:r>
              <a:rPr lang="en-US" sz="1300" dirty="0" smtClean="0">
                <a:solidFill>
                  <a:srgbClr val="091AAB"/>
                </a:solidFill>
                <a:latin typeface="Arial Unicode MS"/>
                <a:hlinkClick r:id="rId2"/>
              </a:rPr>
              <a:t>https</a:t>
            </a:r>
            <a:r>
              <a:rPr lang="en-US" sz="1300" dirty="0">
                <a:solidFill>
                  <a:srgbClr val="091AAB"/>
                </a:solidFill>
                <a:latin typeface="Arial Unicode MS"/>
                <a:hlinkClick r:id="rId2"/>
              </a:rPr>
              <a:t>://edsoo.ru/</a:t>
            </a:r>
            <a:r>
              <a:rPr lang="ru-RU" sz="1300" dirty="0">
                <a:solidFill>
                  <a:srgbClr val="091AAB"/>
                </a:solidFill>
                <a:latin typeface="Arial Unicode MS"/>
                <a:hlinkClick r:id="rId2"/>
              </a:rPr>
              <a:t>рабочие-программы</a:t>
            </a:r>
            <a:r>
              <a:rPr lang="ru-RU" sz="1300" dirty="0" smtClean="0">
                <a:solidFill>
                  <a:srgbClr val="091AAB"/>
                </a:solidFill>
                <a:latin typeface="Arial Unicode MS"/>
                <a:hlinkClick r:id="rId2"/>
              </a:rPr>
              <a:t>/</a:t>
            </a:r>
            <a:endParaRPr lang="ru-RU" sz="1300" dirty="0" smtClean="0">
              <a:solidFill>
                <a:srgbClr val="091AAB"/>
              </a:solidFill>
              <a:latin typeface="Arial Unicode MS"/>
            </a:endParaRPr>
          </a:p>
          <a:p>
            <a:pPr indent="0" algn="ctr">
              <a:spcAft>
                <a:spcPts val="210"/>
              </a:spcAft>
            </a:pPr>
            <a:endParaRPr lang="ru" sz="1300" dirty="0">
              <a:solidFill>
                <a:srgbClr val="091AAB"/>
              </a:solidFill>
              <a:latin typeface="Arial Unicode M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336766"/>
            <a:ext cx="5599138" cy="25670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428103" y="4296843"/>
            <a:ext cx="315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https://workprogram.edsoo.ru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39"/>
            <a:ext cx="11449272" cy="64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EDE41DE30D2A41A4E41712CC9BC250" ma:contentTypeVersion="1" ma:contentTypeDescription="Создание документа." ma:contentTypeScope="" ma:versionID="859881a62e133213aa80a82edd62a2c9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42EE1E-4E73-4760-8008-E8A6C9D9C287}"/>
</file>

<file path=customXml/itemProps2.xml><?xml version="1.0" encoding="utf-8"?>
<ds:datastoreItem xmlns:ds="http://schemas.openxmlformats.org/officeDocument/2006/customXml" ds:itemID="{07F4B5F7-FAF1-4AEC-845A-9D786AF4C77B}"/>
</file>

<file path=customXml/itemProps3.xml><?xml version="1.0" encoding="utf-8"?>
<ds:datastoreItem xmlns:ds="http://schemas.openxmlformats.org/officeDocument/2006/customXml" ds:itemID="{13BD133B-D4F0-4D10-A532-9FD7F65A13D3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</TotalTime>
  <Words>757</Words>
  <Application>Microsoft Office PowerPoint</Application>
  <PresentationFormat>Широкоэкранный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Franklin Gothic Book</vt:lpstr>
      <vt:lpstr>Franklin Gothic Heavy</vt:lpstr>
      <vt:lpstr>Impact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Учетная запись Майкрософт</cp:lastModifiedBy>
  <cp:revision>37</cp:revision>
  <cp:lastPrinted>2023-03-24T06:33:55Z</cp:lastPrinted>
  <dcterms:modified xsi:type="dcterms:W3CDTF">2023-08-22T14:47:50Z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0x0101009EEDE41DE30D2A41A4E41712CC9BC250</vt:lpwstr>
  </property>
</Properties>
</file>