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3" autoAdjust="0"/>
    <p:restoredTop sz="97993" autoAdjust="0"/>
  </p:normalViewPr>
  <p:slideViewPr>
    <p:cSldViewPr snapToGrid="0">
      <p:cViewPr>
        <p:scale>
          <a:sx n="50" d="100"/>
          <a:sy n="50" d="100"/>
        </p:scale>
        <p:origin x="-79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EB422-7C0C-41B2-BE7A-83A2818A8E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06E32-1400-40BF-A80E-470E9367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6E32-1400-40BF-A80E-470E93673F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0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63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8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7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center-dd44.ucoz.net/news/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centr-ddtt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0399594" y="191466"/>
            <a:ext cx="1241662" cy="2257686"/>
          </a:xfrm>
          <a:prstGeom prst="rect">
            <a:avLst/>
          </a:prstGeom>
          <a:noFill/>
        </p:spPr>
      </p:pic>
      <p:pic>
        <p:nvPicPr>
          <p:cNvPr id="1027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12" y="-867289"/>
            <a:ext cx="10317708" cy="729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486" y="4562251"/>
            <a:ext cx="7935630" cy="1507067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latin typeface="Circe Bold" panose="020B0602020203020203" pitchFamily="34" charset="-52"/>
              </a:rPr>
              <a:t>СПАСИБО ЗА ВНИМАНИЕ</a:t>
            </a:r>
            <a:br>
              <a:rPr lang="ru-RU" sz="2400" b="1" dirty="0">
                <a:latin typeface="Circe Bold" panose="020B0602020203020203" pitchFamily="34" charset="-52"/>
              </a:rPr>
            </a:br>
            <a:r>
              <a:rPr lang="en-US" sz="2400" b="1" dirty="0">
                <a:latin typeface="Circe Bold" panose="020B0602020203020203" pitchFamily="34" charset="-52"/>
              </a:rPr>
              <a:t>vk.com/</a:t>
            </a:r>
            <a:r>
              <a:rPr lang="en-US" sz="2400" b="1" dirty="0" err="1">
                <a:latin typeface="Circe Bold" panose="020B0602020203020203" pitchFamily="34" charset="-52"/>
              </a:rPr>
              <a:t>rmcko</a:t>
            </a:r>
            <a:endParaRPr lang="ru-RU" sz="2400" b="1" dirty="0">
              <a:latin typeface="Circe Bold" panose="020B0602020203020203" pitchFamily="34" charset="-52"/>
            </a:endParaRPr>
          </a:p>
        </p:txBody>
      </p:sp>
      <p:pic>
        <p:nvPicPr>
          <p:cNvPr id="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4901"/>
            <a:ext cx="11054687" cy="7245520"/>
          </a:xfrm>
          <a:prstGeom prst="rect">
            <a:avLst/>
          </a:prstGeom>
          <a:noFill/>
        </p:spPr>
      </p:pic>
      <p:pic>
        <p:nvPicPr>
          <p:cNvPr id="4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0781732" y="177818"/>
            <a:ext cx="1200718" cy="218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1589616"/>
            <a:ext cx="10801920" cy="15070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проект Концепции информационно-пропагандистского проекта по организации работы по привитию детям навыков безопасного участия в дорожном движении и вовлечению их в деятельность отрядов ЮИД в Костромской области в 2020-2024 годах.</a:t>
            </a:r>
            <a:r>
              <a:rPr lang="ru-RU" b="1" dirty="0" smtClean="0">
                <a:latin typeface="Circe Bold" panose="020B0602020203020203" pitchFamily="34" charset="-52"/>
              </a:rPr>
              <a:t/>
            </a:r>
            <a:br>
              <a:rPr lang="ru-RU" b="1" dirty="0" smtClean="0">
                <a:latin typeface="Circe Bold" panose="020B0602020203020203" pitchFamily="34" charset="-52"/>
              </a:rPr>
            </a:br>
            <a:endParaRPr lang="ru-RU" b="1" dirty="0">
              <a:latin typeface="Circe Bold" panose="020B06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47" y="4114799"/>
            <a:ext cx="11497702" cy="1295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Разгуляева Валентина Сергеевна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Методист Центра по профилактике детского дорожно-транспортного травматизма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ГБУ ДО «Центр технического творчества»</a:t>
            </a:r>
            <a:endParaRPr lang="ru-RU" sz="1600" b="1" dirty="0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9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10479656" cy="4762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По данным УГИБДД по Костромской области за 2017 – 2019 гг. в Костромской области произошло увеличение количества зарегистрированных ДТП с участием несовершеннолетних. </a:t>
            </a:r>
            <a:endParaRPr lang="ru-RU" b="1" dirty="0" smtClean="0">
              <a:solidFill>
                <a:schemeClr val="tx1"/>
              </a:solidFill>
              <a:latin typeface="Circe Bold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в 2017 году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в Костромской области зарегистрировано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89 ДТП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с детьми в возрасте до 16 лет, при которых 98 (2016 г. – 77) несовершеннолетних получили ранения, 2 погибли (2016 г. – 1). </a:t>
            </a:r>
            <a:endParaRPr lang="ru-RU" dirty="0" smtClean="0">
              <a:solidFill>
                <a:schemeClr val="tx1"/>
              </a:solidFill>
              <a:latin typeface="Circe Bold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2018 году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зарегистрировано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91 </a:t>
            </a: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ДТП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с участием несовершеннолетних в возрасте до 16 лет, при которых 1 ребенок погиб и 101 </a:t>
            </a:r>
            <a:r>
              <a:rPr lang="ru-RU" dirty="0" smtClean="0">
                <a:solidFill>
                  <a:schemeClr val="tx1"/>
                </a:solidFill>
                <a:latin typeface="Circe Bold"/>
              </a:rPr>
              <a:t>были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травмированы. </a:t>
            </a:r>
            <a:endParaRPr lang="ru-RU" dirty="0" smtClean="0">
              <a:solidFill>
                <a:schemeClr val="tx1"/>
              </a:solidFill>
              <a:latin typeface="Circe Bold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2019 году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на территории области количество ДТП с участием несовершеннолетних в возрасте до 16 лет составило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102 человека </a:t>
            </a: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Circe Bold"/>
              </a:rPr>
              <a:t>число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детей, получивших ранения, увеличилось на 11,8% (со 101 до 114 по сравнению с 2018 г.). Смертельные травмы получили 2 </a:t>
            </a:r>
            <a:r>
              <a:rPr lang="ru-RU" dirty="0" smtClean="0">
                <a:solidFill>
                  <a:schemeClr val="tx1"/>
                </a:solidFill>
                <a:latin typeface="Circe Bold"/>
              </a:rPr>
              <a:t>ребенка.</a:t>
            </a:r>
            <a:endParaRPr lang="ru-RU" dirty="0">
              <a:solidFill>
                <a:schemeClr val="tx1"/>
              </a:solidFill>
              <a:latin typeface="Circe Bold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9551"/>
            <a:ext cx="10479656" cy="2362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Отряды ЮИД Костромской области в 2019-2020 учебном году: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irce Bold"/>
              </a:rPr>
              <a:t>178 отрядов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irce Bold"/>
              </a:rPr>
              <a:t>29 муниципальных образований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irce Bold"/>
              </a:rPr>
              <a:t>2270 человек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irce Bold"/>
              </a:rPr>
              <a:t>Возраст 7-17 лет</a:t>
            </a: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pic>
        <p:nvPicPr>
          <p:cNvPr id="6" name="Picture 2" descr="https://sun9-55.userapi.com/c851524/v851524735/1445cb/RoRcW_-ZA4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72" y="4337820"/>
            <a:ext cx="2754777" cy="24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ocdep.adm44.ru/i/u/KartaKO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9" b="100000" l="3500" r="94083">
                        <a14:foregroundMark x1="88083" y1="40909" x2="88083" y2="40909"/>
                        <a14:foregroundMark x1="90083" y1="41176" x2="83750" y2="41444"/>
                        <a14:foregroundMark x1="78417" y1="64439" x2="70083" y2="63369"/>
                        <a14:foregroundMark x1="7917" y1="78877" x2="7417" y2="78877"/>
                        <a14:foregroundMark x1="86000" y1="41444" x2="90417" y2="40508"/>
                        <a14:foregroundMark x1="84667" y1="39305" x2="90667" y2="42914"/>
                        <a14:foregroundMark x1="86917" y1="42647" x2="90083" y2="39305"/>
                        <a14:foregroundMark x1="73500" y1="63636" x2="80750" y2="63369"/>
                        <a14:foregroundMark x1="79417" y1="63369" x2="76250" y2="6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19" y="-186529"/>
            <a:ext cx="1025843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3983824" y="2837806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0601025">
            <a:off x="3279222" y="4188250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0043306">
            <a:off x="3779852" y="3622754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7213938" y="4813009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914684">
            <a:off x="5862184" y="4666926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4998341" y="4666927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0426293">
            <a:off x="3581768" y="5166618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19746550">
            <a:off x="2702070" y="5029251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6726533" y="2237435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0131666">
            <a:off x="4598826" y="2021622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5862184" y="2117727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1391219">
            <a:off x="4199177" y="4366741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1008443">
            <a:off x="4870144" y="3338211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1621156">
            <a:off x="5694644" y="3872914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0332099">
            <a:off x="7343030" y="3912308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6930505" y="3263583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6137911" y="2963398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8598741" y="4037636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7875662" y="2363027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21014715">
            <a:off x="8450711" y="2237434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44743" y="566534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D457B"/>
                </a:solidFill>
              </a:rPr>
              <a:t>Волгореченск</a:t>
            </a:r>
          </a:p>
        </p:txBody>
      </p:sp>
      <p:pic>
        <p:nvPicPr>
          <p:cNvPr id="29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 rot="1391219">
            <a:off x="4504866" y="5369911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9501543" y="3109098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9279598" y="1706468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9687542" y="2079150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st.depositphotos.com/3224447/4583/v/950/depositphotos_45838629-stock-illustration-developing-flag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47" b="74927" l="7820" r="32160">
                        <a14:foregroundMark x1="9482" y1="47654" x2="9482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4053" r="68040" b="25272"/>
          <a:stretch/>
        </p:blipFill>
        <p:spPr bwMode="auto">
          <a:xfrm>
            <a:off x="10365639" y="1817541"/>
            <a:ext cx="407944" cy="6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9551"/>
            <a:ext cx="10479656" cy="514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Деятельность отрядов ЮИД Костромской области</a:t>
            </a: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pic>
        <p:nvPicPr>
          <p:cNvPr id="34" name="Picture 8" descr="https://sun9-42.userapi.com/c855332/v855332225/165b8e/9NWHGKqqQW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85" y="808842"/>
            <a:ext cx="3740783" cy="282715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417;p47" descr="IMG_20170926_1834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5839" y="3899711"/>
            <a:ext cx="3765665" cy="282715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36" name="Picture 14" descr="https://sun9-65.userapi.com/c858216/v858216281/c3147/D6i19w46c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6" y="807721"/>
            <a:ext cx="3741103" cy="282424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473;p52" descr="D:\YD\Рабочий стол\вебинар 15.03.2018\Дошкольники Галичский р-н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98570" y="3903736"/>
            <a:ext cx="3742481" cy="282312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5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10479656" cy="4762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Основными целями информационно-пропагандистского проекта </a:t>
            </a: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организации работы по привитию детям навыков безопасного участия </a:t>
            </a: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дорожном движении и вовлечению их в деятельность отрядов юных инспекторов </a:t>
            </a: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являются:</a:t>
            </a:r>
          </a:p>
          <a:p>
            <a:pPr>
              <a:buNone/>
            </a:pPr>
            <a:endParaRPr lang="ru-RU" b="1" dirty="0">
              <a:solidFill>
                <a:schemeClr val="tx1"/>
              </a:solidFill>
              <a:latin typeface="Circe Bold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•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	вовлечение детей и молодежи в деятельность по профилактике ДДТТ через развитие движения ЮИД;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повышение уровня компетентности несовершеннолетних как участников дорожного движения;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снижение уровня детской смертности и травматизма в ДТП.</a:t>
            </a: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2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2" y="762000"/>
            <a:ext cx="7297738" cy="53530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Основные направления работы :</a:t>
            </a:r>
            <a:endParaRPr lang="ru-RU" b="1" dirty="0" smtClean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Формирование эффективной межведомственной системы управления развитием ЮИДовского движения Костромской области и координация деятельности отрядов ЮИД в образовательных организациях </a:t>
            </a: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 Деятельность по увеличению численности участников движения </a:t>
            </a:r>
            <a:r>
              <a:rPr lang="ru-RU" sz="1900" dirty="0" smtClean="0">
                <a:solidFill>
                  <a:schemeClr val="tx1"/>
                </a:solidFill>
                <a:latin typeface="Circe Bold"/>
              </a:rPr>
              <a:t>ЮИД</a:t>
            </a:r>
            <a:endParaRPr lang="ru-RU" sz="1900" dirty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Деятельность по улучшению материально-технического обеспечения отрядов </a:t>
            </a:r>
            <a:r>
              <a:rPr lang="ru-RU" sz="1900" dirty="0" smtClean="0">
                <a:solidFill>
                  <a:schemeClr val="tx1"/>
                </a:solidFill>
                <a:latin typeface="Circe Bold"/>
              </a:rPr>
              <a:t>ЮИД</a:t>
            </a:r>
            <a:endParaRPr lang="ru-RU" sz="1900" dirty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Деятельность по созданию условий для обучения участников отрядов ЮИД основам ПДД и методам пропаганды </a:t>
            </a:r>
            <a:r>
              <a:rPr lang="ru-RU" sz="1900" dirty="0" smtClean="0">
                <a:solidFill>
                  <a:schemeClr val="tx1"/>
                </a:solidFill>
                <a:latin typeface="Circe Bold"/>
              </a:rPr>
              <a:t>БДД</a:t>
            </a:r>
            <a:endParaRPr lang="ru-RU" sz="1900" dirty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Развитие кадрового потенциала движения </a:t>
            </a:r>
            <a:r>
              <a:rPr lang="ru-RU" sz="1900" dirty="0" smtClean="0">
                <a:solidFill>
                  <a:schemeClr val="tx1"/>
                </a:solidFill>
                <a:latin typeface="Circe Bold"/>
              </a:rPr>
              <a:t>ЮИД</a:t>
            </a:r>
            <a:endParaRPr lang="ru-RU" sz="1900" dirty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Деятельность по созданию единой информационной и организационно-методической базы в области развития и поддержки движения </a:t>
            </a:r>
            <a:r>
              <a:rPr lang="ru-RU" sz="1900" dirty="0" smtClean="0">
                <a:solidFill>
                  <a:schemeClr val="tx1"/>
                </a:solidFill>
                <a:latin typeface="Circe Bold"/>
              </a:rPr>
              <a:t>ЮИД</a:t>
            </a:r>
            <a:endParaRPr lang="ru-RU" sz="1900" dirty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Circe Bold"/>
              </a:rPr>
              <a:t> Деятельность по распространению положительного опыта между участниками отрядов </a:t>
            </a:r>
            <a:r>
              <a:rPr lang="ru-RU" sz="1900" dirty="0" smtClean="0">
                <a:solidFill>
                  <a:schemeClr val="tx1"/>
                </a:solidFill>
                <a:latin typeface="Circe Bold"/>
              </a:rPr>
              <a:t>ЮИД</a:t>
            </a:r>
            <a:endParaRPr lang="ru-RU" sz="1900" dirty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b="1" dirty="0" smtClean="0">
              <a:solidFill>
                <a:schemeClr val="tx1"/>
              </a:solidFill>
              <a:latin typeface="Circe Bold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  <a:latin typeface="Circe Bold"/>
            </a:endParaRPr>
          </a:p>
        </p:txBody>
      </p:sp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48600" y="676186"/>
            <a:ext cx="33152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Circe Bold"/>
              </a:rPr>
              <a:t>конкурсный отбор </a:t>
            </a:r>
            <a:r>
              <a:rPr lang="ru-RU" sz="1400" i="1" dirty="0">
                <a:latin typeface="Circe Bold"/>
              </a:rPr>
              <a:t>лучших отрядов ЮИД Костромской области </a:t>
            </a:r>
            <a:r>
              <a:rPr lang="ru-RU" sz="1600" b="1" i="1" dirty="0">
                <a:latin typeface="Circe Bold"/>
              </a:rPr>
              <a:t>«ЮИД в действии</a:t>
            </a:r>
            <a:r>
              <a:rPr lang="ru-RU" sz="1600" b="1" i="1" dirty="0" smtClean="0">
                <a:latin typeface="Circe Bold"/>
              </a:rPr>
              <a:t>!»</a:t>
            </a:r>
            <a:r>
              <a:rPr lang="ru-RU" sz="1400" i="1" dirty="0" smtClean="0">
                <a:latin typeface="Circe Bold"/>
              </a:rPr>
              <a:t>,</a:t>
            </a:r>
            <a:r>
              <a:rPr lang="ru-RU" sz="1600" b="1" i="1" dirty="0" smtClean="0">
                <a:latin typeface="Circe Bold"/>
              </a:rPr>
              <a:t> </a:t>
            </a:r>
            <a:r>
              <a:rPr lang="ru-RU" sz="1400" i="1" dirty="0" smtClean="0">
                <a:latin typeface="Circe Bold"/>
              </a:rPr>
              <a:t>направленный </a:t>
            </a:r>
            <a:r>
              <a:rPr lang="ru-RU" sz="1400" i="1" dirty="0">
                <a:latin typeface="Circe Bold"/>
              </a:rPr>
              <a:t>на выявление лучших отрядов ЮИД Костромской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48600" y="1881485"/>
            <a:ext cx="37245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Circe Bold"/>
              </a:rPr>
              <a:t>проект </a:t>
            </a:r>
            <a:r>
              <a:rPr lang="ru-RU" sz="1600" b="1" i="1" dirty="0">
                <a:latin typeface="Circe Bold"/>
              </a:rPr>
              <a:t>«Лидер ЮИД – это Я», </a:t>
            </a:r>
            <a:r>
              <a:rPr lang="ru-RU" sz="1400" i="1" dirty="0">
                <a:latin typeface="Circe Bold"/>
              </a:rPr>
              <a:t>направленного на мотивацию участников отряда ЮИД на достижение успеха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48599" y="3070086"/>
            <a:ext cx="41338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irce Bold"/>
              </a:rPr>
              <a:t>региональный образовательный проект </a:t>
            </a:r>
            <a:r>
              <a:rPr lang="ru-RU" sz="1600" b="1" i="1" dirty="0">
                <a:latin typeface="Circe Bold"/>
              </a:rPr>
              <a:t>«Школа ЮИД</a:t>
            </a:r>
            <a:r>
              <a:rPr lang="ru-RU" sz="1400" i="1" dirty="0">
                <a:latin typeface="Circe Bold"/>
              </a:rPr>
              <a:t>», целью которого является подготовка юных инспекторов движения к агитационной, пропагандистской, информационной деятельности по безопасности дорожного движения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9522" y="6089869"/>
            <a:ext cx="816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irce Bold"/>
              </a:rPr>
              <a:t>8‒9 лет — «Юный инспектор движения», 10‒12 лет — «Лидер ЮИД», </a:t>
            </a:r>
            <a:r>
              <a:rPr lang="ru-RU" sz="1400" i="1" dirty="0" smtClean="0">
                <a:latin typeface="Circe Bold"/>
              </a:rPr>
              <a:t>13‒14 </a:t>
            </a:r>
            <a:r>
              <a:rPr lang="ru-RU" sz="1400" i="1" dirty="0">
                <a:latin typeface="Circe Bold"/>
              </a:rPr>
              <a:t>лет — «Волонтер ЮИД», 15‒16 лет — «Наставник ЮИД», 17-18 лет - «Профессия ЮИД</a:t>
            </a:r>
            <a:r>
              <a:rPr lang="ru-RU" sz="1400" i="1" dirty="0" smtClean="0">
                <a:latin typeface="Circe Bold"/>
              </a:rPr>
              <a:t>»</a:t>
            </a:r>
            <a:endParaRPr lang="ru-RU" sz="1400" i="1" dirty="0">
              <a:latin typeface="Circe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8600" y="4600158"/>
            <a:ext cx="41862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Circe Bold"/>
              </a:rPr>
              <a:t>Семинары, </a:t>
            </a:r>
            <a:r>
              <a:rPr lang="ru-RU" sz="1400" b="1" i="1" dirty="0" err="1">
                <a:latin typeface="Circe Bold"/>
              </a:rPr>
              <a:t>вебинары</a:t>
            </a:r>
            <a:r>
              <a:rPr lang="ru-RU" sz="1400" b="1" i="1" dirty="0">
                <a:latin typeface="Circe Bold"/>
              </a:rPr>
              <a:t>, курсы повышения квалификации, слеты, тренинги </a:t>
            </a:r>
            <a:r>
              <a:rPr lang="ru-RU" sz="1400" i="1" dirty="0">
                <a:latin typeface="Circe Bold"/>
              </a:rPr>
              <a:t>для руководителей отрядов ЮИД с целью обмена опытом, повышения квалификации и развития профессиональных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8772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457201"/>
            <a:ext cx="10479656" cy="4762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Ожидаемые </a:t>
            </a:r>
            <a:r>
              <a:rPr lang="ru-RU" b="1" dirty="0" smtClean="0">
                <a:solidFill>
                  <a:schemeClr val="tx1"/>
                </a:solidFill>
                <a:latin typeface="Circe Bold"/>
              </a:rPr>
              <a:t>результаты реализации 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Концепции </a:t>
            </a:r>
          </a:p>
          <a:p>
            <a:pPr>
              <a:buNone/>
            </a:pPr>
            <a:endParaRPr lang="ru-RU" b="1" dirty="0">
              <a:solidFill>
                <a:schemeClr val="tx1"/>
              </a:solidFill>
              <a:latin typeface="Circe Bold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•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Circe Bold"/>
              </a:rPr>
              <a:t>увеличение </a:t>
            </a:r>
            <a:r>
              <a:rPr lang="ru-RU" dirty="0">
                <a:solidFill>
                  <a:schemeClr val="tx1"/>
                </a:solidFill>
                <a:latin typeface="Circe Bold"/>
              </a:rPr>
              <a:t>количества участников отрядов ЮИД; увеличение числа отрядов ЮИД;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повышение уровня знаний основ правил безопасного поведения на дороге у несовершеннолетних как участников дорожного движения;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расширение перечня образовательных программ в сфере дополнительного образования детей и программ внеурочной деятельности по категориям «Лидер ЮИД», «Волонтер ЮИД», «Наставник ЮИД», «Профессия ЮИД», направленных на социализацию, профессиональною ориентацию и предпрофессиональную подготовку детей;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 улучшение материально-технической базы организаций, участвующих в деятельности ЮИД;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 создание эффективной межведомственной системы управления вовлечения детей и молодежи в деятельность по ОБДД и развитием отрядов ЮИД;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irce Bold"/>
              </a:rPr>
              <a:t>•	 создание оптимальной схемы управления (самоуправления) и поддержки общероссийского движения ЮИД.</a:t>
            </a: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457201"/>
            <a:ext cx="10479656" cy="4762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Circe Bold"/>
              </a:rPr>
              <a:t>Центр по профилактике детского дорожно-транспортного травматизма</a:t>
            </a:r>
          </a:p>
          <a:p>
            <a:r>
              <a:rPr lang="ru-RU" b="1" dirty="0">
                <a:solidFill>
                  <a:schemeClr val="tx1"/>
                </a:solidFill>
                <a:latin typeface="Circe Bold"/>
              </a:rPr>
              <a:t>адрес: г. Кострома, </a:t>
            </a:r>
            <a:r>
              <a:rPr lang="ru-RU" b="1" dirty="0" err="1">
                <a:solidFill>
                  <a:schemeClr val="tx1"/>
                </a:solidFill>
                <a:latin typeface="Circe Bold"/>
              </a:rPr>
              <a:t>ул.Пушкина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, д.2 А</a:t>
            </a:r>
          </a:p>
          <a:p>
            <a:r>
              <a:rPr lang="ru-RU" b="1" dirty="0">
                <a:solidFill>
                  <a:schemeClr val="tx1"/>
                </a:solidFill>
                <a:latin typeface="Circe Bold"/>
              </a:rPr>
              <a:t>Телефон-факс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: (</a:t>
            </a:r>
            <a:r>
              <a:rPr lang="ru-RU" b="1" dirty="0">
                <a:solidFill>
                  <a:schemeClr val="tx1"/>
                </a:solidFill>
                <a:latin typeface="Circe Bold"/>
              </a:rPr>
              <a:t>4942) 55-34-42; (4942) 55-67-43</a:t>
            </a:r>
          </a:p>
          <a:p>
            <a:r>
              <a:rPr lang="ru-RU" b="1" dirty="0">
                <a:solidFill>
                  <a:schemeClr val="tx1"/>
                </a:solidFill>
                <a:latin typeface="Circe Bold"/>
              </a:rPr>
              <a:t>Электронный адрес: </a:t>
            </a:r>
            <a:r>
              <a:rPr lang="ru-RU" b="1" dirty="0">
                <a:solidFill>
                  <a:schemeClr val="tx1"/>
                </a:solidFill>
                <a:latin typeface="Circe Bold"/>
                <a:hlinkClick r:id="rId2"/>
              </a:rPr>
              <a:t>centr-ddtt@yandex.ru</a:t>
            </a:r>
            <a:endParaRPr lang="ru-RU" b="1" dirty="0">
              <a:solidFill>
                <a:schemeClr val="tx1"/>
              </a:solidFill>
              <a:latin typeface="Circe Bold"/>
            </a:endParaRPr>
          </a:p>
          <a:p>
            <a:r>
              <a:rPr lang="ru-RU" b="1" dirty="0">
                <a:solidFill>
                  <a:schemeClr val="tx1"/>
                </a:solidFill>
                <a:latin typeface="Circe Bold"/>
              </a:rPr>
              <a:t>Официальный сайт: </a:t>
            </a:r>
            <a:r>
              <a:rPr lang="en-US" b="1" dirty="0">
                <a:solidFill>
                  <a:schemeClr val="tx1"/>
                </a:solidFill>
                <a:latin typeface="Circe Bold"/>
                <a:hlinkClick r:id="rId3"/>
              </a:rPr>
              <a:t>http://center-dd44.ucoz.net/news</a:t>
            </a:r>
            <a:r>
              <a:rPr lang="en-US" b="1" dirty="0">
                <a:solidFill>
                  <a:schemeClr val="tx1"/>
                </a:solidFill>
                <a:latin typeface="Circe Bold"/>
                <a:hlinkClick r:id="rId3"/>
              </a:rPr>
              <a:t>/</a:t>
            </a:r>
            <a:endParaRPr lang="ru-RU" b="1" dirty="0">
              <a:solidFill>
                <a:schemeClr val="tx1"/>
              </a:solidFill>
              <a:latin typeface="Circe Bold"/>
            </a:endParaRPr>
          </a:p>
          <a:p>
            <a:r>
              <a:rPr lang="ru-RU" b="1" dirty="0">
                <a:solidFill>
                  <a:schemeClr val="tx1"/>
                </a:solidFill>
                <a:latin typeface="Circe Bold"/>
              </a:rPr>
              <a:t>Группа «ЮИД Костромской области»: </a:t>
            </a:r>
            <a:r>
              <a:rPr lang="en-US" b="1" dirty="0">
                <a:solidFill>
                  <a:schemeClr val="tx1"/>
                </a:solidFill>
                <a:latin typeface="Circe Bold"/>
              </a:rPr>
              <a:t>https://vk.com/uidko</a:t>
            </a:r>
            <a:endParaRPr lang="ru-RU" b="1" dirty="0">
              <a:solidFill>
                <a:schemeClr val="tx1"/>
              </a:solidFill>
              <a:latin typeface="Circe Bold"/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  <a:latin typeface="Circe Bold"/>
            </a:endParaRP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5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  <p:pic>
        <p:nvPicPr>
          <p:cNvPr id="1026" name="Picture 2" descr="https://sun1-47.userapi.com/c857728/v857728374/46291/1N7gglO10x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463373"/>
            <a:ext cx="2079625" cy="20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4" y="4463373"/>
            <a:ext cx="2060150" cy="20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Goliaf\Desktop\JPdXWNiJCM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83" y="1958802"/>
            <a:ext cx="2722899" cy="1907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55.userapi.com/c851524/v851524735/1445cb/RoRcW_-ZA4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47" y="4471202"/>
            <a:ext cx="2262769" cy="21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B829C6-EFA3-4012-B745-69D0B2668562}"/>
</file>

<file path=customXml/itemProps2.xml><?xml version="1.0" encoding="utf-8"?>
<ds:datastoreItem xmlns:ds="http://schemas.openxmlformats.org/officeDocument/2006/customXml" ds:itemID="{D8BA1DE7-4AA8-422C-9733-6A3FF7FFDBD9}"/>
</file>

<file path=customXml/itemProps3.xml><?xml version="1.0" encoding="utf-8"?>
<ds:datastoreItem xmlns:ds="http://schemas.openxmlformats.org/officeDocument/2006/customXml" ds:itemID="{11CBB59B-D2BD-448D-AA1F-FB8EE2FE63E4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</TotalTime>
  <Words>497</Words>
  <Application>Microsoft Office PowerPoint</Application>
  <PresentationFormat>Произвольный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Презентация PowerPoint</vt:lpstr>
      <vt:lpstr>проект Концепции информационно-пропагандистского проекта по организации работы по привитию детям навыков безопасного участия в дорожном движении и вовлечению их в деятельность отрядов ЮИД в Костромской области в 2020-2024 годах.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vk.com/rmcko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Goliaf</cp:lastModifiedBy>
  <cp:revision>17</cp:revision>
  <dcterms:created xsi:type="dcterms:W3CDTF">2020-05-20T10:15:06Z</dcterms:created>
  <dcterms:modified xsi:type="dcterms:W3CDTF">2020-09-02T09:44:14Z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