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36.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37" r:id="rId3"/>
    <p:sldId id="258" r:id="rId4"/>
    <p:sldId id="259" r:id="rId5"/>
    <p:sldId id="260" r:id="rId6"/>
    <p:sldId id="271" r:id="rId7"/>
    <p:sldId id="375" r:id="rId8"/>
    <p:sldId id="377" r:id="rId9"/>
    <p:sldId id="376" r:id="rId10"/>
    <p:sldId id="315" r:id="rId11"/>
    <p:sldId id="316" r:id="rId12"/>
    <p:sldId id="317" r:id="rId13"/>
    <p:sldId id="318" r:id="rId14"/>
    <p:sldId id="348" r:id="rId15"/>
    <p:sldId id="379" r:id="rId16"/>
    <p:sldId id="351" r:id="rId17"/>
    <p:sldId id="321" r:id="rId18"/>
    <p:sldId id="395" r:id="rId19"/>
    <p:sldId id="319" r:id="rId20"/>
    <p:sldId id="352" r:id="rId21"/>
    <p:sldId id="353" r:id="rId22"/>
    <p:sldId id="354" r:id="rId23"/>
    <p:sldId id="355" r:id="rId24"/>
    <p:sldId id="378" r:id="rId25"/>
    <p:sldId id="380" r:id="rId26"/>
    <p:sldId id="381" r:id="rId27"/>
    <p:sldId id="382" r:id="rId28"/>
    <p:sldId id="383" r:id="rId29"/>
    <p:sldId id="385" r:id="rId30"/>
    <p:sldId id="396" r:id="rId31"/>
    <p:sldId id="361" r:id="rId32"/>
    <p:sldId id="400" r:id="rId33"/>
    <p:sldId id="357" r:id="rId34"/>
    <p:sldId id="388" r:id="rId35"/>
    <p:sldId id="390" r:id="rId36"/>
    <p:sldId id="367" r:id="rId37"/>
    <p:sldId id="397" r:id="rId38"/>
    <p:sldId id="399" r:id="rId39"/>
    <p:sldId id="369" r:id="rId40"/>
    <p:sldId id="291" r:id="rId41"/>
    <p:sldId id="391" r:id="rId4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01.11.2016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01.11.2016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01.11.2016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01.11.2016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01.11.2016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01.11.2016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01.11.2016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01.11.2016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01.11.2016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01.11.2016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01.11.2016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01.11.2016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dirty="0" smtClean="0"/>
              <a:t> </a:t>
            </a:r>
            <a:r>
              <a:rPr lang="ru-RU" b="1" dirty="0">
                <a:solidFill>
                  <a:schemeClr val="tx2">
                    <a:lumMod val="50000"/>
                  </a:schemeClr>
                </a:solidFill>
                <a:latin typeface="Times New Roman" panose="02020603050405020304" pitchFamily="18" charset="0"/>
                <a:cs typeface="Times New Roman" panose="02020603050405020304" pitchFamily="18" charset="0"/>
              </a:rPr>
              <a:t>Методические положения </a:t>
            </a:r>
            <a:r>
              <a:rPr lang="ru-RU" b="1" dirty="0" smtClean="0">
                <a:solidFill>
                  <a:schemeClr val="tx2">
                    <a:lumMod val="50000"/>
                  </a:schemeClr>
                </a:solidFill>
                <a:latin typeface="Times New Roman" panose="02020603050405020304" pitchFamily="18" charset="0"/>
                <a:cs typeface="Times New Roman" panose="02020603050405020304" pitchFamily="18" charset="0"/>
              </a:rPr>
              <a:t>по проектированию рабочей программы учителя-логопеда ДОУ</a:t>
            </a:r>
            <a:r>
              <a:rPr lang="ru-RU" b="1" dirty="0"/>
              <a:t/>
            </a:r>
            <a:br>
              <a:rPr lang="ru-RU" b="1" dirty="0"/>
            </a:br>
            <a:endParaRPr lang="ru-RU" dirty="0"/>
          </a:p>
        </p:txBody>
      </p:sp>
    </p:spTree>
    <p:extLst>
      <p:ext uri="{BB962C8B-B14F-4D97-AF65-F5344CB8AC3E}">
        <p14:creationId xmlns="" xmlns:p14="http://schemas.microsoft.com/office/powerpoint/2010/main" val="3813045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597352"/>
          </a:xfrm>
        </p:spPr>
        <p:txBody>
          <a:bodyPr>
            <a:normAutofit/>
          </a:bodyPr>
          <a:lstStyle/>
          <a:p>
            <a:pPr marL="0" indent="0" algn="just">
              <a:buNone/>
            </a:pPr>
            <a:r>
              <a:rPr lang="ru-RU" sz="2800" b="1" dirty="0">
                <a:solidFill>
                  <a:schemeClr val="tx2">
                    <a:lumMod val="50000"/>
                  </a:schemeClr>
                </a:solidFill>
                <a:latin typeface="Times New Roman" panose="02020603050405020304" pitchFamily="18" charset="0"/>
                <a:cs typeface="Times New Roman" panose="02020603050405020304" pitchFamily="18" charset="0"/>
              </a:rPr>
              <a:t>Рабочая программа учителя-логопеда </a:t>
            </a:r>
            <a:r>
              <a:rPr lang="ru-RU" sz="2800" dirty="0">
                <a:solidFill>
                  <a:schemeClr val="tx2">
                    <a:lumMod val="50000"/>
                  </a:schemeClr>
                </a:solidFill>
                <a:latin typeface="Times New Roman" panose="02020603050405020304" pitchFamily="18" charset="0"/>
                <a:cs typeface="Times New Roman" panose="02020603050405020304" pitchFamily="18" charset="0"/>
              </a:rPr>
              <a:t>разработана с учетом требований и стандартов, утвержденных на федеральном уровне: </a:t>
            </a:r>
            <a:endParaRPr lang="ru-RU" sz="28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ru-RU" sz="2800" dirty="0" smtClean="0">
                <a:solidFill>
                  <a:schemeClr val="tx2">
                    <a:lumMod val="50000"/>
                  </a:schemeClr>
                </a:solidFill>
                <a:latin typeface="Times New Roman" panose="02020603050405020304" pitchFamily="18" charset="0"/>
                <a:cs typeface="Times New Roman" panose="02020603050405020304" pitchFamily="18" charset="0"/>
              </a:rPr>
              <a:t>Федеральный </a:t>
            </a:r>
            <a:r>
              <a:rPr lang="ru-RU" sz="2800" dirty="0">
                <a:solidFill>
                  <a:schemeClr val="tx2">
                    <a:lumMod val="50000"/>
                  </a:schemeClr>
                </a:solidFill>
                <a:latin typeface="Times New Roman" panose="02020603050405020304" pitchFamily="18" charset="0"/>
                <a:cs typeface="Times New Roman" panose="02020603050405020304" pitchFamily="18" charset="0"/>
              </a:rPr>
              <a:t>закон «Об образовании в Российской Федерации» от 29.12.2012 № 273-ФЗ, </a:t>
            </a:r>
            <a:endParaRPr lang="ru-RU" sz="28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ru-RU" sz="2800" dirty="0" smtClean="0">
                <a:solidFill>
                  <a:schemeClr val="tx2">
                    <a:lumMod val="50000"/>
                  </a:schemeClr>
                </a:solidFill>
                <a:latin typeface="Times New Roman" panose="02020603050405020304" pitchFamily="18" charset="0"/>
                <a:cs typeface="Times New Roman" panose="02020603050405020304" pitchFamily="18" charset="0"/>
              </a:rPr>
              <a:t>Федеральный </a:t>
            </a:r>
            <a:r>
              <a:rPr lang="ru-RU" sz="2800" dirty="0">
                <a:solidFill>
                  <a:schemeClr val="tx2">
                    <a:lumMod val="50000"/>
                  </a:schemeClr>
                </a:solidFill>
                <a:latin typeface="Times New Roman" panose="02020603050405020304" pitchFamily="18" charset="0"/>
                <a:cs typeface="Times New Roman" panose="02020603050405020304" pitchFamily="18" charset="0"/>
              </a:rPr>
              <a:t>государственный стандарт дошкольного образования,  </a:t>
            </a:r>
            <a:endParaRPr lang="ru-RU" sz="28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ru-RU" sz="2800" dirty="0" smtClean="0">
                <a:solidFill>
                  <a:schemeClr val="tx2">
                    <a:lumMod val="50000"/>
                  </a:schemeClr>
                </a:solidFill>
                <a:latin typeface="Times New Roman" panose="02020603050405020304" pitchFamily="18" charset="0"/>
                <a:cs typeface="Times New Roman" panose="02020603050405020304" pitchFamily="18" charset="0"/>
              </a:rPr>
              <a:t>С учетом </a:t>
            </a:r>
            <a:r>
              <a:rPr lang="ru-RU" sz="2800" dirty="0" err="1" smtClean="0">
                <a:solidFill>
                  <a:schemeClr val="tx2">
                    <a:lumMod val="50000"/>
                  </a:schemeClr>
                </a:solidFill>
                <a:latin typeface="Times New Roman" panose="02020603050405020304" pitchFamily="18" charset="0"/>
                <a:cs typeface="Times New Roman" panose="02020603050405020304" pitchFamily="18" charset="0"/>
              </a:rPr>
              <a:t>Сан.пин</a:t>
            </a:r>
            <a:endParaRPr lang="ru-RU" sz="2800" dirty="0" smtClean="0">
              <a:solidFill>
                <a:schemeClr val="tx2">
                  <a:lumMod val="50000"/>
                </a:schemeClr>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ru-RU" sz="2800" dirty="0" smtClean="0">
                <a:solidFill>
                  <a:schemeClr val="tx2">
                    <a:lumMod val="50000"/>
                  </a:schemeClr>
                </a:solidFill>
                <a:latin typeface="Times New Roman" panose="02020603050405020304" pitchFamily="18" charset="0"/>
                <a:cs typeface="Times New Roman" panose="02020603050405020304" pitchFamily="18" charset="0"/>
              </a:rPr>
              <a:t>образовательной программы  ДОУ №….. </a:t>
            </a:r>
          </a:p>
          <a:p>
            <a:pPr algn="just">
              <a:buFont typeface="Wingdings" panose="05000000000000000000" pitchFamily="2" charset="2"/>
              <a:buChar char="§"/>
            </a:pPr>
            <a:r>
              <a:rPr lang="ru-RU" sz="2800" dirty="0" smtClean="0">
                <a:solidFill>
                  <a:schemeClr val="tx2">
                    <a:lumMod val="50000"/>
                  </a:schemeClr>
                </a:solidFill>
                <a:latin typeface="Times New Roman" panose="02020603050405020304" pitchFamily="18" charset="0"/>
                <a:cs typeface="Times New Roman" panose="02020603050405020304" pitchFamily="18" charset="0"/>
              </a:rPr>
              <a:t>на </a:t>
            </a:r>
            <a:r>
              <a:rPr lang="ru-RU" sz="2800" dirty="0">
                <a:solidFill>
                  <a:schemeClr val="tx2">
                    <a:lumMod val="50000"/>
                  </a:schemeClr>
                </a:solidFill>
                <a:latin typeface="Times New Roman" panose="02020603050405020304" pitchFamily="18" charset="0"/>
                <a:cs typeface="Times New Roman" panose="02020603050405020304" pitchFamily="18" charset="0"/>
              </a:rPr>
              <a:t>основе «</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Примерной адаптированной основной образовательной программой </a:t>
            </a:r>
            <a:r>
              <a:rPr lang="ru-RU" sz="2800" dirty="0">
                <a:solidFill>
                  <a:schemeClr val="tx2">
                    <a:lumMod val="50000"/>
                  </a:schemeClr>
                </a:solidFill>
                <a:latin typeface="Times New Roman" panose="02020603050405020304" pitchFamily="18" charset="0"/>
                <a:cs typeface="Times New Roman" panose="02020603050405020304" pitchFamily="18" charset="0"/>
              </a:rPr>
              <a:t>для </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дошкольников </a:t>
            </a:r>
            <a:r>
              <a:rPr lang="ru-RU" sz="2800" dirty="0">
                <a:solidFill>
                  <a:schemeClr val="tx2">
                    <a:lumMod val="50000"/>
                  </a:schemeClr>
                </a:solidFill>
                <a:latin typeface="Times New Roman" panose="02020603050405020304" pitchFamily="18" charset="0"/>
                <a:cs typeface="Times New Roman" panose="02020603050405020304" pitchFamily="18" charset="0"/>
              </a:rPr>
              <a:t>с тяжелыми нарушениями речи» (Л.В. Лопатина</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a:t>
            </a:r>
            <a:endParaRPr lang="ru-RU" sz="2800" dirty="0">
              <a:solidFill>
                <a:schemeClr val="tx2">
                  <a:lumMod val="50000"/>
                </a:schemeClr>
              </a:solidFill>
              <a:latin typeface="Times New Roman" panose="02020603050405020304" pitchFamily="18" charset="0"/>
              <a:cs typeface="Times New Roman" panose="02020603050405020304" pitchFamily="18" charset="0"/>
            </a:endParaRPr>
          </a:p>
          <a:p>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5954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620688"/>
            <a:ext cx="8229600" cy="5433467"/>
          </a:xfrm>
        </p:spPr>
        <p:txBody>
          <a:bodyPr/>
          <a:lstStyle/>
          <a:p>
            <a:pPr marL="0" indent="0" algn="ctr">
              <a:buNone/>
            </a:pPr>
            <a:r>
              <a:rPr lang="ru-RU" b="1" dirty="0">
                <a:solidFill>
                  <a:schemeClr val="tx2">
                    <a:lumMod val="50000"/>
                  </a:schemeClr>
                </a:solidFill>
                <a:latin typeface="Times New Roman" panose="02020603050405020304" pitchFamily="18" charset="0"/>
                <a:cs typeface="Times New Roman" panose="02020603050405020304" pitchFamily="18" charset="0"/>
              </a:rPr>
              <a:t>Рабочая программа является локальным актом образовательного учреждения</a:t>
            </a:r>
            <a:r>
              <a:rPr lang="ru-RU" dirty="0">
                <a:solidFill>
                  <a:schemeClr val="tx2">
                    <a:lumMod val="50000"/>
                  </a:schemeClr>
                </a:solidFill>
                <a:latin typeface="Times New Roman" panose="02020603050405020304" pitchFamily="18" charset="0"/>
                <a:cs typeface="Times New Roman" panose="02020603050405020304" pitchFamily="18" charset="0"/>
              </a:rPr>
              <a:t>, составлена на  срок обучения </a:t>
            </a:r>
            <a:r>
              <a:rPr lang="ru-RU" dirty="0" smtClean="0">
                <a:solidFill>
                  <a:schemeClr val="tx2">
                    <a:lumMod val="50000"/>
                  </a:schemeClr>
                </a:solidFill>
                <a:latin typeface="Times New Roman" panose="02020603050405020304" pitchFamily="18" charset="0"/>
                <a:cs typeface="Times New Roman" panose="02020603050405020304" pitchFamily="18" charset="0"/>
              </a:rPr>
              <a:t>2016-2017 учебный </a:t>
            </a:r>
            <a:r>
              <a:rPr lang="ru-RU" dirty="0">
                <a:solidFill>
                  <a:schemeClr val="tx2">
                    <a:lumMod val="50000"/>
                  </a:schemeClr>
                </a:solidFill>
                <a:latin typeface="Times New Roman" panose="02020603050405020304" pitchFamily="18" charset="0"/>
                <a:cs typeface="Times New Roman" panose="02020603050405020304" pitchFamily="18" charset="0"/>
              </a:rPr>
              <a:t>год, реализуется в группе компенсирующей направленности для детей с тяжёлыми нарушениями речи в возрасте  6-7 лет .</a:t>
            </a:r>
          </a:p>
          <a:p>
            <a:endParaRPr lang="ru-RU" dirty="0"/>
          </a:p>
        </p:txBody>
      </p:sp>
    </p:spTree>
    <p:extLst>
      <p:ext uri="{BB962C8B-B14F-4D97-AF65-F5344CB8AC3E}">
        <p14:creationId xmlns="" xmlns:p14="http://schemas.microsoft.com/office/powerpoint/2010/main" val="34537246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ru-RU" sz="3200" b="1" dirty="0">
                <a:solidFill>
                  <a:schemeClr val="tx2">
                    <a:lumMod val="50000"/>
                  </a:schemeClr>
                </a:solidFill>
                <a:latin typeface="Times New Roman" panose="02020603050405020304" pitchFamily="18" charset="0"/>
                <a:cs typeface="Times New Roman" panose="02020603050405020304" pitchFamily="18" charset="0"/>
              </a:rPr>
              <a:t>Цель:</a:t>
            </a:r>
          </a:p>
        </p:txBody>
      </p:sp>
      <p:sp>
        <p:nvSpPr>
          <p:cNvPr id="3" name="Объект 2"/>
          <p:cNvSpPr>
            <a:spLocks noGrp="1"/>
          </p:cNvSpPr>
          <p:nvPr>
            <p:ph idx="1"/>
          </p:nvPr>
        </p:nvSpPr>
        <p:spPr>
          <a:xfrm>
            <a:off x="457200" y="908720"/>
            <a:ext cx="8229600" cy="5949280"/>
          </a:xfrm>
        </p:spPr>
        <p:txBody>
          <a:bodyPr>
            <a:normAutofit/>
          </a:bodyPr>
          <a:lstStyle/>
          <a:p>
            <a:pPr marL="0" indent="0" algn="just">
              <a:buNone/>
            </a:pPr>
            <a:r>
              <a:rPr lang="ru-RU" sz="2800" dirty="0" smtClean="0">
                <a:solidFill>
                  <a:schemeClr val="tx2">
                    <a:lumMod val="50000"/>
                  </a:schemeClr>
                </a:solidFill>
                <a:latin typeface="Times New Roman" panose="02020603050405020304" pitchFamily="18" charset="0"/>
                <a:cs typeface="Times New Roman" panose="02020603050405020304" pitchFamily="18" charset="0"/>
              </a:rPr>
              <a:t>проектирование </a:t>
            </a:r>
            <a:r>
              <a:rPr lang="ru-RU" sz="2800" dirty="0">
                <a:solidFill>
                  <a:schemeClr val="tx2">
                    <a:lumMod val="50000"/>
                  </a:schemeClr>
                </a:solidFill>
                <a:latin typeface="Times New Roman" panose="02020603050405020304" pitchFamily="18" charset="0"/>
                <a:cs typeface="Times New Roman" panose="02020603050405020304" pitchFamily="18" charset="0"/>
              </a:rPr>
              <a:t>организации и содержания коррекционно-образовательного процесса, направленного на формирование у детей старшего дошкольного возраста с ТНР психологической готовности к обучению в общеобразовательной школе, на развитие ребенка с ТНР, его позитивной социализации, личностного развития, развития инициативы и творческих способностей на основе сотрудничества со взрослыми и сверстниками в соответствующих возрасту видах деятельности. </a:t>
            </a:r>
          </a:p>
          <a:p>
            <a:endParaRPr lang="ru-RU" dirty="0"/>
          </a:p>
        </p:txBody>
      </p:sp>
    </p:spTree>
    <p:extLst>
      <p:ext uri="{BB962C8B-B14F-4D97-AF65-F5344CB8AC3E}">
        <p14:creationId xmlns="" xmlns:p14="http://schemas.microsoft.com/office/powerpoint/2010/main" val="14306427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980728"/>
          </a:xfrm>
        </p:spPr>
        <p:txBody>
          <a:bodyPr>
            <a:normAutofit fontScale="90000"/>
          </a:bodyPr>
          <a:lstStyle/>
          <a:p>
            <a:r>
              <a:rPr lang="ru-RU" b="1" dirty="0" smtClean="0"/>
              <a:t/>
            </a:r>
            <a:br>
              <a:rPr lang="ru-RU" b="1" dirty="0" smtClean="0"/>
            </a:br>
            <a:r>
              <a:rPr lang="ru-RU" sz="3600" b="1" dirty="0" smtClean="0">
                <a:solidFill>
                  <a:schemeClr val="tx2">
                    <a:lumMod val="50000"/>
                  </a:schemeClr>
                </a:solidFill>
                <a:latin typeface="Times New Roman" panose="02020603050405020304" pitchFamily="18" charset="0"/>
                <a:cs typeface="Times New Roman" panose="02020603050405020304" pitchFamily="18" charset="0"/>
              </a:rPr>
              <a:t>Задачи </a:t>
            </a:r>
            <a:r>
              <a:rPr lang="ru-RU" sz="3600" b="1" dirty="0">
                <a:solidFill>
                  <a:schemeClr val="tx2">
                    <a:lumMod val="50000"/>
                  </a:schemeClr>
                </a:solidFill>
                <a:latin typeface="Times New Roman" panose="02020603050405020304" pitchFamily="18" charset="0"/>
                <a:cs typeface="Times New Roman" panose="02020603050405020304" pitchFamily="18" charset="0"/>
              </a:rPr>
              <a:t/>
            </a:r>
            <a:br>
              <a:rPr lang="ru-RU" sz="3600" b="1" dirty="0">
                <a:solidFill>
                  <a:schemeClr val="tx2">
                    <a:lumMod val="50000"/>
                  </a:schemeClr>
                </a:solidFill>
                <a:latin typeface="Times New Roman" panose="02020603050405020304" pitchFamily="18" charset="0"/>
                <a:cs typeface="Times New Roman" panose="02020603050405020304" pitchFamily="18" charset="0"/>
              </a:rPr>
            </a:br>
            <a:endParaRPr lang="ru-RU" sz="3600" b="1"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908720"/>
            <a:ext cx="8229600" cy="5949280"/>
          </a:xfrm>
        </p:spPr>
        <p:txBody>
          <a:bodyPr>
            <a:normAutofit fontScale="77500" lnSpcReduction="20000"/>
          </a:bodyPr>
          <a:lstStyle/>
          <a:p>
            <a:pPr lvl="0" algn="just"/>
            <a:r>
              <a:rPr lang="ru-RU" sz="3000" dirty="0" smtClean="0">
                <a:solidFill>
                  <a:schemeClr val="tx2">
                    <a:lumMod val="50000"/>
                  </a:schemeClr>
                </a:solidFill>
                <a:latin typeface="Times New Roman" panose="02020603050405020304" pitchFamily="18" charset="0"/>
                <a:cs typeface="Times New Roman" panose="02020603050405020304" pitchFamily="18" charset="0"/>
              </a:rPr>
              <a:t>преодоление </a:t>
            </a:r>
            <a:r>
              <a:rPr lang="ru-RU" sz="3000" dirty="0">
                <a:solidFill>
                  <a:schemeClr val="tx2">
                    <a:lumMod val="50000"/>
                  </a:schemeClr>
                </a:solidFill>
                <a:latin typeface="Times New Roman" panose="02020603050405020304" pitchFamily="18" charset="0"/>
                <a:cs typeface="Times New Roman" panose="02020603050405020304" pitchFamily="18" charset="0"/>
              </a:rPr>
              <a:t>недоразвития речи у  детей с ТНР, коррекция психофизического развития, подготовка к обучению в школе;</a:t>
            </a:r>
          </a:p>
          <a:p>
            <a:pPr lvl="0"/>
            <a:r>
              <a:rPr lang="ru-RU" sz="3000" dirty="0">
                <a:solidFill>
                  <a:schemeClr val="tx2">
                    <a:lumMod val="50000"/>
                  </a:schemeClr>
                </a:solidFill>
                <a:latin typeface="Times New Roman" panose="02020603050405020304" pitchFamily="18" charset="0"/>
                <a:cs typeface="Times New Roman" panose="02020603050405020304" pitchFamily="18" charset="0"/>
              </a:rPr>
              <a:t>оказание детям с ТНР квалифицированной помощи в освоении основной образовательной программы «Программы»;</a:t>
            </a:r>
          </a:p>
          <a:p>
            <a:pPr lvl="0" algn="just"/>
            <a:r>
              <a:rPr lang="ru-RU" sz="3000" dirty="0">
                <a:solidFill>
                  <a:schemeClr val="tx2">
                    <a:lumMod val="50000"/>
                  </a:schemeClr>
                </a:solidFill>
                <a:latin typeface="Times New Roman" panose="02020603050405020304" pitchFamily="18" charset="0"/>
                <a:cs typeface="Times New Roman" panose="02020603050405020304" pitchFamily="18" charset="0"/>
              </a:rPr>
              <a:t>создание современной развивающей предметно-пространственной среды в соответствии с возрастными и индивидуальными особенностями и склонностями дошкольников с </a:t>
            </a:r>
            <a:r>
              <a:rPr lang="ru-RU" sz="3000" dirty="0" smtClean="0">
                <a:solidFill>
                  <a:schemeClr val="tx2">
                    <a:lumMod val="50000"/>
                  </a:schemeClr>
                </a:solidFill>
                <a:latin typeface="Times New Roman" panose="02020603050405020304" pitchFamily="18" charset="0"/>
                <a:cs typeface="Times New Roman" panose="02020603050405020304" pitchFamily="18" charset="0"/>
              </a:rPr>
              <a:t>ТНР, </a:t>
            </a:r>
            <a:endParaRPr lang="ru-RU" sz="3000" dirty="0">
              <a:solidFill>
                <a:schemeClr val="tx2">
                  <a:lumMod val="50000"/>
                </a:schemeClr>
              </a:solidFill>
              <a:latin typeface="Times New Roman" panose="02020603050405020304" pitchFamily="18" charset="0"/>
              <a:cs typeface="Times New Roman" panose="02020603050405020304" pitchFamily="18" charset="0"/>
            </a:endParaRPr>
          </a:p>
          <a:p>
            <a:pPr lvl="0" algn="just"/>
            <a:r>
              <a:rPr lang="ru-RU" sz="3000" dirty="0">
                <a:solidFill>
                  <a:schemeClr val="tx2">
                    <a:lumMod val="50000"/>
                  </a:schemeClr>
                </a:solidFill>
                <a:latin typeface="Times New Roman" panose="02020603050405020304" pitchFamily="18" charset="0"/>
                <a:cs typeface="Times New Roman" panose="02020603050405020304" pitchFamily="18" charset="0"/>
              </a:rPr>
              <a:t>разностороннее развитие детей с ОВЗ с учетом их возрастных и индивидуальных особенностей и особых образовательных потребностей, социальной </a:t>
            </a:r>
            <a:r>
              <a:rPr lang="ru-RU" sz="3000" dirty="0" err="1" smtClean="0">
                <a:solidFill>
                  <a:schemeClr val="tx2">
                    <a:lumMod val="50000"/>
                  </a:schemeClr>
                </a:solidFill>
                <a:latin typeface="Times New Roman" panose="02020603050405020304" pitchFamily="18" charset="0"/>
                <a:cs typeface="Times New Roman" panose="02020603050405020304" pitchFamily="18" charset="0"/>
              </a:rPr>
              <a:t>адаптации</a:t>
            </a:r>
            <a:r>
              <a:rPr lang="ru-RU" sz="2800" dirty="0" err="1"/>
              <a:t>создать</a:t>
            </a:r>
            <a:r>
              <a:rPr lang="ru-RU" sz="2800" dirty="0"/>
              <a:t> благоприятные условия для развития детей в соответствии с их возрастными и индивидуальными особенностями и склонностями;  обеспечить развитие способностей и творческого потенциала </a:t>
            </a:r>
            <a:r>
              <a:rPr lang="ru-RU" sz="2800" dirty="0" err="1"/>
              <a:t>каж</a:t>
            </a:r>
            <a:r>
              <a:rPr lang="ru-RU" sz="2800" dirty="0"/>
              <a:t>- </a:t>
            </a:r>
            <a:r>
              <a:rPr lang="ru-RU" sz="2800" dirty="0" err="1"/>
              <a:t>дого</a:t>
            </a:r>
            <a:r>
              <a:rPr lang="ru-RU" sz="2800" dirty="0"/>
              <a:t> ребенка как субъекта отношений с самим собой, с другими детьми, взрослыми и миром;  способствовать объединению обучения и воспитания в целостный образовательный процесс</a:t>
            </a:r>
            <a:endParaRPr lang="ru-RU" sz="3000" dirty="0">
              <a:solidFill>
                <a:schemeClr val="tx2">
                  <a:lumMod val="50000"/>
                </a:schemeClr>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 xmlns:p14="http://schemas.microsoft.com/office/powerpoint/2010/main" val="4101724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764704"/>
            <a:ext cx="8229600" cy="3672408"/>
          </a:xfrm>
        </p:spPr>
        <p:txBody>
          <a:bodyPr>
            <a:normAutofit fontScale="25000" lnSpcReduction="20000"/>
          </a:bodyPr>
          <a:lstStyle/>
          <a:p>
            <a:pPr algn="just">
              <a:buFont typeface="Wingdings" panose="05000000000000000000" pitchFamily="2" charset="2"/>
              <a:buChar char="§"/>
            </a:pPr>
            <a:r>
              <a:rPr lang="ru-RU" sz="11200" dirty="0" smtClean="0">
                <a:solidFill>
                  <a:schemeClr val="tx2">
                    <a:lumMod val="50000"/>
                  </a:schemeClr>
                </a:solidFill>
                <a:latin typeface="Times New Roman" panose="02020603050405020304" pitchFamily="18" charset="0"/>
                <a:cs typeface="Times New Roman" panose="02020603050405020304" pitchFamily="18" charset="0"/>
              </a:rPr>
              <a:t>Рабочая программа составлена с учётом </a:t>
            </a:r>
            <a:r>
              <a:rPr lang="ru-RU" sz="11200" dirty="0">
                <a:solidFill>
                  <a:schemeClr val="tx2">
                    <a:lumMod val="50000"/>
                  </a:schemeClr>
                </a:solidFill>
                <a:latin typeface="Times New Roman" panose="02020603050405020304" pitchFamily="18" charset="0"/>
                <a:cs typeface="Times New Roman" panose="02020603050405020304" pitchFamily="18" charset="0"/>
              </a:rPr>
              <a:t>принципов дошкольного образования </a:t>
            </a:r>
            <a:br>
              <a:rPr lang="ru-RU" sz="11200" dirty="0">
                <a:solidFill>
                  <a:schemeClr val="tx2">
                    <a:lumMod val="50000"/>
                  </a:schemeClr>
                </a:solidFill>
                <a:latin typeface="Times New Roman" panose="02020603050405020304" pitchFamily="18" charset="0"/>
                <a:cs typeface="Times New Roman" panose="02020603050405020304" pitchFamily="18" charset="0"/>
              </a:rPr>
            </a:br>
            <a:r>
              <a:rPr lang="ru-RU" sz="11200" dirty="0">
                <a:solidFill>
                  <a:schemeClr val="tx2">
                    <a:lumMod val="50000"/>
                  </a:schemeClr>
                </a:solidFill>
                <a:latin typeface="Times New Roman" panose="02020603050405020304" pitchFamily="18" charset="0"/>
                <a:cs typeface="Times New Roman" panose="02020603050405020304" pitchFamily="18" charset="0"/>
              </a:rPr>
              <a:t>(ФГОС ДО</a:t>
            </a:r>
            <a:r>
              <a:rPr lang="ru-RU" sz="11200" dirty="0" smtClean="0">
                <a:solidFill>
                  <a:schemeClr val="tx2">
                    <a:lumMod val="50000"/>
                  </a:schemeClr>
                </a:solidFill>
                <a:latin typeface="Times New Roman" panose="02020603050405020304" pitchFamily="18" charset="0"/>
                <a:cs typeface="Times New Roman" panose="02020603050405020304" pitchFamily="18" charset="0"/>
              </a:rPr>
              <a:t>), которые рассматривают  онтогенез становления различных видов деятельности ребёнка и его и индивидуальное развитие; взаимодействие со взрослыми и сверстниками, обеспечивающее приобщение детей </a:t>
            </a:r>
            <a:r>
              <a:rPr lang="ru-RU" sz="11200" dirty="0">
                <a:solidFill>
                  <a:schemeClr val="tx2">
                    <a:lumMod val="50000"/>
                  </a:schemeClr>
                </a:solidFill>
                <a:latin typeface="Times New Roman" panose="02020603050405020304" pitchFamily="18" charset="0"/>
                <a:cs typeface="Times New Roman" panose="02020603050405020304" pitchFamily="18" charset="0"/>
              </a:rPr>
              <a:t>приобщение детей к социокультурным нормам, традициям семьи</a:t>
            </a:r>
            <a:r>
              <a:rPr lang="ru-RU" sz="11200" dirty="0" smtClean="0">
                <a:solidFill>
                  <a:schemeClr val="tx2">
                    <a:lumMod val="50000"/>
                  </a:schemeClr>
                </a:solidFill>
                <a:latin typeface="Times New Roman" panose="02020603050405020304" pitchFamily="18" charset="0"/>
                <a:cs typeface="Times New Roman" panose="02020603050405020304" pitchFamily="18" charset="0"/>
              </a:rPr>
              <a:t>, общества </a:t>
            </a:r>
            <a:r>
              <a:rPr lang="ru-RU" sz="11200" dirty="0">
                <a:solidFill>
                  <a:schemeClr val="tx2">
                    <a:lumMod val="50000"/>
                  </a:schemeClr>
                </a:solidFill>
                <a:latin typeface="Times New Roman" panose="02020603050405020304" pitchFamily="18" charset="0"/>
                <a:cs typeface="Times New Roman" panose="02020603050405020304" pitchFamily="18" charset="0"/>
              </a:rPr>
              <a:t>и </a:t>
            </a:r>
            <a:r>
              <a:rPr lang="ru-RU" sz="11200" dirty="0" smtClean="0">
                <a:solidFill>
                  <a:schemeClr val="tx2">
                    <a:lumMod val="50000"/>
                  </a:schemeClr>
                </a:solidFill>
                <a:latin typeface="Times New Roman" panose="02020603050405020304" pitchFamily="18" charset="0"/>
                <a:cs typeface="Times New Roman" panose="02020603050405020304" pitchFamily="18" charset="0"/>
              </a:rPr>
              <a:t>государства; возрастную адекватность </a:t>
            </a:r>
            <a:r>
              <a:rPr lang="ru-RU" sz="11200" dirty="0">
                <a:solidFill>
                  <a:schemeClr val="tx2">
                    <a:lumMod val="50000"/>
                  </a:schemeClr>
                </a:solidFill>
                <a:latin typeface="Times New Roman" panose="02020603050405020304" pitchFamily="18" charset="0"/>
                <a:cs typeface="Times New Roman" panose="02020603050405020304" pitchFamily="18" charset="0"/>
              </a:rPr>
              <a:t>дошкольного </a:t>
            </a:r>
            <a:r>
              <a:rPr lang="ru-RU" sz="11200" dirty="0" smtClean="0">
                <a:solidFill>
                  <a:schemeClr val="tx2">
                    <a:lumMod val="50000"/>
                  </a:schemeClr>
                </a:solidFill>
                <a:latin typeface="Times New Roman" panose="02020603050405020304" pitchFamily="18" charset="0"/>
                <a:cs typeface="Times New Roman" panose="02020603050405020304" pitchFamily="18" charset="0"/>
              </a:rPr>
              <a:t>образования и  этнокультурную ситуацию </a:t>
            </a:r>
            <a:r>
              <a:rPr lang="ru-RU" sz="11200" dirty="0">
                <a:solidFill>
                  <a:schemeClr val="tx2">
                    <a:lumMod val="50000"/>
                  </a:schemeClr>
                </a:solidFill>
                <a:latin typeface="Times New Roman" panose="02020603050405020304" pitchFamily="18" charset="0"/>
                <a:cs typeface="Times New Roman" panose="02020603050405020304" pitchFamily="18" charset="0"/>
              </a:rPr>
              <a:t>развития </a:t>
            </a:r>
            <a:r>
              <a:rPr lang="ru-RU" sz="11200" dirty="0" smtClean="0">
                <a:solidFill>
                  <a:schemeClr val="tx2">
                    <a:lumMod val="50000"/>
                  </a:schemeClr>
                </a:solidFill>
                <a:latin typeface="Times New Roman" panose="02020603050405020304" pitchFamily="18" charset="0"/>
                <a:cs typeface="Times New Roman" panose="02020603050405020304" pitchFamily="18" charset="0"/>
              </a:rPr>
              <a:t>детей; </a:t>
            </a:r>
            <a:r>
              <a:rPr lang="ru-RU" sz="11200" dirty="0">
                <a:solidFill>
                  <a:schemeClr val="tx2">
                    <a:lumMod val="50000"/>
                  </a:schemeClr>
                </a:solidFill>
                <a:latin typeface="Times New Roman" panose="02020603050405020304" pitchFamily="18" charset="0"/>
                <a:cs typeface="Times New Roman" panose="02020603050405020304" pitchFamily="18" charset="0"/>
              </a:rPr>
              <a:t>сотрудничество организации с </a:t>
            </a:r>
            <a:r>
              <a:rPr lang="ru-RU" sz="11200" dirty="0" smtClean="0">
                <a:solidFill>
                  <a:schemeClr val="tx2">
                    <a:lumMod val="50000"/>
                  </a:schemeClr>
                </a:solidFill>
                <a:latin typeface="Times New Roman" panose="02020603050405020304" pitchFamily="18" charset="0"/>
                <a:cs typeface="Times New Roman" panose="02020603050405020304" pitchFamily="18" charset="0"/>
              </a:rPr>
              <a:t>семьями воспитанников.</a:t>
            </a:r>
            <a:endParaRPr lang="ru-RU" sz="11200" dirty="0">
              <a:solidFill>
                <a:schemeClr val="tx2">
                  <a:lumMod val="50000"/>
                </a:schemeClr>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ru-RU" sz="11200" dirty="0">
              <a:solidFill>
                <a:schemeClr val="tx2">
                  <a:lumMod val="50000"/>
                </a:schemeClr>
              </a:solidFill>
              <a:latin typeface="Times New Roman" panose="02020603050405020304" pitchFamily="18" charset="0"/>
              <a:cs typeface="Times New Roman" panose="02020603050405020304" pitchFamily="18" charset="0"/>
            </a:endParaRPr>
          </a:p>
          <a:p>
            <a:pPr marL="0" indent="0" algn="just">
              <a:buNone/>
            </a:pPr>
            <a:r>
              <a:rPr lang="ru-RU" sz="11200" dirty="0" smtClean="0">
                <a:solidFill>
                  <a:schemeClr val="tx2">
                    <a:lumMod val="50000"/>
                  </a:schemeClr>
                </a:solidFill>
                <a:latin typeface="Times New Roman" panose="02020603050405020304" pitchFamily="18" charset="0"/>
                <a:cs typeface="Times New Roman" panose="02020603050405020304" pitchFamily="18" charset="0"/>
              </a:rPr>
              <a:t> </a:t>
            </a:r>
            <a:r>
              <a:rPr lang="ru-RU" dirty="0"/>
              <a:t/>
            </a:r>
            <a:br>
              <a:rPr lang="ru-RU" dirty="0"/>
            </a:br>
            <a:endParaRPr lang="ru-RU" dirty="0"/>
          </a:p>
        </p:txBody>
      </p:sp>
    </p:spTree>
    <p:extLst>
      <p:ext uri="{BB962C8B-B14F-4D97-AF65-F5344CB8AC3E}">
        <p14:creationId xmlns="" xmlns:p14="http://schemas.microsoft.com/office/powerpoint/2010/main" val="186471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00201"/>
            <a:ext cx="8229600" cy="1756792"/>
          </a:xfrm>
        </p:spPr>
        <p:txBody>
          <a:bodyPr>
            <a:normAutofit/>
          </a:bodyPr>
          <a:lstStyle/>
          <a:p>
            <a:pPr marL="0" indent="0" algn="ctr">
              <a:buNone/>
            </a:pPr>
            <a:r>
              <a:rPr lang="ru-RU" sz="3600" b="1" dirty="0" smtClean="0">
                <a:solidFill>
                  <a:schemeClr val="tx2">
                    <a:lumMod val="50000"/>
                  </a:schemeClr>
                </a:solidFill>
                <a:latin typeface="Times New Roman" panose="02020603050405020304" pitchFamily="18" charset="0"/>
                <a:cs typeface="Times New Roman" panose="02020603050405020304" pitchFamily="18" charset="0"/>
              </a:rPr>
              <a:t>Характеристика детей  с тяжелыми нарушениями речи ( ОНР 4 уровень)</a:t>
            </a:r>
            <a:endParaRPr lang="ru-RU" sz="3600" b="1" dirty="0">
              <a:solidFill>
                <a:schemeClr val="tx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78048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algn="just"/>
            <a:r>
              <a:rPr lang="ru-RU" dirty="0">
                <a:solidFill>
                  <a:schemeClr val="tx2">
                    <a:lumMod val="50000"/>
                  </a:schemeClr>
                </a:solidFill>
                <a:latin typeface="Times New Roman" panose="02020603050405020304" pitchFamily="18" charset="0"/>
                <a:cs typeface="Times New Roman" panose="02020603050405020304" pitchFamily="18" charset="0"/>
              </a:rPr>
              <a:t>В </a:t>
            </a:r>
            <a:r>
              <a:rPr lang="ru-RU" dirty="0" smtClean="0">
                <a:solidFill>
                  <a:schemeClr val="tx2">
                    <a:lumMod val="50000"/>
                  </a:schemeClr>
                </a:solidFill>
                <a:latin typeface="Times New Roman" panose="02020603050405020304" pitchFamily="18" charset="0"/>
                <a:cs typeface="Times New Roman" panose="02020603050405020304" pitchFamily="18" charset="0"/>
              </a:rPr>
              <a:t>2016-2017 </a:t>
            </a:r>
            <a:r>
              <a:rPr lang="ru-RU" dirty="0">
                <a:solidFill>
                  <a:schemeClr val="tx2">
                    <a:lumMod val="50000"/>
                  </a:schemeClr>
                </a:solidFill>
                <a:latin typeface="Times New Roman" panose="02020603050405020304" pitchFamily="18" charset="0"/>
                <a:cs typeface="Times New Roman" panose="02020603050405020304" pitchFamily="18" charset="0"/>
              </a:rPr>
              <a:t>учебном году в </a:t>
            </a:r>
            <a:r>
              <a:rPr lang="ru-RU" dirty="0" smtClean="0">
                <a:solidFill>
                  <a:schemeClr val="tx2">
                    <a:lumMod val="50000"/>
                  </a:schemeClr>
                </a:solidFill>
                <a:latin typeface="Times New Roman" panose="02020603050405020304" pitchFamily="18" charset="0"/>
                <a:cs typeface="Times New Roman" panose="02020603050405020304" pitchFamily="18" charset="0"/>
              </a:rPr>
              <a:t>подготовительную группу </a:t>
            </a:r>
            <a:r>
              <a:rPr lang="ru-RU" dirty="0">
                <a:solidFill>
                  <a:schemeClr val="tx2">
                    <a:lumMod val="50000"/>
                  </a:schemeClr>
                </a:solidFill>
                <a:latin typeface="Times New Roman" panose="02020603050405020304" pitchFamily="18" charset="0"/>
                <a:cs typeface="Times New Roman" panose="02020603050405020304" pitchFamily="18" charset="0"/>
              </a:rPr>
              <a:t>компенсирующей направленности для детей с </a:t>
            </a:r>
            <a:r>
              <a:rPr lang="ru-RU" dirty="0" smtClean="0">
                <a:solidFill>
                  <a:schemeClr val="tx2">
                    <a:lumMod val="50000"/>
                  </a:schemeClr>
                </a:solidFill>
                <a:latin typeface="Times New Roman" panose="02020603050405020304" pitchFamily="18" charset="0"/>
                <a:cs typeface="Times New Roman" panose="02020603050405020304" pitchFamily="18" charset="0"/>
              </a:rPr>
              <a:t>тяжёлыми нарушениями речи </a:t>
            </a:r>
            <a:r>
              <a:rPr lang="ru-RU" dirty="0">
                <a:solidFill>
                  <a:schemeClr val="tx2">
                    <a:lumMod val="50000"/>
                  </a:schemeClr>
                </a:solidFill>
                <a:latin typeface="Times New Roman" panose="02020603050405020304" pitchFamily="18" charset="0"/>
                <a:cs typeface="Times New Roman" panose="02020603050405020304" pitchFamily="18" charset="0"/>
              </a:rPr>
              <a:t>в соответствии с рекомендациями </a:t>
            </a:r>
            <a:r>
              <a:rPr lang="ru-RU" dirty="0" err="1" smtClean="0">
                <a:solidFill>
                  <a:schemeClr val="tx2">
                    <a:lumMod val="50000"/>
                  </a:schemeClr>
                </a:solidFill>
                <a:latin typeface="Times New Roman" panose="02020603050405020304" pitchFamily="18" charset="0"/>
                <a:cs typeface="Times New Roman" panose="02020603050405020304" pitchFamily="18" charset="0"/>
              </a:rPr>
              <a:t>Копейской</a:t>
            </a:r>
            <a:r>
              <a:rPr lang="ru-RU" dirty="0" smtClean="0">
                <a:solidFill>
                  <a:schemeClr val="tx2">
                    <a:lumMod val="50000"/>
                  </a:schemeClr>
                </a:solidFill>
                <a:latin typeface="Times New Roman" panose="02020603050405020304" pitchFamily="18" charset="0"/>
                <a:cs typeface="Times New Roman" panose="02020603050405020304" pitchFamily="18" charset="0"/>
              </a:rPr>
              <a:t> </a:t>
            </a:r>
            <a:r>
              <a:rPr lang="ru-RU" dirty="0">
                <a:solidFill>
                  <a:schemeClr val="tx2">
                    <a:lumMod val="50000"/>
                  </a:schemeClr>
                </a:solidFill>
                <a:latin typeface="Times New Roman" panose="02020603050405020304" pitchFamily="18" charset="0"/>
                <a:cs typeface="Times New Roman" panose="02020603050405020304" pitchFamily="18" charset="0"/>
              </a:rPr>
              <a:t>ПМПК </a:t>
            </a:r>
            <a:r>
              <a:rPr lang="ru-RU" dirty="0" smtClean="0">
                <a:solidFill>
                  <a:schemeClr val="tx2">
                    <a:lumMod val="50000"/>
                  </a:schemeClr>
                </a:solidFill>
                <a:latin typeface="Times New Roman" panose="02020603050405020304" pitchFamily="18" charset="0"/>
                <a:cs typeface="Times New Roman" panose="02020603050405020304" pitchFamily="18" charset="0"/>
              </a:rPr>
              <a:t>зачислено 12 </a:t>
            </a:r>
            <a:r>
              <a:rPr lang="ru-RU" dirty="0">
                <a:solidFill>
                  <a:schemeClr val="tx2">
                    <a:lumMod val="50000"/>
                  </a:schemeClr>
                </a:solidFill>
                <a:latin typeface="Times New Roman" panose="02020603050405020304" pitchFamily="18" charset="0"/>
                <a:cs typeface="Times New Roman" panose="02020603050405020304" pitchFamily="18" charset="0"/>
              </a:rPr>
              <a:t>детей, </a:t>
            </a:r>
            <a:r>
              <a:rPr lang="ru-RU" dirty="0" smtClean="0">
                <a:solidFill>
                  <a:schemeClr val="tx2">
                    <a:lumMod val="50000"/>
                  </a:schemeClr>
                </a:solidFill>
                <a:latin typeface="Times New Roman" panose="02020603050405020304" pitchFamily="18" charset="0"/>
                <a:cs typeface="Times New Roman" panose="02020603050405020304" pitchFamily="18" charset="0"/>
              </a:rPr>
              <a:t>имеющих </a:t>
            </a:r>
            <a:r>
              <a:rPr lang="ru-RU" dirty="0">
                <a:solidFill>
                  <a:schemeClr val="tx2">
                    <a:lumMod val="50000"/>
                  </a:schemeClr>
                </a:solidFill>
                <a:latin typeface="Times New Roman" panose="02020603050405020304" pitchFamily="18" charset="0"/>
                <a:cs typeface="Times New Roman" panose="02020603050405020304" pitchFamily="18" charset="0"/>
              </a:rPr>
              <a:t>следующие заключения </a:t>
            </a:r>
            <a:r>
              <a:rPr lang="ru-RU" dirty="0" smtClean="0">
                <a:solidFill>
                  <a:schemeClr val="tx2">
                    <a:lumMod val="50000"/>
                  </a:schemeClr>
                </a:solidFill>
                <a:latin typeface="Times New Roman" panose="02020603050405020304" pitchFamily="18" charset="0"/>
                <a:cs typeface="Times New Roman" panose="02020603050405020304" pitchFamily="18" charset="0"/>
              </a:rPr>
              <a:t>ПМПК: </a:t>
            </a:r>
            <a:endParaRPr lang="ru-RU" dirty="0">
              <a:solidFill>
                <a:schemeClr val="tx2">
                  <a:lumMod val="50000"/>
                </a:schemeClr>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 xmlns:p14="http://schemas.microsoft.com/office/powerpoint/2010/main" val="3420333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991"/>
            <a:ext cx="8229600" cy="863753"/>
          </a:xfrm>
        </p:spPr>
        <p:txBody>
          <a:bodyPr>
            <a:normAutofit fontScale="90000"/>
          </a:bodyPr>
          <a:lstStyle/>
          <a:p>
            <a:r>
              <a:rPr lang="ru-RU" sz="3200" dirty="0" smtClean="0">
                <a:solidFill>
                  <a:schemeClr val="tx2">
                    <a:lumMod val="50000"/>
                  </a:schemeClr>
                </a:solidFill>
                <a:latin typeface="Times New Roman" panose="02020603050405020304" pitchFamily="18" charset="0"/>
                <a:cs typeface="Times New Roman" panose="02020603050405020304" pitchFamily="18" charset="0"/>
              </a:rPr>
              <a:t>Варианты отображения состава группы</a:t>
            </a:r>
            <a:br>
              <a:rPr lang="ru-RU" sz="3200" dirty="0" smtClean="0">
                <a:solidFill>
                  <a:schemeClr val="tx2">
                    <a:lumMod val="50000"/>
                  </a:schemeClr>
                </a:solidFill>
                <a:latin typeface="Times New Roman" panose="02020603050405020304" pitchFamily="18" charset="0"/>
                <a:cs typeface="Times New Roman" panose="02020603050405020304" pitchFamily="18" charset="0"/>
              </a:rPr>
            </a:br>
            <a:r>
              <a:rPr lang="ru-RU" sz="2000" dirty="0" smtClean="0">
                <a:solidFill>
                  <a:schemeClr val="tx2">
                    <a:lumMod val="50000"/>
                  </a:schemeClr>
                </a:solidFill>
                <a:latin typeface="Times New Roman" panose="02020603050405020304" pitchFamily="18" charset="0"/>
                <a:cs typeface="Times New Roman" panose="02020603050405020304" pitchFamily="18" charset="0"/>
              </a:rPr>
              <a:t>1 вариант</a:t>
            </a:r>
            <a:endParaRPr lang="ru-RU" sz="2000" dirty="0">
              <a:solidFill>
                <a:schemeClr val="tx2">
                  <a:lumMod val="50000"/>
                </a:schemeClr>
              </a:solidFill>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cstate="print">
            <a:extLst>
              <a:ext uri="{28A0092B-C50C-407E-A947-70E740481C1C}">
                <a14:useLocalDpi xmlns="" xmlns:a14="http://schemas.microsoft.com/office/drawing/2010/main" val="0"/>
              </a:ext>
            </a:extLst>
          </a:blip>
          <a:srcRect b="32432"/>
          <a:stretch>
            <a:fillRect/>
          </a:stretch>
        </p:blipFill>
        <p:spPr>
          <a:xfrm>
            <a:off x="107504" y="1844824"/>
            <a:ext cx="8712967" cy="2232248"/>
          </a:xfrm>
          <a:prstGeom prst="rect">
            <a:avLst/>
          </a:prstGeom>
        </p:spPr>
      </p:pic>
    </p:spTree>
    <p:extLst>
      <p:ext uri="{BB962C8B-B14F-4D97-AF65-F5344CB8AC3E}">
        <p14:creationId xmlns="" xmlns:p14="http://schemas.microsoft.com/office/powerpoint/2010/main" val="1037263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smtClean="0">
                <a:solidFill>
                  <a:schemeClr val="tx2">
                    <a:lumMod val="50000"/>
                  </a:schemeClr>
                </a:solidFill>
                <a:latin typeface="Times New Roman" pitchFamily="18" charset="0"/>
                <a:cs typeface="Times New Roman" pitchFamily="18" charset="0"/>
              </a:rPr>
              <a:t>Варианты описания особенностей детей группы</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В процессе обследования у детей выявлены  нарушения </a:t>
            </a:r>
            <a:r>
              <a:rPr lang="ru-RU" sz="2800" b="1" dirty="0" smtClean="0">
                <a:latin typeface="Times New Roman" pitchFamily="18" charset="0"/>
                <a:cs typeface="Times New Roman" pitchFamily="18" charset="0"/>
              </a:rPr>
              <a:t>звукопроизношения:</a:t>
            </a:r>
            <a:endParaRPr lang="ru-RU" sz="2800" b="1"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lnSpcReduction="10000"/>
          </a:bodyPr>
          <a:lstStyle/>
          <a:p>
            <a:pPr>
              <a:buNone/>
            </a:pP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Сигматизмы</a:t>
            </a:r>
            <a:r>
              <a:rPr lang="ru-RU" sz="2400" dirty="0" smtClean="0">
                <a:latin typeface="Times New Roman" pitchFamily="18" charset="0"/>
                <a:cs typeface="Times New Roman" pitchFamily="18" charset="0"/>
              </a:rPr>
              <a:t> (3); </a:t>
            </a:r>
            <a:r>
              <a:rPr lang="ru-RU" sz="2400" dirty="0" err="1" smtClean="0">
                <a:latin typeface="Times New Roman" pitchFamily="18" charset="0"/>
                <a:cs typeface="Times New Roman" pitchFamily="18" charset="0"/>
              </a:rPr>
              <a:t>парасигматизмы</a:t>
            </a:r>
            <a:r>
              <a:rPr lang="ru-RU" sz="2400" dirty="0" smtClean="0">
                <a:latin typeface="Times New Roman" pitchFamily="18" charset="0"/>
                <a:cs typeface="Times New Roman" pitchFamily="18" charset="0"/>
              </a:rPr>
              <a:t>  (4)….</a:t>
            </a:r>
          </a:p>
          <a:p>
            <a:pPr algn="ctr">
              <a:buNone/>
            </a:pPr>
            <a:r>
              <a:rPr lang="ru-RU" sz="2400" dirty="0" smtClean="0">
                <a:latin typeface="Times New Roman" pitchFamily="18" charset="0"/>
                <a:cs typeface="Times New Roman" pitchFamily="18" charset="0"/>
              </a:rPr>
              <a:t>     Нарушения </a:t>
            </a:r>
            <a:r>
              <a:rPr lang="ru-RU" sz="2400" b="1" dirty="0" err="1" smtClean="0">
                <a:latin typeface="Times New Roman" pitchFamily="18" charset="0"/>
                <a:cs typeface="Times New Roman" pitchFamily="18" charset="0"/>
              </a:rPr>
              <a:t>звукослоговой</a:t>
            </a:r>
            <a:r>
              <a:rPr lang="ru-RU" sz="2400" b="1" dirty="0" smtClean="0">
                <a:latin typeface="Times New Roman" pitchFamily="18" charset="0"/>
                <a:cs typeface="Times New Roman" pitchFamily="18" charset="0"/>
              </a:rPr>
              <a:t> структуры</a:t>
            </a:r>
            <a:r>
              <a:rPr lang="ru-RU" sz="2400" dirty="0" smtClean="0">
                <a:latin typeface="Times New Roman" pitchFamily="18" charset="0"/>
                <a:cs typeface="Times New Roman" pitchFamily="18" charset="0"/>
              </a:rPr>
              <a:t> слов:</a:t>
            </a:r>
          </a:p>
          <a:p>
            <a:pPr>
              <a:buFont typeface="Wingdings" pitchFamily="2" charset="2"/>
              <a:buChar char="§"/>
            </a:pPr>
            <a:r>
              <a:rPr lang="ru-RU" sz="2400" dirty="0" smtClean="0">
                <a:latin typeface="Times New Roman" pitchFamily="18" charset="0"/>
                <a:cs typeface="Times New Roman" pitchFamily="18" charset="0"/>
              </a:rPr>
              <a:t>Литеральные парафазии в трехсложных словах со стечениями согласных и закрытым слогом;</a:t>
            </a:r>
          </a:p>
          <a:p>
            <a:pPr>
              <a:buFont typeface="Wingdings" pitchFamily="2" charset="2"/>
              <a:buChar char="§"/>
            </a:pPr>
            <a:r>
              <a:rPr lang="ru-RU" sz="2400" dirty="0" smtClean="0">
                <a:latin typeface="Times New Roman" pitchFamily="18" charset="0"/>
                <a:cs typeface="Times New Roman" pitchFamily="18" charset="0"/>
              </a:rPr>
              <a:t>Итерации в трехсложных словах со стечениями согласных и т.д.</a:t>
            </a:r>
          </a:p>
          <a:p>
            <a:pPr algn="ctr">
              <a:buNone/>
            </a:pPr>
            <a:r>
              <a:rPr lang="ru-RU" sz="2400" dirty="0" smtClean="0">
                <a:latin typeface="Times New Roman" pitchFamily="18" charset="0"/>
                <a:cs typeface="Times New Roman" pitchFamily="18" charset="0"/>
              </a:rPr>
              <a:t> недоразвитие </a:t>
            </a:r>
            <a:r>
              <a:rPr lang="ru-RU" sz="2400" b="1" dirty="0" smtClean="0">
                <a:latin typeface="Times New Roman" pitchFamily="18" charset="0"/>
                <a:cs typeface="Times New Roman" pitchFamily="18" charset="0"/>
              </a:rPr>
              <a:t>фонематических процессов</a:t>
            </a:r>
            <a:r>
              <a:rPr lang="ru-RU" sz="2400" dirty="0" smtClean="0">
                <a:latin typeface="Times New Roman" pitchFamily="18" charset="0"/>
                <a:cs typeface="Times New Roman" pitchFamily="18" charset="0"/>
              </a:rPr>
              <a:t>:</a:t>
            </a:r>
          </a:p>
          <a:p>
            <a:pPr>
              <a:buNone/>
            </a:pPr>
            <a:r>
              <a:rPr lang="ru-RU" sz="2400" dirty="0" smtClean="0">
                <a:latin typeface="Times New Roman" pitchFamily="18" charset="0"/>
                <a:cs typeface="Times New Roman" pitchFamily="18" charset="0"/>
              </a:rPr>
              <a:t>Неправильно воспроизводят цепочки слогов,</a:t>
            </a:r>
          </a:p>
          <a:p>
            <a:pPr>
              <a:buNone/>
            </a:pPr>
            <a:r>
              <a:rPr lang="ru-RU" sz="2400" dirty="0" smtClean="0">
                <a:latin typeface="Times New Roman" pitchFamily="18" charset="0"/>
                <a:cs typeface="Times New Roman" pitchFamily="18" charset="0"/>
              </a:rPr>
              <a:t> затрудняются в воспроизведении слов-паронимов.</a:t>
            </a:r>
          </a:p>
          <a:p>
            <a:pPr algn="ctr">
              <a:buNone/>
            </a:pPr>
            <a:r>
              <a:rPr lang="ru-RU" sz="2400" dirty="0" smtClean="0">
                <a:latin typeface="Times New Roman" pitchFamily="18" charset="0"/>
                <a:cs typeface="Times New Roman" pitchFamily="18" charset="0"/>
              </a:rPr>
              <a:t>Недостаточно владеют </a:t>
            </a:r>
            <a:r>
              <a:rPr lang="ru-RU" sz="2400" b="1" dirty="0" err="1" smtClean="0">
                <a:latin typeface="Times New Roman" pitchFamily="18" charset="0"/>
                <a:cs typeface="Times New Roman" pitchFamily="18" charset="0"/>
              </a:rPr>
              <a:t>звуко-слоговым</a:t>
            </a:r>
            <a:r>
              <a:rPr lang="ru-RU" sz="2400" b="1" dirty="0" smtClean="0">
                <a:latin typeface="Times New Roman" pitchFamily="18" charset="0"/>
                <a:cs typeface="Times New Roman" pitchFamily="18" charset="0"/>
              </a:rPr>
              <a:t> анализом: </a:t>
            </a:r>
          </a:p>
          <a:p>
            <a:pPr>
              <a:buNone/>
            </a:pPr>
            <a:r>
              <a:rPr lang="ru-RU" sz="2400" dirty="0" smtClean="0">
                <a:latin typeface="Times New Roman" pitchFamily="18" charset="0"/>
                <a:cs typeface="Times New Roman" pitchFamily="18" charset="0"/>
              </a:rPr>
              <a:t>Допускают ошибки при определении количества звуков в слове, затрудняются в определении последовательности звуков в слове и т.д.</a:t>
            </a:r>
          </a:p>
          <a:p>
            <a:pPr>
              <a:buFont typeface="Wingdings" pitchFamily="2" charset="2"/>
              <a:buChar char="§"/>
            </a:pPr>
            <a:endParaRPr lang="ru-RU" sz="2400" dirty="0" smtClean="0">
              <a:latin typeface="Times New Roman" pitchFamily="18" charset="0"/>
              <a:cs typeface="Times New Roman" pitchFamily="18" charset="0"/>
            </a:endParaRPr>
          </a:p>
          <a:p>
            <a:pPr algn="ctr">
              <a:buNone/>
            </a:pPr>
            <a:endParaRPr lang="ru-RU" sz="2800" dirty="0" smtClean="0">
              <a:latin typeface="Times New Roman" pitchFamily="18" charset="0"/>
              <a:cs typeface="Times New Roman" pitchFamily="18" charset="0"/>
            </a:endParaRPr>
          </a:p>
          <a:p>
            <a:pPr algn="ctr">
              <a:buNone/>
            </a:pPr>
            <a:endParaRPr lang="ru-RU" sz="28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6120680"/>
          </a:xfrm>
        </p:spPr>
        <p:txBody>
          <a:bodyPr>
            <a:normAutofit/>
          </a:bodyPr>
          <a:lstStyle/>
          <a:p>
            <a:pPr algn="just"/>
            <a:r>
              <a:rPr lang="ru-RU" sz="2800" dirty="0" smtClean="0">
                <a:solidFill>
                  <a:schemeClr val="tx2">
                    <a:lumMod val="50000"/>
                  </a:schemeClr>
                </a:solidFill>
                <a:latin typeface="Times New Roman" panose="02020603050405020304" pitchFamily="18" charset="0"/>
                <a:cs typeface="Times New Roman" panose="02020603050405020304" pitchFamily="18" charset="0"/>
              </a:rPr>
              <a:t>Образовательный процесс </a:t>
            </a:r>
            <a:r>
              <a:rPr lang="ru-RU" sz="2800" dirty="0">
                <a:solidFill>
                  <a:schemeClr val="tx2">
                    <a:lumMod val="50000"/>
                  </a:schemeClr>
                </a:solidFill>
                <a:latin typeface="Times New Roman" panose="02020603050405020304" pitchFamily="18" charset="0"/>
                <a:cs typeface="Times New Roman" panose="02020603050405020304" pitchFamily="18" charset="0"/>
              </a:rPr>
              <a:t>в группах компенсирующей направленности </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 организован в соответствии с регламентом  образовательной деятельности с </a:t>
            </a:r>
            <a:r>
              <a:rPr lang="ru-RU" sz="2800" dirty="0">
                <a:solidFill>
                  <a:schemeClr val="tx2">
                    <a:lumMod val="50000"/>
                  </a:schemeClr>
                </a:solidFill>
                <a:latin typeface="Times New Roman" panose="02020603050405020304" pitchFamily="18" charset="0"/>
                <a:cs typeface="Times New Roman" panose="02020603050405020304" pitchFamily="18" charset="0"/>
              </a:rPr>
              <a:t>детьми с ТНР  учителем-логопедом дошкольной образовательной организации. </a:t>
            </a:r>
            <a:endParaRPr lang="ru-RU" sz="2800" dirty="0" smtClean="0">
              <a:solidFill>
                <a:schemeClr val="tx2">
                  <a:lumMod val="50000"/>
                </a:schemeClr>
              </a:solidFill>
              <a:latin typeface="Times New Roman" panose="02020603050405020304" pitchFamily="18" charset="0"/>
              <a:cs typeface="Times New Roman" panose="02020603050405020304" pitchFamily="18" charset="0"/>
            </a:endParaRPr>
          </a:p>
          <a:p>
            <a:pPr marL="0" indent="0" algn="just">
              <a:buNone/>
            </a:pPr>
            <a:endParaRPr lang="ru-RU" sz="2800" dirty="0">
              <a:solidFill>
                <a:schemeClr val="tx2">
                  <a:lumMod val="50000"/>
                </a:schemeClr>
              </a:solidFill>
              <a:latin typeface="Times New Roman" panose="02020603050405020304" pitchFamily="18" charset="0"/>
              <a:cs typeface="Times New Roman" panose="02020603050405020304" pitchFamily="18" charset="0"/>
            </a:endParaRPr>
          </a:p>
          <a:p>
            <a:pPr algn="just"/>
            <a:r>
              <a:rPr lang="ru-RU" sz="2800" dirty="0" smtClean="0">
                <a:solidFill>
                  <a:schemeClr val="tx2">
                    <a:lumMod val="50000"/>
                  </a:schemeClr>
                </a:solidFill>
                <a:latin typeface="Times New Roman" panose="02020603050405020304" pitchFamily="18" charset="0"/>
                <a:cs typeface="Times New Roman" panose="02020603050405020304" pitchFamily="18" charset="0"/>
              </a:rPr>
              <a:t>Содержание коррекционно-развивающей работы определено </a:t>
            </a:r>
            <a:r>
              <a:rPr lang="ru-RU" sz="2800" dirty="0">
                <a:solidFill>
                  <a:schemeClr val="tx2">
                    <a:lumMod val="50000"/>
                  </a:schemeClr>
                </a:solidFill>
                <a:latin typeface="Times New Roman" panose="02020603050405020304" pitchFamily="18" charset="0"/>
                <a:cs typeface="Times New Roman" panose="02020603050405020304" pitchFamily="18" charset="0"/>
              </a:rPr>
              <a:t>с учетом особых образовательных потребностей детей с ТНР и заключений психолого-медико-педагогической комиссии.</a:t>
            </a:r>
          </a:p>
          <a:p>
            <a:endParaRPr lang="ru-RU" dirty="0"/>
          </a:p>
        </p:txBody>
      </p:sp>
    </p:spTree>
    <p:extLst>
      <p:ext uri="{BB962C8B-B14F-4D97-AF65-F5344CB8AC3E}">
        <p14:creationId xmlns="" xmlns:p14="http://schemas.microsoft.com/office/powerpoint/2010/main" val="230596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smtClean="0">
                <a:latin typeface="Times New Roman" panose="02020603050405020304" pitchFamily="18" charset="0"/>
                <a:cs typeface="Times New Roman" panose="02020603050405020304" pitchFamily="18" charset="0"/>
              </a:rPr>
              <a:t/>
            </a:r>
            <a:br>
              <a:rPr lang="ru-RU" sz="3600" b="1" dirty="0" smtClean="0">
                <a:latin typeface="Times New Roman" panose="02020603050405020304" pitchFamily="18" charset="0"/>
                <a:cs typeface="Times New Roman" panose="02020603050405020304" pitchFamily="18" charset="0"/>
              </a:rPr>
            </a:br>
            <a:r>
              <a:rPr lang="ru-RU" sz="3200" b="1" dirty="0" smtClean="0">
                <a:solidFill>
                  <a:schemeClr val="tx2">
                    <a:lumMod val="50000"/>
                  </a:schemeClr>
                </a:solidFill>
                <a:latin typeface="Times New Roman" panose="02020603050405020304" pitchFamily="18" charset="0"/>
                <a:cs typeface="Times New Roman" panose="02020603050405020304" pitchFamily="18" charset="0"/>
              </a:rPr>
              <a:t>Статья </a:t>
            </a:r>
            <a:r>
              <a:rPr lang="ru-RU" sz="3200" b="1" dirty="0">
                <a:solidFill>
                  <a:schemeClr val="tx2">
                    <a:lumMod val="50000"/>
                  </a:schemeClr>
                </a:solidFill>
                <a:latin typeface="Times New Roman" panose="02020603050405020304" pitchFamily="18" charset="0"/>
                <a:cs typeface="Times New Roman" panose="02020603050405020304" pitchFamily="18" charset="0"/>
              </a:rPr>
              <a:t>48. Обязанности и ответственность педагогических работников</a:t>
            </a:r>
            <a:r>
              <a:rPr lang="ru-RU" sz="3200" dirty="0">
                <a:solidFill>
                  <a:schemeClr val="tx2">
                    <a:lumMod val="50000"/>
                  </a:schemeClr>
                </a:solidFill>
                <a:latin typeface="Times New Roman" panose="02020603050405020304" pitchFamily="18" charset="0"/>
                <a:cs typeface="Times New Roman" panose="02020603050405020304" pitchFamily="18" charset="0"/>
              </a:rPr>
              <a:t/>
            </a:r>
            <a:br>
              <a:rPr lang="ru-RU" sz="3200" dirty="0">
                <a:solidFill>
                  <a:schemeClr val="tx2">
                    <a:lumMod val="50000"/>
                  </a:schemeClr>
                </a:solidFill>
                <a:latin typeface="Times New Roman" panose="02020603050405020304" pitchFamily="18" charset="0"/>
                <a:cs typeface="Times New Roman" panose="02020603050405020304" pitchFamily="18" charset="0"/>
              </a:rPr>
            </a:br>
            <a:endParaRPr lang="ru-RU" sz="3200"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2204864"/>
            <a:ext cx="8229600" cy="3921299"/>
          </a:xfrm>
        </p:spPr>
        <p:txBody>
          <a:bodyPr>
            <a:normAutofit/>
          </a:bodyPr>
          <a:lstStyle/>
          <a:p>
            <a:pPr marL="0" indent="0">
              <a:buNone/>
            </a:pPr>
            <a:r>
              <a:rPr lang="ru-RU" sz="2800" dirty="0" smtClean="0">
                <a:solidFill>
                  <a:schemeClr val="tx2">
                    <a:lumMod val="50000"/>
                  </a:schemeClr>
                </a:solidFill>
                <a:latin typeface="Times New Roman" panose="02020603050405020304" pitchFamily="18" charset="0"/>
                <a:cs typeface="Times New Roman" panose="02020603050405020304" pitchFamily="18" charset="0"/>
              </a:rPr>
              <a:t>1</a:t>
            </a:r>
            <a:r>
              <a:rPr lang="ru-RU" sz="2800" dirty="0">
                <a:solidFill>
                  <a:schemeClr val="tx2">
                    <a:lumMod val="50000"/>
                  </a:schemeClr>
                </a:solidFill>
                <a:latin typeface="Times New Roman" panose="02020603050405020304" pitchFamily="18" charset="0"/>
                <a:cs typeface="Times New Roman" panose="02020603050405020304" pitchFamily="18" charset="0"/>
              </a:rPr>
              <a:t>. Педагогические работники обязаны:</a:t>
            </a:r>
          </a:p>
          <a:p>
            <a:pPr marL="0" indent="0" algn="just">
              <a:buNone/>
            </a:pPr>
            <a:r>
              <a:rPr lang="ru-RU" sz="2800" dirty="0">
                <a:solidFill>
                  <a:schemeClr val="tx2">
                    <a:lumMod val="50000"/>
                  </a:schemeClr>
                </a:solidFill>
                <a:latin typeface="Times New Roman" panose="02020603050405020304" pitchFamily="18" charset="0"/>
                <a:cs typeface="Times New Roman" panose="02020603050405020304" pitchFamily="18" charset="0"/>
              </a:rPr>
              <a:t>-</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 </a:t>
            </a:r>
            <a:r>
              <a:rPr lang="ru-RU" sz="2800" dirty="0">
                <a:solidFill>
                  <a:schemeClr val="tx2">
                    <a:lumMod val="50000"/>
                  </a:schemeClr>
                </a:solidFill>
                <a:latin typeface="Times New Roman" panose="02020603050405020304" pitchFamily="18" charset="0"/>
                <a:cs typeface="Times New Roman" panose="02020603050405020304" pitchFamily="18" charset="0"/>
              </a:rPr>
              <a:t>осуществлять свою деятельность на высоком профессиональном уровне, обеспечивать в полном объеме реализацию преподаваемых учебных предмета, курса, дисциплины (модуля) в соответствии с утвержденной </a:t>
            </a:r>
            <a:r>
              <a:rPr lang="ru-RU" sz="2800" b="1" dirty="0">
                <a:solidFill>
                  <a:schemeClr val="tx2">
                    <a:lumMod val="50000"/>
                  </a:schemeClr>
                </a:solidFill>
                <a:latin typeface="Times New Roman" panose="02020603050405020304" pitchFamily="18" charset="0"/>
                <a:cs typeface="Times New Roman" panose="02020603050405020304" pitchFamily="18" charset="0"/>
              </a:rPr>
              <a:t>рабочей </a:t>
            </a:r>
            <a:r>
              <a:rPr lang="ru-RU" sz="2800" b="1" dirty="0" smtClean="0">
                <a:solidFill>
                  <a:schemeClr val="tx2">
                    <a:lumMod val="50000"/>
                  </a:schemeClr>
                </a:solidFill>
                <a:latin typeface="Times New Roman" panose="02020603050405020304" pitchFamily="18" charset="0"/>
                <a:cs typeface="Times New Roman" panose="02020603050405020304" pitchFamily="18" charset="0"/>
              </a:rPr>
              <a:t>программой</a:t>
            </a:r>
            <a:endParaRPr lang="ru-RU" sz="2800" dirty="0">
              <a:solidFill>
                <a:schemeClr val="tx2">
                  <a:lumMod val="50000"/>
                </a:schemeClr>
              </a:solidFill>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 xmlns:p14="http://schemas.microsoft.com/office/powerpoint/2010/main" val="594173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5102"/>
            <a:ext cx="8229600" cy="1143000"/>
          </a:xfrm>
        </p:spPr>
        <p:txBody>
          <a:bodyPr>
            <a:normAutofit fontScale="90000"/>
          </a:bodyPr>
          <a:lstStyle/>
          <a:p>
            <a:r>
              <a:rPr lang="ru-RU" dirty="0" smtClean="0"/>
              <a:t/>
            </a:r>
            <a:br>
              <a:rPr lang="ru-RU" dirty="0" smtClean="0"/>
            </a:br>
            <a:r>
              <a:rPr lang="ru-RU" dirty="0"/>
              <a:t/>
            </a:r>
            <a:br>
              <a:rPr lang="ru-RU" dirty="0"/>
            </a:br>
            <a:r>
              <a:rPr lang="ru-RU" sz="3100" b="1" dirty="0" smtClean="0">
                <a:solidFill>
                  <a:schemeClr val="tx2">
                    <a:lumMod val="50000"/>
                  </a:schemeClr>
                </a:solidFill>
                <a:latin typeface="Times New Roman" panose="02020603050405020304" pitchFamily="18" charset="0"/>
                <a:cs typeface="Times New Roman" panose="02020603050405020304" pitchFamily="18" charset="0"/>
              </a:rPr>
              <a:t>Целевые ориентиры освоения «Программы</a:t>
            </a:r>
            <a:r>
              <a:rPr lang="ru-RU" sz="3100" b="1" dirty="0">
                <a:solidFill>
                  <a:schemeClr val="tx2">
                    <a:lumMod val="50000"/>
                  </a:schemeClr>
                </a:solidFill>
                <a:latin typeface="Times New Roman" panose="02020603050405020304" pitchFamily="18" charset="0"/>
                <a:cs typeface="Times New Roman" panose="02020603050405020304" pitchFamily="18" charset="0"/>
              </a:rPr>
              <a:t>»</a:t>
            </a:r>
            <a:br>
              <a:rPr lang="ru-RU" sz="3100" b="1" dirty="0">
                <a:solidFill>
                  <a:schemeClr val="tx2">
                    <a:lumMod val="50000"/>
                  </a:schemeClr>
                </a:solidFill>
                <a:latin typeface="Times New Roman" panose="02020603050405020304" pitchFamily="18" charset="0"/>
                <a:cs typeface="Times New Roman" panose="02020603050405020304" pitchFamily="18" charset="0"/>
              </a:rPr>
            </a:br>
            <a:r>
              <a:rPr lang="ru-RU" sz="3100" b="1" dirty="0">
                <a:solidFill>
                  <a:schemeClr val="tx2">
                    <a:lumMod val="50000"/>
                  </a:schemeClr>
                </a:solidFill>
                <a:latin typeface="Times New Roman" panose="02020603050405020304" pitchFamily="18" charset="0"/>
                <a:cs typeface="Times New Roman" panose="02020603050405020304" pitchFamily="18" charset="0"/>
              </a:rPr>
              <a:t>детьми старшего дошкольного возраста с ТНР</a:t>
            </a:r>
            <a:br>
              <a:rPr lang="ru-RU" sz="3100" b="1" dirty="0">
                <a:solidFill>
                  <a:schemeClr val="tx2">
                    <a:lumMod val="50000"/>
                  </a:schemeClr>
                </a:solidFill>
                <a:latin typeface="Times New Roman" panose="02020603050405020304" pitchFamily="18" charset="0"/>
                <a:cs typeface="Times New Roman" panose="02020603050405020304" pitchFamily="18" charset="0"/>
              </a:rPr>
            </a:br>
            <a:endParaRPr lang="ru-RU" sz="3100" b="1"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lnSpcReduction="10000"/>
          </a:bodyPr>
          <a:lstStyle/>
          <a:p>
            <a:r>
              <a:rPr lang="ru-RU" sz="3000" dirty="0">
                <a:solidFill>
                  <a:schemeClr val="tx2">
                    <a:lumMod val="50000"/>
                  </a:schemeClr>
                </a:solidFill>
                <a:latin typeface="Times New Roman" panose="02020603050405020304" pitchFamily="18" charset="0"/>
                <a:cs typeface="Times New Roman" panose="02020603050405020304" pitchFamily="18" charset="0"/>
              </a:rPr>
              <a:t>обладает сформированной мотивацией к школьному обучению;</a:t>
            </a:r>
          </a:p>
          <a:p>
            <a:r>
              <a:rPr lang="ru-RU" sz="3000" dirty="0" smtClean="0">
                <a:solidFill>
                  <a:schemeClr val="tx2">
                    <a:lumMod val="50000"/>
                  </a:schemeClr>
                </a:solidFill>
                <a:latin typeface="Times New Roman" panose="02020603050405020304" pitchFamily="18" charset="0"/>
                <a:cs typeface="Times New Roman" panose="02020603050405020304" pitchFamily="18" charset="0"/>
              </a:rPr>
              <a:t>усваивает </a:t>
            </a:r>
            <a:r>
              <a:rPr lang="ru-RU" sz="3000" dirty="0">
                <a:solidFill>
                  <a:schemeClr val="tx2">
                    <a:lumMod val="50000"/>
                  </a:schemeClr>
                </a:solidFill>
                <a:latin typeface="Times New Roman" panose="02020603050405020304" pitchFamily="18" charset="0"/>
                <a:cs typeface="Times New Roman" panose="02020603050405020304" pitchFamily="18" charset="0"/>
              </a:rPr>
              <a:t>значения новых слов на основе углубленных знаний </a:t>
            </a:r>
            <a:r>
              <a:rPr lang="ru-RU" sz="3000" dirty="0" smtClean="0">
                <a:solidFill>
                  <a:schemeClr val="tx2">
                    <a:lumMod val="50000"/>
                  </a:schemeClr>
                </a:solidFill>
                <a:latin typeface="Times New Roman" panose="02020603050405020304" pitchFamily="18" charset="0"/>
                <a:cs typeface="Times New Roman" panose="02020603050405020304" pitchFamily="18" charset="0"/>
              </a:rPr>
              <a:t>о предметах </a:t>
            </a:r>
            <a:r>
              <a:rPr lang="ru-RU" sz="3000" dirty="0">
                <a:solidFill>
                  <a:schemeClr val="tx2">
                    <a:lumMod val="50000"/>
                  </a:schemeClr>
                </a:solidFill>
                <a:latin typeface="Times New Roman" panose="02020603050405020304" pitchFamily="18" charset="0"/>
                <a:cs typeface="Times New Roman" panose="02020603050405020304" pitchFamily="18" charset="0"/>
              </a:rPr>
              <a:t>и явлениях окружающего мира;</a:t>
            </a:r>
          </a:p>
          <a:p>
            <a:r>
              <a:rPr lang="ru-RU" sz="3000" dirty="0" smtClean="0">
                <a:solidFill>
                  <a:schemeClr val="tx2">
                    <a:lumMod val="50000"/>
                  </a:schemeClr>
                </a:solidFill>
                <a:latin typeface="Times New Roman" panose="02020603050405020304" pitchFamily="18" charset="0"/>
                <a:cs typeface="Times New Roman" panose="02020603050405020304" pitchFamily="18" charset="0"/>
              </a:rPr>
              <a:t>употребляет </a:t>
            </a:r>
            <a:r>
              <a:rPr lang="ru-RU" sz="3000" dirty="0">
                <a:solidFill>
                  <a:schemeClr val="tx2">
                    <a:lumMod val="50000"/>
                  </a:schemeClr>
                </a:solidFill>
                <a:latin typeface="Times New Roman" panose="02020603050405020304" pitchFamily="18" charset="0"/>
                <a:cs typeface="Times New Roman" panose="02020603050405020304" pitchFamily="18" charset="0"/>
              </a:rPr>
              <a:t>слова, обозначающие личностные характеристики, </a:t>
            </a:r>
            <a:r>
              <a:rPr lang="ru-RU" sz="3000" dirty="0" smtClean="0">
                <a:solidFill>
                  <a:schemeClr val="tx2">
                    <a:lumMod val="50000"/>
                  </a:schemeClr>
                </a:solidFill>
                <a:latin typeface="Times New Roman" panose="02020603050405020304" pitchFamily="18" charset="0"/>
                <a:cs typeface="Times New Roman" panose="02020603050405020304" pitchFamily="18" charset="0"/>
              </a:rPr>
              <a:t>с эмотивным </a:t>
            </a:r>
            <a:r>
              <a:rPr lang="ru-RU" sz="3000" dirty="0">
                <a:solidFill>
                  <a:schemeClr val="tx2">
                    <a:lumMod val="50000"/>
                  </a:schemeClr>
                </a:solidFill>
                <a:latin typeface="Times New Roman" panose="02020603050405020304" pitchFamily="18" charset="0"/>
                <a:cs typeface="Times New Roman" panose="02020603050405020304" pitchFamily="18" charset="0"/>
              </a:rPr>
              <a:t>значением, многозначные;</a:t>
            </a:r>
          </a:p>
          <a:p>
            <a:r>
              <a:rPr lang="ru-RU" sz="3000" dirty="0" smtClean="0">
                <a:solidFill>
                  <a:schemeClr val="tx2">
                    <a:lumMod val="50000"/>
                  </a:schemeClr>
                </a:solidFill>
                <a:latin typeface="Times New Roman" panose="02020603050405020304" pitchFamily="18" charset="0"/>
                <a:cs typeface="Times New Roman" panose="02020603050405020304" pitchFamily="18" charset="0"/>
              </a:rPr>
              <a:t>умеет </a:t>
            </a:r>
            <a:r>
              <a:rPr lang="ru-RU" sz="3000" dirty="0">
                <a:solidFill>
                  <a:schemeClr val="tx2">
                    <a:lumMod val="50000"/>
                  </a:schemeClr>
                </a:solidFill>
                <a:latin typeface="Times New Roman" panose="02020603050405020304" pitchFamily="18" charset="0"/>
                <a:cs typeface="Times New Roman" panose="02020603050405020304" pitchFamily="18" charset="0"/>
              </a:rPr>
              <a:t>подбирать слова с противоположным и сходным значением;</a:t>
            </a:r>
          </a:p>
          <a:p>
            <a:endParaRPr lang="ru-RU" dirty="0"/>
          </a:p>
        </p:txBody>
      </p:sp>
    </p:spTree>
    <p:extLst>
      <p:ext uri="{BB962C8B-B14F-4D97-AF65-F5344CB8AC3E}">
        <p14:creationId xmlns="" xmlns:p14="http://schemas.microsoft.com/office/powerpoint/2010/main" val="406271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264696"/>
          </a:xfrm>
        </p:spPr>
        <p:txBody>
          <a:bodyPr>
            <a:normAutofit fontScale="85000" lnSpcReduction="10000"/>
          </a:bodyPr>
          <a:lstStyle/>
          <a:p>
            <a:pPr algn="just"/>
            <a:r>
              <a:rPr lang="ru-RU" dirty="0">
                <a:solidFill>
                  <a:schemeClr val="tx2">
                    <a:lumMod val="50000"/>
                  </a:schemeClr>
                </a:solidFill>
                <a:latin typeface="Times New Roman" panose="02020603050405020304" pitchFamily="18" charset="0"/>
                <a:cs typeface="Times New Roman" panose="02020603050405020304" pitchFamily="18" charset="0"/>
              </a:rPr>
              <a:t>умеет осмысливать образные выражения и объяснять смысл </a:t>
            </a:r>
            <a:r>
              <a:rPr lang="ru-RU" dirty="0" smtClean="0">
                <a:solidFill>
                  <a:schemeClr val="tx2">
                    <a:lumMod val="50000"/>
                  </a:schemeClr>
                </a:solidFill>
                <a:latin typeface="Times New Roman" panose="02020603050405020304" pitchFamily="18" charset="0"/>
                <a:cs typeface="Times New Roman" panose="02020603050405020304" pitchFamily="18" charset="0"/>
              </a:rPr>
              <a:t>поговорок </a:t>
            </a:r>
            <a:r>
              <a:rPr lang="ru-RU" dirty="0">
                <a:solidFill>
                  <a:schemeClr val="tx2">
                    <a:lumMod val="50000"/>
                  </a:schemeClr>
                </a:solidFill>
                <a:latin typeface="Times New Roman" panose="02020603050405020304" pitchFamily="18" charset="0"/>
                <a:cs typeface="Times New Roman" panose="02020603050405020304" pitchFamily="18" charset="0"/>
              </a:rPr>
              <a:t>(при </a:t>
            </a:r>
            <a:r>
              <a:rPr lang="ru-RU" dirty="0" smtClean="0">
                <a:solidFill>
                  <a:schemeClr val="tx2">
                    <a:lumMod val="50000"/>
                  </a:schemeClr>
                </a:solidFill>
                <a:latin typeface="Times New Roman" panose="02020603050405020304" pitchFamily="18" charset="0"/>
                <a:cs typeface="Times New Roman" panose="02020603050405020304" pitchFamily="18" charset="0"/>
              </a:rPr>
              <a:t>необходимости </a:t>
            </a:r>
            <a:r>
              <a:rPr lang="ru-RU" dirty="0">
                <a:solidFill>
                  <a:schemeClr val="tx2">
                    <a:lumMod val="50000"/>
                  </a:schemeClr>
                </a:solidFill>
                <a:latin typeface="Times New Roman" panose="02020603050405020304" pitchFamily="18" charset="0"/>
                <a:cs typeface="Times New Roman" panose="02020603050405020304" pitchFamily="18" charset="0"/>
              </a:rPr>
              <a:t>прибегает к помощи взрослого);</a:t>
            </a:r>
          </a:p>
          <a:p>
            <a:pPr algn="just"/>
            <a:r>
              <a:rPr lang="ru-RU" dirty="0" smtClean="0">
                <a:solidFill>
                  <a:schemeClr val="tx2">
                    <a:lumMod val="50000"/>
                  </a:schemeClr>
                </a:solidFill>
                <a:latin typeface="Times New Roman" panose="02020603050405020304" pitchFamily="18" charset="0"/>
                <a:cs typeface="Times New Roman" panose="02020603050405020304" pitchFamily="18" charset="0"/>
              </a:rPr>
              <a:t>правильно </a:t>
            </a:r>
            <a:r>
              <a:rPr lang="ru-RU" dirty="0">
                <a:solidFill>
                  <a:schemeClr val="tx2">
                    <a:lumMod val="50000"/>
                  </a:schemeClr>
                </a:solidFill>
                <a:latin typeface="Times New Roman" panose="02020603050405020304" pitchFamily="18" charset="0"/>
                <a:cs typeface="Times New Roman" panose="02020603050405020304" pitchFamily="18" charset="0"/>
              </a:rPr>
              <a:t>употребляет грамматические формы слова; </a:t>
            </a:r>
            <a:r>
              <a:rPr lang="ru-RU" dirty="0" smtClean="0">
                <a:solidFill>
                  <a:schemeClr val="tx2">
                    <a:lumMod val="50000"/>
                  </a:schemeClr>
                </a:solidFill>
                <a:latin typeface="Times New Roman" panose="02020603050405020304" pitchFamily="18" charset="0"/>
                <a:cs typeface="Times New Roman" panose="02020603050405020304" pitchFamily="18" charset="0"/>
              </a:rPr>
              <a:t>продуктивные </a:t>
            </a:r>
            <a:r>
              <a:rPr lang="ru-RU" dirty="0">
                <a:solidFill>
                  <a:schemeClr val="tx2">
                    <a:lumMod val="50000"/>
                  </a:schemeClr>
                </a:solidFill>
                <a:latin typeface="Times New Roman" panose="02020603050405020304" pitchFamily="18" charset="0"/>
                <a:cs typeface="Times New Roman" panose="02020603050405020304" pitchFamily="18" charset="0"/>
              </a:rPr>
              <a:t>и непродуктивные словообразовательные модели;</a:t>
            </a:r>
          </a:p>
          <a:p>
            <a:r>
              <a:rPr lang="ru-RU" dirty="0">
                <a:solidFill>
                  <a:schemeClr val="tx2">
                    <a:lumMod val="50000"/>
                  </a:schemeClr>
                </a:solidFill>
                <a:latin typeface="Times New Roman" panose="02020603050405020304" pitchFamily="18" charset="0"/>
                <a:cs typeface="Times New Roman" panose="02020603050405020304" pitchFamily="18" charset="0"/>
              </a:rPr>
              <a:t>умеет подбирать однокоренные слова, образовывать сложные </a:t>
            </a:r>
            <a:r>
              <a:rPr lang="ru-RU" dirty="0" smtClean="0">
                <a:solidFill>
                  <a:schemeClr val="tx2">
                    <a:lumMod val="50000"/>
                  </a:schemeClr>
                </a:solidFill>
                <a:latin typeface="Times New Roman" panose="02020603050405020304" pitchFamily="18" charset="0"/>
                <a:cs typeface="Times New Roman" panose="02020603050405020304" pitchFamily="18" charset="0"/>
              </a:rPr>
              <a:t>слова</a:t>
            </a:r>
            <a:r>
              <a:rPr lang="ru-RU" dirty="0">
                <a:solidFill>
                  <a:schemeClr val="tx2">
                    <a:lumMod val="50000"/>
                  </a:schemeClr>
                </a:solidFill>
                <a:latin typeface="Times New Roman" panose="02020603050405020304" pitchFamily="18" charset="0"/>
                <a:cs typeface="Times New Roman" panose="02020603050405020304" pitchFamily="18" charset="0"/>
              </a:rPr>
              <a:t>;</a:t>
            </a:r>
          </a:p>
          <a:p>
            <a:pPr algn="just"/>
            <a:r>
              <a:rPr lang="ru-RU" dirty="0" smtClean="0">
                <a:solidFill>
                  <a:schemeClr val="tx2">
                    <a:lumMod val="50000"/>
                  </a:schemeClr>
                </a:solidFill>
                <a:latin typeface="Times New Roman" panose="02020603050405020304" pitchFamily="18" charset="0"/>
                <a:cs typeface="Times New Roman" panose="02020603050405020304" pitchFamily="18" charset="0"/>
              </a:rPr>
              <a:t>.умеет </a:t>
            </a:r>
            <a:r>
              <a:rPr lang="ru-RU" dirty="0">
                <a:solidFill>
                  <a:schemeClr val="tx2">
                    <a:lumMod val="50000"/>
                  </a:schemeClr>
                </a:solidFill>
                <a:latin typeface="Times New Roman" panose="02020603050405020304" pitchFamily="18" charset="0"/>
                <a:cs typeface="Times New Roman" panose="02020603050405020304" pitchFamily="18" charset="0"/>
              </a:rPr>
              <a:t>строить простые распространенные предложения; </a:t>
            </a:r>
            <a:r>
              <a:rPr lang="ru-RU" dirty="0" smtClean="0">
                <a:solidFill>
                  <a:schemeClr val="tx2">
                    <a:lumMod val="50000"/>
                  </a:schemeClr>
                </a:solidFill>
                <a:latin typeface="Times New Roman" panose="02020603050405020304" pitchFamily="18" charset="0"/>
                <a:cs typeface="Times New Roman" panose="02020603050405020304" pitchFamily="18" charset="0"/>
              </a:rPr>
              <a:t>предложения </a:t>
            </a:r>
            <a:r>
              <a:rPr lang="ru-RU" dirty="0">
                <a:solidFill>
                  <a:schemeClr val="tx2">
                    <a:lumMod val="50000"/>
                  </a:schemeClr>
                </a:solidFill>
                <a:latin typeface="Times New Roman" panose="02020603050405020304" pitchFamily="18" charset="0"/>
                <a:cs typeface="Times New Roman" panose="02020603050405020304" pitchFamily="18" charset="0"/>
              </a:rPr>
              <a:t>с однородными членами; простейшие виды сложносочиненных </a:t>
            </a:r>
            <a:r>
              <a:rPr lang="ru-RU" dirty="0" smtClean="0">
                <a:solidFill>
                  <a:schemeClr val="tx2">
                    <a:lumMod val="50000"/>
                  </a:schemeClr>
                </a:solidFill>
                <a:latin typeface="Times New Roman" panose="02020603050405020304" pitchFamily="18" charset="0"/>
                <a:cs typeface="Times New Roman" panose="02020603050405020304" pitchFamily="18" charset="0"/>
              </a:rPr>
              <a:t>и сложноподчиненных </a:t>
            </a:r>
            <a:r>
              <a:rPr lang="ru-RU" dirty="0">
                <a:solidFill>
                  <a:schemeClr val="tx2">
                    <a:lumMod val="50000"/>
                  </a:schemeClr>
                </a:solidFill>
                <a:latin typeface="Times New Roman" panose="02020603050405020304" pitchFamily="18" charset="0"/>
                <a:cs typeface="Times New Roman" panose="02020603050405020304" pitchFamily="18" charset="0"/>
              </a:rPr>
              <a:t>предложений; </a:t>
            </a:r>
            <a:r>
              <a:rPr lang="ru-RU" dirty="0" smtClean="0">
                <a:solidFill>
                  <a:schemeClr val="tx2">
                    <a:lumMod val="50000"/>
                  </a:schemeClr>
                </a:solidFill>
                <a:latin typeface="Times New Roman" panose="02020603050405020304" pitchFamily="18" charset="0"/>
                <a:cs typeface="Times New Roman" panose="02020603050405020304" pitchFamily="18" charset="0"/>
              </a:rPr>
              <a:t> сложноподчиненных </a:t>
            </a:r>
            <a:r>
              <a:rPr lang="ru-RU" dirty="0">
                <a:solidFill>
                  <a:schemeClr val="tx2">
                    <a:lumMod val="50000"/>
                  </a:schemeClr>
                </a:solidFill>
                <a:latin typeface="Times New Roman" panose="02020603050405020304" pitchFamily="18" charset="0"/>
                <a:cs typeface="Times New Roman" panose="02020603050405020304" pitchFamily="18" charset="0"/>
              </a:rPr>
              <a:t>предложений </a:t>
            </a:r>
            <a:r>
              <a:rPr lang="ru-RU" dirty="0" smtClean="0">
                <a:solidFill>
                  <a:schemeClr val="tx2">
                    <a:lumMod val="50000"/>
                  </a:schemeClr>
                </a:solidFill>
                <a:latin typeface="Times New Roman" panose="02020603050405020304" pitchFamily="18" charset="0"/>
                <a:cs typeface="Times New Roman" panose="02020603050405020304" pitchFamily="18" charset="0"/>
              </a:rPr>
              <a:t>с использование </a:t>
            </a:r>
            <a:r>
              <a:rPr lang="ru-RU" dirty="0">
                <a:solidFill>
                  <a:schemeClr val="tx2">
                    <a:lumMod val="50000"/>
                  </a:schemeClr>
                </a:solidFill>
                <a:latin typeface="Times New Roman" panose="02020603050405020304" pitchFamily="18" charset="0"/>
                <a:cs typeface="Times New Roman" panose="02020603050405020304" pitchFamily="18" charset="0"/>
              </a:rPr>
              <a:t>подчинительных союзов;</a:t>
            </a:r>
          </a:p>
          <a:p>
            <a:endParaRPr lang="ru-RU" dirty="0"/>
          </a:p>
        </p:txBody>
      </p:sp>
    </p:spTree>
    <p:extLst>
      <p:ext uri="{BB962C8B-B14F-4D97-AF65-F5344CB8AC3E}">
        <p14:creationId xmlns="" xmlns:p14="http://schemas.microsoft.com/office/powerpoint/2010/main" val="16708649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Autofit/>
          </a:bodyPr>
          <a:lstStyle/>
          <a:p>
            <a:pPr algn="just"/>
            <a:r>
              <a:rPr lang="ru-RU" sz="2400" dirty="0">
                <a:solidFill>
                  <a:schemeClr val="tx2">
                    <a:lumMod val="50000"/>
                  </a:schemeClr>
                </a:solidFill>
                <a:latin typeface="Times New Roman" panose="02020603050405020304" pitchFamily="18" charset="0"/>
                <a:cs typeface="Times New Roman" panose="02020603050405020304" pitchFamily="18" charset="0"/>
              </a:rPr>
              <a:t>составляет различные виды </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описательных </a:t>
            </a:r>
            <a:r>
              <a:rPr lang="ru-RU" sz="2400" dirty="0">
                <a:solidFill>
                  <a:schemeClr val="tx2">
                    <a:lumMod val="50000"/>
                  </a:schemeClr>
                </a:solidFill>
                <a:latin typeface="Times New Roman" panose="02020603050405020304" pitchFamily="18" charset="0"/>
                <a:cs typeface="Times New Roman" panose="02020603050405020304" pitchFamily="18" charset="0"/>
              </a:rPr>
              <a:t>рассказов, текстов (</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описание</a:t>
            </a:r>
            <a:r>
              <a:rPr lang="ru-RU" sz="2400" dirty="0">
                <a:solidFill>
                  <a:schemeClr val="tx2">
                    <a:lumMod val="50000"/>
                  </a:schemeClr>
                </a:solidFill>
                <a:latin typeface="Times New Roman" panose="02020603050405020304" pitchFamily="18" charset="0"/>
                <a:cs typeface="Times New Roman" panose="02020603050405020304" pitchFamily="18" charset="0"/>
              </a:rPr>
              <a:t>, повествование, с элементами рассуждения) с соблюдением </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цельности </a:t>
            </a:r>
            <a:r>
              <a:rPr lang="ru-RU" sz="2400" dirty="0">
                <a:solidFill>
                  <a:schemeClr val="tx2">
                    <a:lumMod val="50000"/>
                  </a:schemeClr>
                </a:solidFill>
                <a:latin typeface="Times New Roman" panose="02020603050405020304" pitchFamily="18" charset="0"/>
                <a:cs typeface="Times New Roman" panose="02020603050405020304" pitchFamily="18" charset="0"/>
              </a:rPr>
              <a:t>и связности высказывания;</a:t>
            </a:r>
          </a:p>
          <a:p>
            <a:pPr algn="just"/>
            <a:r>
              <a:rPr lang="ru-RU" sz="2400" dirty="0" smtClean="0">
                <a:solidFill>
                  <a:schemeClr val="tx2">
                    <a:lumMod val="50000"/>
                  </a:schemeClr>
                </a:solidFill>
                <a:latin typeface="Times New Roman" panose="02020603050405020304" pitchFamily="18" charset="0"/>
                <a:cs typeface="Times New Roman" panose="02020603050405020304" pitchFamily="18" charset="0"/>
              </a:rPr>
              <a:t>умеет </a:t>
            </a:r>
            <a:r>
              <a:rPr lang="ru-RU" sz="2400" dirty="0">
                <a:solidFill>
                  <a:schemeClr val="tx2">
                    <a:lumMod val="50000"/>
                  </a:schemeClr>
                </a:solidFill>
                <a:latin typeface="Times New Roman" panose="02020603050405020304" pitchFamily="18" charset="0"/>
                <a:cs typeface="Times New Roman" panose="02020603050405020304" pitchFamily="18" charset="0"/>
              </a:rPr>
              <a:t>составлять творческие рассказы;</a:t>
            </a:r>
          </a:p>
          <a:p>
            <a:pPr algn="just"/>
            <a:r>
              <a:rPr lang="ru-RU" sz="2400" dirty="0" smtClean="0">
                <a:solidFill>
                  <a:schemeClr val="tx2">
                    <a:lumMod val="50000"/>
                  </a:schemeClr>
                </a:solidFill>
                <a:latin typeface="Times New Roman" panose="02020603050405020304" pitchFamily="18" charset="0"/>
                <a:cs typeface="Times New Roman" panose="02020603050405020304" pitchFamily="18" charset="0"/>
              </a:rPr>
              <a:t>осуществляет </a:t>
            </a:r>
            <a:r>
              <a:rPr lang="ru-RU" sz="2400" dirty="0">
                <a:solidFill>
                  <a:schemeClr val="tx2">
                    <a:lumMod val="50000"/>
                  </a:schemeClr>
                </a:solidFill>
                <a:latin typeface="Times New Roman" panose="02020603050405020304" pitchFamily="18" charset="0"/>
                <a:cs typeface="Times New Roman" panose="02020603050405020304" pitchFamily="18" charset="0"/>
              </a:rPr>
              <a:t>слуховую и </a:t>
            </a:r>
            <a:r>
              <a:rPr lang="ru-RU" sz="2400" dirty="0" err="1" smtClean="0">
                <a:solidFill>
                  <a:schemeClr val="tx2">
                    <a:lumMod val="50000"/>
                  </a:schemeClr>
                </a:solidFill>
                <a:latin typeface="Times New Roman" panose="02020603050405020304" pitchFamily="18" charset="0"/>
                <a:cs typeface="Times New Roman" panose="02020603050405020304" pitchFamily="18" charset="0"/>
              </a:rPr>
              <a:t>слухо</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-произносительную дифференциацию </a:t>
            </a:r>
            <a:r>
              <a:rPr lang="ru-RU" sz="2400" dirty="0">
                <a:solidFill>
                  <a:schemeClr val="tx2">
                    <a:lumMod val="50000"/>
                  </a:schemeClr>
                </a:solidFill>
                <a:latin typeface="Times New Roman" panose="02020603050405020304" pitchFamily="18" charset="0"/>
                <a:cs typeface="Times New Roman" panose="02020603050405020304" pitchFamily="18" charset="0"/>
              </a:rPr>
              <a:t>звуков по всем дифференциальным признакам;</a:t>
            </a:r>
          </a:p>
          <a:p>
            <a:pPr algn="just"/>
            <a:r>
              <a:rPr lang="ru-RU" sz="2400" dirty="0">
                <a:solidFill>
                  <a:schemeClr val="tx2">
                    <a:lumMod val="50000"/>
                  </a:schemeClr>
                </a:solidFill>
                <a:latin typeface="Times New Roman" panose="02020603050405020304" pitchFamily="18" charset="0"/>
                <a:cs typeface="Times New Roman" panose="02020603050405020304" pitchFamily="18" charset="0"/>
              </a:rPr>
              <a:t>владеет простыми формами фонематического анализа, </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способен осуществлять </a:t>
            </a:r>
            <a:r>
              <a:rPr lang="ru-RU" sz="2400" dirty="0">
                <a:solidFill>
                  <a:schemeClr val="tx2">
                    <a:lumMod val="50000"/>
                  </a:schemeClr>
                </a:solidFill>
                <a:latin typeface="Times New Roman" panose="02020603050405020304" pitchFamily="18" charset="0"/>
                <a:cs typeface="Times New Roman" panose="02020603050405020304" pitchFamily="18" charset="0"/>
              </a:rPr>
              <a:t>сложные формы фонематического анализа (с </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 постепенным переводом </a:t>
            </a:r>
            <a:r>
              <a:rPr lang="ru-RU" sz="2400" dirty="0">
                <a:solidFill>
                  <a:schemeClr val="tx2">
                    <a:lumMod val="50000"/>
                  </a:schemeClr>
                </a:solidFill>
                <a:latin typeface="Times New Roman" panose="02020603050405020304" pitchFamily="18" charset="0"/>
                <a:cs typeface="Times New Roman" panose="02020603050405020304" pitchFamily="18" charset="0"/>
              </a:rPr>
              <a:t>речевых умений во внутренний план), осуществляет </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операции фонематического </a:t>
            </a:r>
            <a:r>
              <a:rPr lang="ru-RU" sz="2400" dirty="0">
                <a:solidFill>
                  <a:schemeClr val="tx2">
                    <a:lumMod val="50000"/>
                  </a:schemeClr>
                </a:solidFill>
                <a:latin typeface="Times New Roman" panose="02020603050405020304" pitchFamily="18" charset="0"/>
                <a:cs typeface="Times New Roman" panose="02020603050405020304" pitchFamily="18" charset="0"/>
              </a:rPr>
              <a:t>синтеза;</a:t>
            </a:r>
          </a:p>
          <a:p>
            <a:pPr algn="just"/>
            <a:r>
              <a:rPr lang="ru-RU" sz="2400" dirty="0" smtClean="0">
                <a:solidFill>
                  <a:schemeClr val="tx2">
                    <a:lumMod val="50000"/>
                  </a:schemeClr>
                </a:solidFill>
                <a:latin typeface="Times New Roman" panose="02020603050405020304" pitchFamily="18" charset="0"/>
                <a:cs typeface="Times New Roman" panose="02020603050405020304" pitchFamily="18" charset="0"/>
              </a:rPr>
              <a:t>владеет </a:t>
            </a:r>
            <a:r>
              <a:rPr lang="ru-RU" sz="2400" dirty="0">
                <a:solidFill>
                  <a:schemeClr val="tx2">
                    <a:lumMod val="50000"/>
                  </a:schemeClr>
                </a:solidFill>
                <a:latin typeface="Times New Roman" panose="02020603050405020304" pitchFamily="18" charset="0"/>
                <a:cs typeface="Times New Roman" panose="02020603050405020304" pitchFamily="18" charset="0"/>
              </a:rPr>
              <a:t>понятиями «слово» и «слог», «предложение»;</a:t>
            </a:r>
          </a:p>
          <a:p>
            <a:pPr algn="just"/>
            <a:r>
              <a:rPr lang="ru-RU" sz="2400" dirty="0" smtClean="0">
                <a:solidFill>
                  <a:schemeClr val="tx2">
                    <a:lumMod val="50000"/>
                  </a:schemeClr>
                </a:solidFill>
                <a:latin typeface="Times New Roman" panose="02020603050405020304" pitchFamily="18" charset="0"/>
                <a:cs typeface="Times New Roman" panose="02020603050405020304" pitchFamily="18" charset="0"/>
              </a:rPr>
              <a:t>осознает </a:t>
            </a:r>
            <a:r>
              <a:rPr lang="ru-RU" sz="2400" dirty="0">
                <a:solidFill>
                  <a:schemeClr val="tx2">
                    <a:lumMod val="50000"/>
                  </a:schemeClr>
                </a:solidFill>
                <a:latin typeface="Times New Roman" panose="02020603050405020304" pitchFamily="18" charset="0"/>
                <a:cs typeface="Times New Roman" panose="02020603050405020304" pitchFamily="18" charset="0"/>
              </a:rPr>
              <a:t>слоговое строение слова, осуществляет слоговой </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анализ и </a:t>
            </a:r>
            <a:r>
              <a:rPr lang="ru-RU" sz="2400" dirty="0">
                <a:solidFill>
                  <a:schemeClr val="tx2">
                    <a:lumMod val="50000"/>
                  </a:schemeClr>
                </a:solidFill>
                <a:latin typeface="Times New Roman" panose="02020603050405020304" pitchFamily="18" charset="0"/>
                <a:cs typeface="Times New Roman" panose="02020603050405020304" pitchFamily="18" charset="0"/>
              </a:rPr>
              <a:t>синтез слов (двухсложных с открытыми, закрытыми слогами, </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трехсложных </a:t>
            </a:r>
            <a:r>
              <a:rPr lang="ru-RU" sz="2400" dirty="0">
                <a:solidFill>
                  <a:schemeClr val="tx2">
                    <a:lumMod val="50000"/>
                  </a:schemeClr>
                </a:solidFill>
                <a:latin typeface="Times New Roman" panose="02020603050405020304" pitchFamily="18" charset="0"/>
                <a:cs typeface="Times New Roman" panose="02020603050405020304" pitchFamily="18" charset="0"/>
              </a:rPr>
              <a:t>с открытыми слогами, односложных);</a:t>
            </a:r>
          </a:p>
          <a:p>
            <a:endParaRPr lang="ru-RU" sz="2400" dirty="0"/>
          </a:p>
        </p:txBody>
      </p:sp>
    </p:spTree>
    <p:extLst>
      <p:ext uri="{BB962C8B-B14F-4D97-AF65-F5344CB8AC3E}">
        <p14:creationId xmlns="" xmlns:p14="http://schemas.microsoft.com/office/powerpoint/2010/main" val="2044262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a:bodyPr>
          <a:lstStyle/>
          <a:p>
            <a:pPr algn="just"/>
            <a:r>
              <a:rPr lang="ru-RU" sz="2800" dirty="0">
                <a:solidFill>
                  <a:schemeClr val="tx2">
                    <a:lumMod val="50000"/>
                  </a:schemeClr>
                </a:solidFill>
                <a:latin typeface="Times New Roman" panose="02020603050405020304" pitchFamily="18" charset="0"/>
                <a:cs typeface="Times New Roman" panose="02020603050405020304" pitchFamily="18" charset="0"/>
              </a:rPr>
              <a:t>умеет составлять графические схемы слогов, слов, предложений;</a:t>
            </a:r>
          </a:p>
          <a:p>
            <a:pPr algn="just"/>
            <a:r>
              <a:rPr lang="ru-RU" sz="2800" dirty="0" smtClean="0">
                <a:solidFill>
                  <a:schemeClr val="tx2">
                    <a:lumMod val="50000"/>
                  </a:schemeClr>
                </a:solidFill>
                <a:latin typeface="Times New Roman" panose="02020603050405020304" pitchFamily="18" charset="0"/>
                <a:cs typeface="Times New Roman" panose="02020603050405020304" pitchFamily="18" charset="0"/>
              </a:rPr>
              <a:t>знает </a:t>
            </a:r>
            <a:r>
              <a:rPr lang="ru-RU" sz="2800" dirty="0">
                <a:solidFill>
                  <a:schemeClr val="tx2">
                    <a:lumMod val="50000"/>
                  </a:schemeClr>
                </a:solidFill>
                <a:latin typeface="Times New Roman" panose="02020603050405020304" pitchFamily="18" charset="0"/>
                <a:cs typeface="Times New Roman" panose="02020603050405020304" pitchFamily="18" charset="0"/>
              </a:rPr>
              <a:t>печатные буквы (без употребления алфавитных названий</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 умеет </a:t>
            </a:r>
            <a:r>
              <a:rPr lang="ru-RU" sz="2800" dirty="0">
                <a:solidFill>
                  <a:schemeClr val="tx2">
                    <a:lumMod val="50000"/>
                  </a:schemeClr>
                </a:solidFill>
                <a:latin typeface="Times New Roman" panose="02020603050405020304" pitchFamily="18" charset="0"/>
                <a:cs typeface="Times New Roman" panose="02020603050405020304" pitchFamily="18" charset="0"/>
              </a:rPr>
              <a:t>их воспроизводить;</a:t>
            </a:r>
          </a:p>
          <a:p>
            <a:pPr algn="just"/>
            <a:r>
              <a:rPr lang="ru-RU" sz="2800" dirty="0" smtClean="0">
                <a:solidFill>
                  <a:schemeClr val="tx2">
                    <a:lumMod val="50000"/>
                  </a:schemeClr>
                </a:solidFill>
                <a:latin typeface="Times New Roman" panose="02020603050405020304" pitchFamily="18" charset="0"/>
                <a:cs typeface="Times New Roman" panose="02020603050405020304" pitchFamily="18" charset="0"/>
              </a:rPr>
              <a:t>правильно </a:t>
            </a:r>
            <a:r>
              <a:rPr lang="ru-RU" sz="2800" dirty="0">
                <a:solidFill>
                  <a:schemeClr val="tx2">
                    <a:lumMod val="50000"/>
                  </a:schemeClr>
                </a:solidFill>
                <a:latin typeface="Times New Roman" panose="02020603050405020304" pitchFamily="18" charset="0"/>
                <a:cs typeface="Times New Roman" panose="02020603050405020304" pitchFamily="18" charset="0"/>
              </a:rPr>
              <a:t>произносит звуки (в </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соответствии </a:t>
            </a:r>
            <a:r>
              <a:rPr lang="ru-RU" sz="2800" dirty="0">
                <a:solidFill>
                  <a:schemeClr val="tx2">
                    <a:lumMod val="50000"/>
                  </a:schemeClr>
                </a:solidFill>
                <a:latin typeface="Times New Roman" panose="02020603050405020304" pitchFamily="18" charset="0"/>
                <a:cs typeface="Times New Roman" panose="02020603050405020304" pitchFamily="18" charset="0"/>
              </a:rPr>
              <a:t>с онтогенезом);</a:t>
            </a:r>
          </a:p>
          <a:p>
            <a:r>
              <a:rPr lang="ru-RU" sz="2800" dirty="0" smtClean="0">
                <a:solidFill>
                  <a:schemeClr val="tx2">
                    <a:lumMod val="50000"/>
                  </a:schemeClr>
                </a:solidFill>
                <a:latin typeface="Times New Roman" panose="02020603050405020304" pitchFamily="18" charset="0"/>
                <a:cs typeface="Times New Roman" panose="02020603050405020304" pitchFamily="18" charset="0"/>
              </a:rPr>
              <a:t>воспроизводит </a:t>
            </a:r>
            <a:r>
              <a:rPr lang="ru-RU" sz="2800" dirty="0">
                <a:solidFill>
                  <a:schemeClr val="tx2">
                    <a:lumMod val="50000"/>
                  </a:schemeClr>
                </a:solidFill>
                <a:latin typeface="Times New Roman" panose="02020603050405020304" pitchFamily="18" charset="0"/>
                <a:cs typeface="Times New Roman" panose="02020603050405020304" pitchFamily="18" charset="0"/>
              </a:rPr>
              <a:t>слова различной </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 </a:t>
            </a:r>
            <a:r>
              <a:rPr lang="ru-RU" sz="2800" dirty="0" err="1" smtClean="0">
                <a:solidFill>
                  <a:schemeClr val="tx2">
                    <a:lumMod val="50000"/>
                  </a:schemeClr>
                </a:solidFill>
                <a:latin typeface="Times New Roman" panose="02020603050405020304" pitchFamily="18" charset="0"/>
                <a:cs typeface="Times New Roman" panose="02020603050405020304" pitchFamily="18" charset="0"/>
              </a:rPr>
              <a:t>звуко-слоговой</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 </a:t>
            </a:r>
            <a:r>
              <a:rPr lang="ru-RU" sz="2800" dirty="0">
                <a:solidFill>
                  <a:schemeClr val="tx2">
                    <a:lumMod val="50000"/>
                  </a:schemeClr>
                </a:solidFill>
                <a:latin typeface="Times New Roman" panose="02020603050405020304" pitchFamily="18" charset="0"/>
                <a:cs typeface="Times New Roman" panose="02020603050405020304" pitchFamily="18" charset="0"/>
              </a:rPr>
              <a:t>структуры (</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изолированно </a:t>
            </a:r>
            <a:r>
              <a:rPr lang="ru-RU" sz="2800" dirty="0">
                <a:solidFill>
                  <a:schemeClr val="tx2">
                    <a:lumMod val="50000"/>
                  </a:schemeClr>
                </a:solidFill>
                <a:latin typeface="Times New Roman" panose="02020603050405020304" pitchFamily="18" charset="0"/>
                <a:cs typeface="Times New Roman" panose="02020603050405020304" pitchFamily="18" charset="0"/>
              </a:rPr>
              <a:t>и в условиях контекста).</a:t>
            </a:r>
          </a:p>
          <a:p>
            <a:endParaRPr lang="ru-RU" dirty="0"/>
          </a:p>
        </p:txBody>
      </p:sp>
    </p:spTree>
    <p:extLst>
      <p:ext uri="{BB962C8B-B14F-4D97-AF65-F5344CB8AC3E}">
        <p14:creationId xmlns="" xmlns:p14="http://schemas.microsoft.com/office/powerpoint/2010/main" val="26100596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39552" y="404664"/>
            <a:ext cx="7560840" cy="4524315"/>
          </a:xfrm>
          <a:prstGeom prst="rect">
            <a:avLst/>
          </a:prstGeom>
          <a:noFill/>
        </p:spPr>
        <p:txBody>
          <a:bodyPr wrap="square" lIns="91440" tIns="45720" rIns="91440" bIns="45720">
            <a:spAutoFit/>
          </a:bodyPr>
          <a:lstStyle/>
          <a:p>
            <a:pPr algn="ctr"/>
            <a:r>
              <a:rPr lang="ru-RU" sz="3600" dirty="0" smtClean="0">
                <a:ln w="0"/>
                <a:solidFill>
                  <a:schemeClr val="tx2">
                    <a:lumMod val="50000"/>
                  </a:schemeClr>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Форма обучения детей</a:t>
            </a:r>
          </a:p>
          <a:p>
            <a:pPr algn="ctr"/>
            <a:r>
              <a:rPr lang="ru-RU" sz="3600" b="0" cap="none" spc="0" dirty="0" smtClean="0">
                <a:ln w="0"/>
                <a:solidFill>
                  <a:schemeClr val="tx2">
                    <a:lumMod val="50000"/>
                  </a:schemeClr>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Организация НОД</a:t>
            </a:r>
          </a:p>
          <a:p>
            <a:pPr algn="ctr"/>
            <a:r>
              <a:rPr lang="ru-RU" sz="3600" dirty="0" smtClean="0">
                <a:ln w="0"/>
                <a:solidFill>
                  <a:schemeClr val="tx2">
                    <a:lumMod val="50000"/>
                  </a:schemeClr>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Сетка НОД </a:t>
            </a:r>
          </a:p>
          <a:p>
            <a:pPr algn="ctr"/>
            <a:r>
              <a:rPr lang="ru-RU" sz="3600" b="0" cap="none" spc="0" dirty="0" smtClean="0">
                <a:ln w="0"/>
                <a:solidFill>
                  <a:schemeClr val="tx2">
                    <a:lumMod val="50000"/>
                  </a:schemeClr>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Продолжительность НОД</a:t>
            </a:r>
          </a:p>
          <a:p>
            <a:pPr algn="ctr"/>
            <a:r>
              <a:rPr lang="ru-RU" sz="3600" dirty="0" smtClean="0">
                <a:ln w="0"/>
                <a:solidFill>
                  <a:schemeClr val="tx2">
                    <a:lumMod val="50000"/>
                  </a:schemeClr>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Организация обучения по периодам работы (сколько видов НОД и как часто в неделю )</a:t>
            </a:r>
          </a:p>
          <a:p>
            <a:pPr algn="ctr"/>
            <a:r>
              <a:rPr lang="ru-RU" sz="3600" b="0" cap="none" spc="0" dirty="0" smtClean="0">
                <a:ln w="0"/>
                <a:solidFill>
                  <a:schemeClr val="tx2">
                    <a:lumMod val="50000"/>
                  </a:schemeClr>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Каникулярный режим</a:t>
            </a:r>
            <a:endParaRPr lang="ru-RU" sz="3600" b="0" cap="none" spc="0" dirty="0">
              <a:ln w="0"/>
              <a:solidFill>
                <a:schemeClr val="tx2">
                  <a:lumMod val="50000"/>
                </a:schemeClr>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996106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 xmlns:p14="http://schemas.microsoft.com/office/powerpoint/2010/main" val="4255403530"/>
              </p:ext>
            </p:extLst>
          </p:nvPr>
        </p:nvGraphicFramePr>
        <p:xfrm>
          <a:off x="251520" y="829647"/>
          <a:ext cx="8568952" cy="2959393"/>
        </p:xfrm>
        <a:graphic>
          <a:graphicData uri="http://schemas.openxmlformats.org/drawingml/2006/table">
            <a:tbl>
              <a:tblPr firstRow="1" firstCol="1" bandRow="1"/>
              <a:tblGrid>
                <a:gridCol w="1152128"/>
                <a:gridCol w="1771209"/>
                <a:gridCol w="2139046"/>
                <a:gridCol w="1583740"/>
                <a:gridCol w="1922829"/>
              </a:tblGrid>
              <a:tr h="1140127">
                <a:tc>
                  <a:txBody>
                    <a:bodyPr/>
                    <a:lstStyle/>
                    <a:p>
                      <a:pPr algn="ctr">
                        <a:lnSpc>
                          <a:spcPct val="150000"/>
                        </a:lnSpc>
                        <a:spcAft>
                          <a:spcPts val="0"/>
                        </a:spcAft>
                        <a:tabLst>
                          <a:tab pos="228600" algn="l"/>
                          <a:tab pos="914400" algn="l"/>
                        </a:tabLst>
                      </a:pPr>
                      <a:r>
                        <a:rPr lang="ru-RU" sz="1600" dirty="0">
                          <a:solidFill>
                            <a:srgbClr val="000000"/>
                          </a:solidFill>
                          <a:effectLst/>
                          <a:latin typeface="Times New Roman"/>
                          <a:ea typeface="Calibri"/>
                          <a:cs typeface="Times New Roman"/>
                        </a:rPr>
                        <a:t>Период обучения</a:t>
                      </a:r>
                      <a:endParaRPr lang="ru-RU" sz="1600" dirty="0">
                        <a:effectLst/>
                        <a:latin typeface="Calibri"/>
                        <a:ea typeface="Calibri"/>
                        <a:cs typeface="Times New Roman"/>
                      </a:endParaRPr>
                    </a:p>
                  </a:txBody>
                  <a:tcPr marL="56575" marR="56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228600" algn="l"/>
                          <a:tab pos="914400" algn="l"/>
                        </a:tabLst>
                      </a:pPr>
                      <a:r>
                        <a:rPr lang="ru-RU" sz="1600" dirty="0">
                          <a:solidFill>
                            <a:srgbClr val="000000"/>
                          </a:solidFill>
                          <a:effectLst/>
                          <a:latin typeface="Times New Roman"/>
                          <a:ea typeface="Calibri"/>
                          <a:cs typeface="Times New Roman"/>
                        </a:rPr>
                        <a:t>Количество </a:t>
                      </a:r>
                      <a:r>
                        <a:rPr lang="ru-RU" sz="1600" dirty="0" smtClean="0">
                          <a:solidFill>
                            <a:srgbClr val="000000"/>
                          </a:solidFill>
                          <a:effectLst/>
                          <a:latin typeface="Times New Roman"/>
                          <a:ea typeface="Calibri"/>
                          <a:cs typeface="Times New Roman"/>
                        </a:rPr>
                        <a:t>НОД</a:t>
                      </a:r>
                      <a:r>
                        <a:rPr lang="ru-RU" sz="1600" baseline="0" dirty="0" smtClean="0">
                          <a:solidFill>
                            <a:srgbClr val="000000"/>
                          </a:solidFill>
                          <a:effectLst/>
                          <a:latin typeface="Times New Roman"/>
                          <a:ea typeface="Calibri"/>
                          <a:cs typeface="Times New Roman"/>
                        </a:rPr>
                        <a:t> </a:t>
                      </a:r>
                      <a:r>
                        <a:rPr lang="ru-RU" sz="1600" dirty="0" smtClean="0">
                          <a:solidFill>
                            <a:srgbClr val="000000"/>
                          </a:solidFill>
                          <a:effectLst/>
                          <a:latin typeface="Times New Roman"/>
                          <a:ea typeface="Calibri"/>
                          <a:cs typeface="Times New Roman"/>
                        </a:rPr>
                        <a:t>по </a:t>
                      </a:r>
                      <a:r>
                        <a:rPr lang="ru-RU" sz="1600" dirty="0">
                          <a:solidFill>
                            <a:srgbClr val="000000"/>
                          </a:solidFill>
                          <a:effectLst/>
                          <a:latin typeface="Times New Roman"/>
                          <a:ea typeface="Calibri"/>
                          <a:cs typeface="Times New Roman"/>
                        </a:rPr>
                        <a:t>коррекции </a:t>
                      </a:r>
                      <a:r>
                        <a:rPr lang="ru-RU" sz="1600" dirty="0" err="1" smtClean="0">
                          <a:solidFill>
                            <a:srgbClr val="000000"/>
                          </a:solidFill>
                          <a:effectLst/>
                          <a:latin typeface="Times New Roman"/>
                          <a:ea typeface="Calibri"/>
                          <a:cs typeface="Times New Roman"/>
                        </a:rPr>
                        <a:t>звукопроизно</a:t>
                      </a:r>
                      <a:endParaRPr lang="ru-RU" sz="1600" dirty="0" smtClean="0">
                        <a:solidFill>
                          <a:srgbClr val="000000"/>
                        </a:solidFill>
                        <a:effectLst/>
                        <a:latin typeface="Times New Roman"/>
                        <a:ea typeface="Calibri"/>
                        <a:cs typeface="Times New Roman"/>
                      </a:endParaRPr>
                    </a:p>
                    <a:p>
                      <a:pPr algn="ctr">
                        <a:lnSpc>
                          <a:spcPct val="100000"/>
                        </a:lnSpc>
                        <a:spcAft>
                          <a:spcPts val="0"/>
                        </a:spcAft>
                        <a:tabLst>
                          <a:tab pos="228600" algn="l"/>
                          <a:tab pos="914400" algn="l"/>
                        </a:tabLst>
                      </a:pPr>
                      <a:r>
                        <a:rPr lang="ru-RU" sz="1600" dirty="0" err="1" smtClean="0">
                          <a:solidFill>
                            <a:srgbClr val="000000"/>
                          </a:solidFill>
                          <a:effectLst/>
                          <a:latin typeface="Times New Roman"/>
                          <a:ea typeface="Calibri"/>
                          <a:cs typeface="Times New Roman"/>
                        </a:rPr>
                        <a:t>шения</a:t>
                      </a:r>
                      <a:endParaRPr lang="ru-RU" sz="1600" dirty="0">
                        <a:effectLst/>
                        <a:latin typeface="Calibri"/>
                        <a:ea typeface="Calibri"/>
                        <a:cs typeface="Times New Roman"/>
                      </a:endParaRPr>
                    </a:p>
                  </a:txBody>
                  <a:tcPr marL="56575" marR="56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228600" algn="l"/>
                          <a:tab pos="914400" algn="l"/>
                        </a:tabLst>
                      </a:pPr>
                      <a:r>
                        <a:rPr lang="ru-RU" sz="1600" dirty="0">
                          <a:solidFill>
                            <a:srgbClr val="000000"/>
                          </a:solidFill>
                          <a:effectLst/>
                          <a:latin typeface="Times New Roman"/>
                          <a:ea typeface="Calibri"/>
                          <a:cs typeface="Times New Roman"/>
                        </a:rPr>
                        <a:t>Количество </a:t>
                      </a:r>
                      <a:r>
                        <a:rPr lang="ru-RU" sz="1600" dirty="0" smtClean="0">
                          <a:solidFill>
                            <a:srgbClr val="000000"/>
                          </a:solidFill>
                          <a:effectLst/>
                          <a:latin typeface="Times New Roman"/>
                          <a:ea typeface="Calibri"/>
                          <a:cs typeface="Times New Roman"/>
                        </a:rPr>
                        <a:t>НОД </a:t>
                      </a:r>
                    </a:p>
                    <a:p>
                      <a:pPr algn="ctr">
                        <a:lnSpc>
                          <a:spcPct val="100000"/>
                        </a:lnSpc>
                        <a:spcAft>
                          <a:spcPts val="0"/>
                        </a:spcAft>
                        <a:tabLst>
                          <a:tab pos="228600" algn="l"/>
                          <a:tab pos="914400" algn="l"/>
                        </a:tabLst>
                      </a:pPr>
                      <a:r>
                        <a:rPr lang="ru-RU" sz="1600" dirty="0" smtClean="0">
                          <a:solidFill>
                            <a:srgbClr val="000000"/>
                          </a:solidFill>
                          <a:effectLst/>
                          <a:latin typeface="Times New Roman"/>
                          <a:ea typeface="Calibri"/>
                          <a:cs typeface="Times New Roman"/>
                        </a:rPr>
                        <a:t>по </a:t>
                      </a:r>
                      <a:r>
                        <a:rPr lang="ru-RU" sz="1600" dirty="0">
                          <a:solidFill>
                            <a:srgbClr val="000000"/>
                          </a:solidFill>
                          <a:effectLst/>
                          <a:latin typeface="Times New Roman"/>
                          <a:ea typeface="Calibri"/>
                          <a:cs typeface="Times New Roman"/>
                        </a:rPr>
                        <a:t>формированию лексико-грамматических средств языка </a:t>
                      </a:r>
                      <a:endParaRPr lang="ru-RU" sz="1600" dirty="0">
                        <a:effectLst/>
                        <a:latin typeface="Calibri"/>
                        <a:ea typeface="Calibri"/>
                        <a:cs typeface="Times New Roman"/>
                      </a:endParaRPr>
                    </a:p>
                  </a:txBody>
                  <a:tcPr marL="56575" marR="56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228600" algn="l"/>
                          <a:tab pos="914400" algn="l"/>
                        </a:tabLst>
                      </a:pPr>
                      <a:r>
                        <a:rPr lang="ru-RU" sz="1600" dirty="0">
                          <a:solidFill>
                            <a:srgbClr val="000000"/>
                          </a:solidFill>
                          <a:effectLst/>
                          <a:latin typeface="Times New Roman"/>
                          <a:ea typeface="Calibri"/>
                          <a:cs typeface="Times New Roman"/>
                        </a:rPr>
                        <a:t>Количество </a:t>
                      </a:r>
                      <a:r>
                        <a:rPr lang="ru-RU" sz="1600" dirty="0" smtClean="0">
                          <a:solidFill>
                            <a:srgbClr val="000000"/>
                          </a:solidFill>
                          <a:effectLst/>
                          <a:latin typeface="Times New Roman"/>
                          <a:ea typeface="Calibri"/>
                          <a:cs typeface="Times New Roman"/>
                        </a:rPr>
                        <a:t>НОД </a:t>
                      </a:r>
                      <a:r>
                        <a:rPr lang="ru-RU" sz="1600" dirty="0">
                          <a:solidFill>
                            <a:srgbClr val="000000"/>
                          </a:solidFill>
                          <a:effectLst/>
                          <a:latin typeface="Times New Roman"/>
                          <a:ea typeface="Calibri"/>
                          <a:cs typeface="Times New Roman"/>
                        </a:rPr>
                        <a:t>по развитию связной речи</a:t>
                      </a:r>
                      <a:endParaRPr lang="ru-RU" sz="1600" dirty="0">
                        <a:effectLst/>
                        <a:latin typeface="Calibri"/>
                        <a:ea typeface="Calibri"/>
                        <a:cs typeface="Times New Roman"/>
                      </a:endParaRPr>
                    </a:p>
                  </a:txBody>
                  <a:tcPr marL="56575" marR="56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tabLst>
                          <a:tab pos="228600" algn="l"/>
                          <a:tab pos="914400" algn="l"/>
                        </a:tabLst>
                      </a:pPr>
                      <a:r>
                        <a:rPr lang="ru-RU" sz="1600" dirty="0">
                          <a:solidFill>
                            <a:srgbClr val="000000"/>
                          </a:solidFill>
                          <a:effectLst/>
                          <a:latin typeface="Times New Roman"/>
                          <a:ea typeface="Calibri"/>
                          <a:cs typeface="Times New Roman"/>
                        </a:rPr>
                        <a:t>Количество </a:t>
                      </a:r>
                      <a:r>
                        <a:rPr lang="ru-RU" sz="1600" dirty="0" smtClean="0">
                          <a:solidFill>
                            <a:srgbClr val="000000"/>
                          </a:solidFill>
                          <a:effectLst/>
                          <a:latin typeface="Times New Roman"/>
                          <a:ea typeface="Calibri"/>
                          <a:cs typeface="Times New Roman"/>
                        </a:rPr>
                        <a:t>НОД</a:t>
                      </a:r>
                      <a:r>
                        <a:rPr lang="ru-RU" sz="1600" baseline="0" dirty="0" smtClean="0">
                          <a:solidFill>
                            <a:srgbClr val="000000"/>
                          </a:solidFill>
                          <a:effectLst/>
                          <a:latin typeface="Times New Roman"/>
                          <a:ea typeface="Calibri"/>
                          <a:cs typeface="Times New Roman"/>
                        </a:rPr>
                        <a:t> </a:t>
                      </a:r>
                    </a:p>
                    <a:p>
                      <a:pPr algn="ctr">
                        <a:lnSpc>
                          <a:spcPct val="100000"/>
                        </a:lnSpc>
                        <a:spcAft>
                          <a:spcPts val="0"/>
                        </a:spcAft>
                        <a:tabLst>
                          <a:tab pos="228600" algn="l"/>
                          <a:tab pos="914400" algn="l"/>
                        </a:tabLst>
                      </a:pPr>
                      <a:r>
                        <a:rPr lang="ru-RU" sz="1600" dirty="0" smtClean="0">
                          <a:solidFill>
                            <a:srgbClr val="000000"/>
                          </a:solidFill>
                          <a:effectLst/>
                          <a:latin typeface="Times New Roman"/>
                          <a:ea typeface="Calibri"/>
                          <a:cs typeface="Times New Roman"/>
                        </a:rPr>
                        <a:t>по </a:t>
                      </a:r>
                      <a:r>
                        <a:rPr lang="ru-RU" sz="1600" dirty="0">
                          <a:solidFill>
                            <a:srgbClr val="000000"/>
                          </a:solidFill>
                          <a:effectLst/>
                          <a:latin typeface="Times New Roman"/>
                          <a:ea typeface="Calibri"/>
                          <a:cs typeface="Times New Roman"/>
                        </a:rPr>
                        <a:t>подготовке к овладению элементами грамоты</a:t>
                      </a:r>
                      <a:endParaRPr lang="ru-RU" sz="1600" dirty="0">
                        <a:effectLst/>
                        <a:latin typeface="Calibri"/>
                        <a:ea typeface="Calibri"/>
                        <a:cs typeface="Times New Roman"/>
                      </a:endParaRPr>
                    </a:p>
                  </a:txBody>
                  <a:tcPr marL="56575" marR="56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3539">
                <a:tc>
                  <a:txBody>
                    <a:bodyPr/>
                    <a:lstStyle/>
                    <a:p>
                      <a:pPr algn="ctr">
                        <a:lnSpc>
                          <a:spcPct val="100000"/>
                        </a:lnSpc>
                        <a:spcAft>
                          <a:spcPts val="0"/>
                        </a:spcAft>
                        <a:tabLst>
                          <a:tab pos="228600" algn="l"/>
                          <a:tab pos="914400" algn="l"/>
                        </a:tabLst>
                      </a:pPr>
                      <a:r>
                        <a:rPr lang="ru-RU" sz="1600" dirty="0" err="1" smtClean="0">
                          <a:solidFill>
                            <a:srgbClr val="000000"/>
                          </a:solidFill>
                          <a:effectLst/>
                          <a:latin typeface="Times New Roman"/>
                          <a:ea typeface="Calibri"/>
                          <a:cs typeface="Times New Roman"/>
                        </a:rPr>
                        <a:t>Подгото</a:t>
                      </a:r>
                      <a:endParaRPr lang="ru-RU" sz="1600" dirty="0" smtClean="0">
                        <a:solidFill>
                          <a:srgbClr val="000000"/>
                        </a:solidFill>
                        <a:effectLst/>
                        <a:latin typeface="Times New Roman"/>
                        <a:ea typeface="Calibri"/>
                        <a:cs typeface="Times New Roman"/>
                      </a:endParaRPr>
                    </a:p>
                    <a:p>
                      <a:pPr algn="ctr">
                        <a:lnSpc>
                          <a:spcPct val="100000"/>
                        </a:lnSpc>
                        <a:spcAft>
                          <a:spcPts val="0"/>
                        </a:spcAft>
                        <a:tabLst>
                          <a:tab pos="228600" algn="l"/>
                          <a:tab pos="914400" algn="l"/>
                        </a:tabLst>
                      </a:pPr>
                      <a:r>
                        <a:rPr lang="ru-RU" sz="1600" dirty="0" err="1" smtClean="0">
                          <a:solidFill>
                            <a:srgbClr val="000000"/>
                          </a:solidFill>
                          <a:effectLst/>
                          <a:latin typeface="Times New Roman"/>
                          <a:ea typeface="Calibri"/>
                          <a:cs typeface="Times New Roman"/>
                        </a:rPr>
                        <a:t>вительный</a:t>
                      </a:r>
                      <a:r>
                        <a:rPr lang="ru-RU" sz="1600" dirty="0" smtClean="0">
                          <a:solidFill>
                            <a:srgbClr val="000000"/>
                          </a:solidFill>
                          <a:effectLst/>
                          <a:latin typeface="Times New Roman"/>
                          <a:ea typeface="Calibri"/>
                          <a:cs typeface="Times New Roman"/>
                        </a:rPr>
                        <a:t> этап</a:t>
                      </a:r>
                    </a:p>
                    <a:p>
                      <a:pPr algn="ctr">
                        <a:lnSpc>
                          <a:spcPct val="100000"/>
                        </a:lnSpc>
                        <a:spcAft>
                          <a:spcPts val="0"/>
                        </a:spcAft>
                        <a:tabLst>
                          <a:tab pos="228600" algn="l"/>
                          <a:tab pos="914400" algn="l"/>
                        </a:tabLst>
                      </a:pPr>
                      <a:r>
                        <a:rPr lang="ru-RU" sz="1600" dirty="0" smtClean="0">
                          <a:solidFill>
                            <a:srgbClr val="000000"/>
                          </a:solidFill>
                          <a:effectLst/>
                          <a:latin typeface="Times New Roman"/>
                          <a:ea typeface="Calibri"/>
                          <a:cs typeface="Times New Roman"/>
                        </a:rPr>
                        <a:t>(09 - 11)</a:t>
                      </a:r>
                      <a:endParaRPr lang="ru-RU" sz="1600" dirty="0">
                        <a:effectLst/>
                        <a:latin typeface="Calibri"/>
                        <a:ea typeface="Calibri"/>
                        <a:cs typeface="Times New Roman"/>
                      </a:endParaRPr>
                    </a:p>
                  </a:txBody>
                  <a:tcPr marL="56575" marR="56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8600" algn="l"/>
                          <a:tab pos="914400" algn="l"/>
                        </a:tabLst>
                      </a:pPr>
                      <a:r>
                        <a:rPr lang="ru-RU" sz="1600" spc="0" dirty="0">
                          <a:solidFill>
                            <a:srgbClr val="000000"/>
                          </a:solidFill>
                          <a:effectLst/>
                          <a:latin typeface="Times New Roman"/>
                          <a:ea typeface="Candara"/>
                          <a:cs typeface="Candara"/>
                        </a:rPr>
                        <a:t>1 </a:t>
                      </a:r>
                      <a:r>
                        <a:rPr lang="ru-RU" sz="1600" spc="0" dirty="0">
                          <a:solidFill>
                            <a:srgbClr val="000000"/>
                          </a:solidFill>
                          <a:effectLst/>
                          <a:latin typeface="Times New Roman"/>
                          <a:ea typeface="Bookman Old Style"/>
                          <a:cs typeface="Bookman Old Style"/>
                        </a:rPr>
                        <a:t>занятие </a:t>
                      </a:r>
                      <a:r>
                        <a:rPr lang="ru-RU" sz="1600" spc="0" dirty="0">
                          <a:solidFill>
                            <a:srgbClr val="000000"/>
                          </a:solidFill>
                          <a:effectLst/>
                          <a:latin typeface="Times New Roman"/>
                          <a:ea typeface="Candara"/>
                          <a:cs typeface="Candara"/>
                        </a:rPr>
                        <a:t>в неделю</a:t>
                      </a:r>
                      <a:endParaRPr lang="ru-RU" sz="1600" dirty="0">
                        <a:effectLst/>
                        <a:latin typeface="Calibri"/>
                        <a:ea typeface="Calibri"/>
                        <a:cs typeface="Times New Roman"/>
                      </a:endParaRPr>
                    </a:p>
                  </a:txBody>
                  <a:tcPr marL="56575" marR="56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dirty="0">
                          <a:effectLst/>
                          <a:latin typeface="Times New Roman"/>
                          <a:ea typeface="Calibri"/>
                          <a:cs typeface="Times New Roman"/>
                        </a:rPr>
                        <a:t>2 </a:t>
                      </a:r>
                      <a:r>
                        <a:rPr lang="ru-RU" sz="1600" spc="0" dirty="0">
                          <a:solidFill>
                            <a:srgbClr val="000000"/>
                          </a:solidFill>
                          <a:effectLst/>
                          <a:latin typeface="Times New Roman"/>
                          <a:ea typeface="Bookman Old Style"/>
                          <a:cs typeface="Bookman Old Style"/>
                        </a:rPr>
                        <a:t>занятия </a:t>
                      </a:r>
                      <a:r>
                        <a:rPr lang="ru-RU" sz="1600" dirty="0">
                          <a:effectLst/>
                          <a:latin typeface="Times New Roman"/>
                          <a:ea typeface="Calibri"/>
                          <a:cs typeface="Times New Roman"/>
                        </a:rPr>
                        <a:t>в неделю</a:t>
                      </a:r>
                      <a:endParaRPr lang="ru-RU" sz="1600" dirty="0">
                        <a:effectLst/>
                        <a:latin typeface="Calibri"/>
                        <a:ea typeface="Calibri"/>
                        <a:cs typeface="Times New Roman"/>
                      </a:endParaRPr>
                    </a:p>
                  </a:txBody>
                  <a:tcPr marL="56575" marR="56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spc="0">
                          <a:solidFill>
                            <a:srgbClr val="000000"/>
                          </a:solidFill>
                          <a:effectLst/>
                          <a:latin typeface="Times New Roman"/>
                          <a:ea typeface="Candara"/>
                          <a:cs typeface="Candara"/>
                        </a:rPr>
                        <a:t>1 </a:t>
                      </a:r>
                      <a:r>
                        <a:rPr lang="ru-RU" sz="1600" spc="0">
                          <a:solidFill>
                            <a:srgbClr val="000000"/>
                          </a:solidFill>
                          <a:effectLst/>
                          <a:latin typeface="Times New Roman"/>
                          <a:ea typeface="Bookman Old Style"/>
                          <a:cs typeface="Bookman Old Style"/>
                        </a:rPr>
                        <a:t>занятие </a:t>
                      </a:r>
                      <a:r>
                        <a:rPr lang="ru-RU" sz="1600" spc="0">
                          <a:solidFill>
                            <a:srgbClr val="000000"/>
                          </a:solidFill>
                          <a:effectLst/>
                          <a:latin typeface="Times New Roman"/>
                          <a:ea typeface="Candara"/>
                          <a:cs typeface="Candara"/>
                        </a:rPr>
                        <a:t>в неделю</a:t>
                      </a:r>
                      <a:endParaRPr lang="ru-RU" sz="1600">
                        <a:effectLst/>
                        <a:latin typeface="Calibri"/>
                        <a:ea typeface="Calibri"/>
                        <a:cs typeface="Times New Roman"/>
                      </a:endParaRPr>
                    </a:p>
                  </a:txBody>
                  <a:tcPr marL="56575" marR="56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spc="0" dirty="0">
                          <a:solidFill>
                            <a:srgbClr val="000000"/>
                          </a:solidFill>
                          <a:effectLst/>
                          <a:latin typeface="Times New Roman"/>
                          <a:ea typeface="Candara"/>
                          <a:cs typeface="Candara"/>
                        </a:rPr>
                        <a:t>1 </a:t>
                      </a:r>
                      <a:r>
                        <a:rPr lang="ru-RU" sz="1600" spc="0" dirty="0">
                          <a:solidFill>
                            <a:srgbClr val="000000"/>
                          </a:solidFill>
                          <a:effectLst/>
                          <a:latin typeface="Times New Roman"/>
                          <a:ea typeface="Bookman Old Style"/>
                          <a:cs typeface="Bookman Old Style"/>
                        </a:rPr>
                        <a:t>занятие </a:t>
                      </a:r>
                      <a:r>
                        <a:rPr lang="ru-RU" sz="1600" spc="0" dirty="0">
                          <a:solidFill>
                            <a:srgbClr val="000000"/>
                          </a:solidFill>
                          <a:effectLst/>
                          <a:latin typeface="Times New Roman"/>
                          <a:ea typeface="Candara"/>
                          <a:cs typeface="Candara"/>
                        </a:rPr>
                        <a:t>в неделю</a:t>
                      </a:r>
                      <a:endParaRPr lang="ru-RU" sz="1600" dirty="0">
                        <a:effectLst/>
                        <a:latin typeface="Calibri"/>
                        <a:ea typeface="Calibri"/>
                        <a:cs typeface="Times New Roman"/>
                      </a:endParaRPr>
                    </a:p>
                  </a:txBody>
                  <a:tcPr marL="56575" marR="56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6654">
                <a:tc>
                  <a:txBody>
                    <a:bodyPr/>
                    <a:lstStyle/>
                    <a:p>
                      <a:pPr algn="ctr">
                        <a:lnSpc>
                          <a:spcPct val="100000"/>
                        </a:lnSpc>
                        <a:spcAft>
                          <a:spcPts val="0"/>
                        </a:spcAft>
                        <a:tabLst>
                          <a:tab pos="228600" algn="l"/>
                          <a:tab pos="914400" algn="l"/>
                        </a:tabLst>
                      </a:pPr>
                      <a:r>
                        <a:rPr lang="ru-RU" sz="1600" dirty="0" smtClean="0">
                          <a:solidFill>
                            <a:srgbClr val="000000"/>
                          </a:solidFill>
                          <a:effectLst/>
                          <a:latin typeface="Times New Roman"/>
                          <a:ea typeface="Calibri"/>
                          <a:cs typeface="Times New Roman"/>
                        </a:rPr>
                        <a:t>Основной этап</a:t>
                      </a:r>
                    </a:p>
                    <a:p>
                      <a:pPr algn="ctr">
                        <a:lnSpc>
                          <a:spcPct val="100000"/>
                        </a:lnSpc>
                        <a:spcAft>
                          <a:spcPts val="0"/>
                        </a:spcAft>
                        <a:tabLst>
                          <a:tab pos="228600" algn="l"/>
                          <a:tab pos="914400" algn="l"/>
                        </a:tabLst>
                      </a:pPr>
                      <a:r>
                        <a:rPr lang="ru-RU" sz="1600" dirty="0" smtClean="0">
                          <a:solidFill>
                            <a:srgbClr val="000000"/>
                          </a:solidFill>
                          <a:effectLst/>
                          <a:latin typeface="Times New Roman"/>
                          <a:ea typeface="Calibri"/>
                          <a:cs typeface="Times New Roman"/>
                        </a:rPr>
                        <a:t>(12 -05)</a:t>
                      </a:r>
                      <a:endParaRPr lang="ru-RU" sz="1600" dirty="0">
                        <a:effectLst/>
                        <a:latin typeface="Calibri"/>
                        <a:ea typeface="Calibri"/>
                        <a:cs typeface="Times New Roman"/>
                      </a:endParaRPr>
                    </a:p>
                  </a:txBody>
                  <a:tcPr marL="56575" marR="56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28600" algn="l"/>
                          <a:tab pos="914400" algn="l"/>
                        </a:tabLst>
                      </a:pPr>
                      <a:endParaRPr lang="ru-RU" sz="1600" dirty="0">
                        <a:effectLst/>
                        <a:latin typeface="Calibri"/>
                        <a:ea typeface="Calibri"/>
                        <a:cs typeface="Times New Roman"/>
                      </a:endParaRPr>
                    </a:p>
                  </a:txBody>
                  <a:tcPr marL="56575" marR="56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700" indent="215900" algn="ctr">
                        <a:lnSpc>
                          <a:spcPct val="115000"/>
                        </a:lnSpc>
                        <a:spcAft>
                          <a:spcPts val="0"/>
                        </a:spcAft>
                      </a:pPr>
                      <a:r>
                        <a:rPr lang="ru-RU" sz="1600" spc="0" dirty="0">
                          <a:solidFill>
                            <a:srgbClr val="000000"/>
                          </a:solidFill>
                          <a:effectLst/>
                          <a:latin typeface="Times New Roman"/>
                          <a:ea typeface="Candara"/>
                          <a:cs typeface="Candara"/>
                        </a:rPr>
                        <a:t>1 </a:t>
                      </a:r>
                      <a:r>
                        <a:rPr lang="ru-RU" sz="1600" spc="0" dirty="0">
                          <a:solidFill>
                            <a:srgbClr val="000000"/>
                          </a:solidFill>
                          <a:effectLst/>
                          <a:latin typeface="Times New Roman"/>
                          <a:ea typeface="Bookman Old Style"/>
                          <a:cs typeface="Bookman Old Style"/>
                        </a:rPr>
                        <a:t>занятие </a:t>
                      </a:r>
                      <a:r>
                        <a:rPr lang="ru-RU" sz="1600" spc="0" dirty="0">
                          <a:solidFill>
                            <a:srgbClr val="000000"/>
                          </a:solidFill>
                          <a:effectLst/>
                          <a:latin typeface="Times New Roman"/>
                          <a:ea typeface="Candara"/>
                          <a:cs typeface="Candara"/>
                        </a:rPr>
                        <a:t>в неделю</a:t>
                      </a:r>
                      <a:endParaRPr lang="ru-RU" sz="1600" dirty="0">
                        <a:effectLst/>
                        <a:latin typeface="Century Schoolbook"/>
                        <a:ea typeface="Century Schoolbook"/>
                        <a:cs typeface="Century Schoolbook"/>
                      </a:endParaRPr>
                    </a:p>
                    <a:p>
                      <a:pPr marR="12700" indent="215900" algn="ctr">
                        <a:lnSpc>
                          <a:spcPct val="115000"/>
                        </a:lnSpc>
                        <a:spcAft>
                          <a:spcPts val="0"/>
                        </a:spcAft>
                      </a:pPr>
                      <a:r>
                        <a:rPr lang="ru-RU" sz="1600" dirty="0">
                          <a:solidFill>
                            <a:srgbClr val="000000"/>
                          </a:solidFill>
                          <a:effectLst/>
                          <a:latin typeface="Times New Roman"/>
                          <a:ea typeface="Century Schoolbook"/>
                          <a:cs typeface="Century Schoolbook"/>
                        </a:rPr>
                        <a:t> </a:t>
                      </a:r>
                      <a:endParaRPr lang="ru-RU" sz="1600" dirty="0">
                        <a:effectLst/>
                        <a:latin typeface="Century Schoolbook"/>
                        <a:ea typeface="Century Schoolbook"/>
                        <a:cs typeface="Century Schoolbook"/>
                      </a:endParaRPr>
                    </a:p>
                  </a:txBody>
                  <a:tcPr marL="56575" marR="56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700" indent="215900" algn="ctr">
                        <a:lnSpc>
                          <a:spcPct val="115000"/>
                        </a:lnSpc>
                        <a:spcAft>
                          <a:spcPts val="0"/>
                        </a:spcAft>
                      </a:pPr>
                      <a:r>
                        <a:rPr lang="ru-RU" sz="1600" dirty="0">
                          <a:effectLst/>
                          <a:latin typeface="Times New Roman"/>
                          <a:ea typeface="Century Schoolbook"/>
                          <a:cs typeface="Century Schoolbook"/>
                        </a:rPr>
                        <a:t>2 </a:t>
                      </a:r>
                      <a:r>
                        <a:rPr lang="ru-RU" sz="1600" spc="0" dirty="0">
                          <a:solidFill>
                            <a:srgbClr val="000000"/>
                          </a:solidFill>
                          <a:effectLst/>
                          <a:latin typeface="Times New Roman"/>
                          <a:ea typeface="Bookman Old Style"/>
                          <a:cs typeface="Bookman Old Style"/>
                        </a:rPr>
                        <a:t>занятия</a:t>
                      </a:r>
                      <a:r>
                        <a:rPr lang="ru-RU" sz="1600" dirty="0">
                          <a:effectLst/>
                          <a:latin typeface="Times New Roman"/>
                          <a:ea typeface="Century Schoolbook"/>
                          <a:cs typeface="Century Schoolbook"/>
                        </a:rPr>
                        <a:t> в неделю</a:t>
                      </a:r>
                      <a:endParaRPr lang="ru-RU" sz="1600" dirty="0">
                        <a:effectLst/>
                        <a:latin typeface="Century Schoolbook"/>
                        <a:ea typeface="Century Schoolbook"/>
                        <a:cs typeface="Century Schoolbook"/>
                      </a:endParaRPr>
                    </a:p>
                  </a:txBody>
                  <a:tcPr marL="56575" marR="56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700" indent="215900" algn="ctr">
                        <a:lnSpc>
                          <a:spcPct val="115000"/>
                        </a:lnSpc>
                        <a:spcAft>
                          <a:spcPts val="0"/>
                        </a:spcAft>
                      </a:pPr>
                      <a:r>
                        <a:rPr lang="ru-RU" sz="1600" spc="0" dirty="0">
                          <a:solidFill>
                            <a:srgbClr val="000000"/>
                          </a:solidFill>
                          <a:effectLst/>
                          <a:latin typeface="Times New Roman"/>
                          <a:ea typeface="Candara"/>
                          <a:cs typeface="Candara"/>
                        </a:rPr>
                        <a:t>2</a:t>
                      </a:r>
                      <a:r>
                        <a:rPr lang="ru-RU" sz="1600" spc="0" dirty="0" smtClean="0">
                          <a:solidFill>
                            <a:srgbClr val="000000"/>
                          </a:solidFill>
                          <a:effectLst/>
                          <a:latin typeface="Times New Roman"/>
                          <a:ea typeface="Candara"/>
                          <a:cs typeface="Candara"/>
                        </a:rPr>
                        <a:t> </a:t>
                      </a:r>
                      <a:r>
                        <a:rPr lang="ru-RU" sz="1600" spc="0" dirty="0" smtClean="0">
                          <a:solidFill>
                            <a:srgbClr val="000000"/>
                          </a:solidFill>
                          <a:effectLst/>
                          <a:latin typeface="Times New Roman"/>
                          <a:ea typeface="Bookman Old Style"/>
                          <a:cs typeface="Bookman Old Style"/>
                        </a:rPr>
                        <a:t>занятия </a:t>
                      </a:r>
                      <a:r>
                        <a:rPr lang="ru-RU" sz="1600" spc="0" dirty="0">
                          <a:solidFill>
                            <a:srgbClr val="000000"/>
                          </a:solidFill>
                          <a:effectLst/>
                          <a:latin typeface="Times New Roman"/>
                          <a:ea typeface="Candara"/>
                          <a:cs typeface="Candara"/>
                        </a:rPr>
                        <a:t>в неделю</a:t>
                      </a:r>
                      <a:endParaRPr lang="ru-RU" sz="1600" dirty="0">
                        <a:effectLst/>
                        <a:latin typeface="Century Schoolbook"/>
                        <a:ea typeface="Century Schoolbook"/>
                        <a:cs typeface="Century Schoolbook"/>
                      </a:endParaRPr>
                    </a:p>
                  </a:txBody>
                  <a:tcPr marL="56575" marR="56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Прямоугольник 2"/>
          <p:cNvSpPr/>
          <p:nvPr/>
        </p:nvSpPr>
        <p:spPr>
          <a:xfrm>
            <a:off x="755576" y="188641"/>
            <a:ext cx="7692743" cy="523220"/>
          </a:xfrm>
          <a:prstGeom prst="rect">
            <a:avLst/>
          </a:prstGeom>
          <a:noFill/>
        </p:spPr>
        <p:txBody>
          <a:bodyPr wrap="square" lIns="91440" tIns="45720" rIns="91440" bIns="45720">
            <a:spAutoFit/>
          </a:bodyPr>
          <a:lstStyle/>
          <a:p>
            <a:pPr algn="ctr"/>
            <a:r>
              <a:rPr lang="ru-RU" sz="28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Сетка фронтальной НОД учителя-логопеда</a:t>
            </a:r>
            <a:endParaRPr lang="ru-RU" sz="28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323528" y="3906826"/>
            <a:ext cx="8352928" cy="2939509"/>
          </a:xfrm>
          <a:prstGeom prst="rect">
            <a:avLst/>
          </a:prstGeom>
        </p:spPr>
      </p:pic>
    </p:spTree>
    <p:extLst>
      <p:ext uri="{BB962C8B-B14F-4D97-AF65-F5344CB8AC3E}">
        <p14:creationId xmlns="" xmlns:p14="http://schemas.microsoft.com/office/powerpoint/2010/main" val="9297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21639" y="2967335"/>
            <a:ext cx="4500719" cy="646331"/>
          </a:xfrm>
          <a:prstGeom prst="rect">
            <a:avLst/>
          </a:prstGeom>
          <a:noFill/>
        </p:spPr>
        <p:txBody>
          <a:bodyPr wrap="none" lIns="91440" tIns="45720" rIns="91440" bIns="45720">
            <a:spAutoFit/>
          </a:bodyPr>
          <a:lstStyle/>
          <a:p>
            <a:pPr algn="ctr"/>
            <a:r>
              <a:rPr lang="ru-RU" sz="36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Каникулярный режим</a:t>
            </a:r>
            <a:endParaRPr lang="ru-RU" sz="36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0987587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028343"/>
            <a:ext cx="7848872" cy="5632311"/>
          </a:xfrm>
          <a:prstGeom prst="rect">
            <a:avLst/>
          </a:prstGeom>
        </p:spPr>
        <p:txBody>
          <a:bodyPr wrap="square">
            <a:spAutoFit/>
          </a:bodyPr>
          <a:lstStyle/>
          <a:p>
            <a:pPr marL="457200" algn="just">
              <a:spcAft>
                <a:spcPts val="0"/>
              </a:spcAft>
            </a:pPr>
            <a:r>
              <a:rPr lang="ru-RU" sz="2400" b="1" dirty="0">
                <a:solidFill>
                  <a:schemeClr val="tx2">
                    <a:lumMod val="50000"/>
                  </a:schemeClr>
                </a:solidFill>
                <a:latin typeface="Times New Roman" panose="02020603050405020304" pitchFamily="18" charset="0"/>
                <a:ea typeface="Times New Roman" panose="02020603050405020304" pitchFamily="18" charset="0"/>
              </a:rPr>
              <a:t>Содержательный раздел</a:t>
            </a:r>
            <a:endParaRPr lang="ru-RU" sz="2400" dirty="0">
              <a:solidFill>
                <a:schemeClr val="tx2">
                  <a:lumMod val="50000"/>
                </a:schemeClr>
              </a:solidFill>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ru-RU" sz="2400" dirty="0">
                <a:solidFill>
                  <a:schemeClr val="tx2">
                    <a:lumMod val="50000"/>
                  </a:schemeClr>
                </a:solidFill>
                <a:latin typeface="Times New Roman" panose="02020603050405020304" pitchFamily="18" charset="0"/>
                <a:ea typeface="Times New Roman" panose="02020603050405020304" pitchFamily="18" charset="0"/>
              </a:rPr>
              <a:t>Цель и задачи коррекционно-развивающей работы</a:t>
            </a:r>
          </a:p>
          <a:p>
            <a:pPr marL="342900" lvl="0" indent="-342900" algn="just">
              <a:spcAft>
                <a:spcPts val="0"/>
              </a:spcAft>
              <a:buFont typeface="Symbol" panose="05050102010706020507" pitchFamily="18" charset="2"/>
              <a:buChar char=""/>
            </a:pPr>
            <a:r>
              <a:rPr lang="ru-RU" sz="2400" dirty="0">
                <a:solidFill>
                  <a:schemeClr val="tx2">
                    <a:lumMod val="50000"/>
                  </a:schemeClr>
                </a:solidFill>
                <a:latin typeface="Times New Roman" panose="02020603050405020304" pitchFamily="18" charset="0"/>
                <a:ea typeface="Times New Roman" panose="02020603050405020304" pitchFamily="18" charset="0"/>
              </a:rPr>
              <a:t>Диагностический комплекс (используемые протоколы, мониторинги </a:t>
            </a:r>
            <a:r>
              <a:rPr lang="ru-RU" sz="2400" dirty="0" smtClean="0">
                <a:solidFill>
                  <a:schemeClr val="tx2">
                    <a:lumMod val="50000"/>
                  </a:schemeClr>
                </a:solidFill>
                <a:latin typeface="Times New Roman" panose="02020603050405020304" pitchFamily="18" charset="0"/>
                <a:ea typeface="Times New Roman" panose="02020603050405020304" pitchFamily="18" charset="0"/>
              </a:rPr>
              <a:t>логопедического </a:t>
            </a:r>
            <a:r>
              <a:rPr lang="ru-RU" sz="2400" dirty="0">
                <a:solidFill>
                  <a:schemeClr val="tx2">
                    <a:lumMod val="50000"/>
                  </a:schemeClr>
                </a:solidFill>
                <a:latin typeface="Times New Roman" panose="02020603050405020304" pitchFamily="18" charset="0"/>
                <a:ea typeface="Times New Roman" panose="02020603050405020304" pitchFamily="18" charset="0"/>
              </a:rPr>
              <a:t>обследования, речевые карты, периодичность заполнения)</a:t>
            </a:r>
          </a:p>
          <a:p>
            <a:pPr marL="342900" lvl="0" indent="-342900" algn="just">
              <a:spcAft>
                <a:spcPts val="0"/>
              </a:spcAft>
              <a:buFont typeface="Symbol" panose="05050102010706020507" pitchFamily="18" charset="2"/>
              <a:buChar char=""/>
            </a:pPr>
            <a:r>
              <a:rPr lang="ru-RU" sz="2400" dirty="0">
                <a:solidFill>
                  <a:schemeClr val="tx2">
                    <a:lumMod val="50000"/>
                  </a:schemeClr>
                </a:solidFill>
                <a:latin typeface="Times New Roman" panose="02020603050405020304" pitchFamily="18" charset="0"/>
                <a:ea typeface="Times New Roman" panose="02020603050405020304" pitchFamily="18" charset="0"/>
              </a:rPr>
              <a:t>Основные направления коррекционно-развивающей </a:t>
            </a:r>
            <a:r>
              <a:rPr lang="ru-RU" sz="2400" dirty="0" smtClean="0">
                <a:solidFill>
                  <a:schemeClr val="tx2">
                    <a:lumMod val="50000"/>
                  </a:schemeClr>
                </a:solidFill>
                <a:latin typeface="Times New Roman" panose="02020603050405020304" pitchFamily="18" charset="0"/>
                <a:ea typeface="Times New Roman" panose="02020603050405020304" pitchFamily="18" charset="0"/>
              </a:rPr>
              <a:t>работы, педагогические ориентиры….</a:t>
            </a:r>
            <a:endParaRPr lang="ru-RU" sz="2400" dirty="0">
              <a:solidFill>
                <a:schemeClr val="tx2">
                  <a:lumMod val="50000"/>
                </a:schemeClr>
              </a:solidFill>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ru-RU" sz="2400" dirty="0">
                <a:solidFill>
                  <a:schemeClr val="tx2">
                    <a:lumMod val="50000"/>
                  </a:schemeClr>
                </a:solidFill>
                <a:latin typeface="Times New Roman" panose="02020603050405020304" pitchFamily="18" charset="0"/>
                <a:ea typeface="Times New Roman" panose="02020603050405020304" pitchFamily="18" charset="0"/>
              </a:rPr>
              <a:t>План-программа коррекционно-развивающей </a:t>
            </a:r>
            <a:r>
              <a:rPr lang="ru-RU" sz="2400" dirty="0" smtClean="0">
                <a:solidFill>
                  <a:schemeClr val="tx2">
                    <a:lumMod val="50000"/>
                  </a:schemeClr>
                </a:solidFill>
                <a:latin typeface="Times New Roman" panose="02020603050405020304" pitchFamily="18" charset="0"/>
                <a:ea typeface="Times New Roman" panose="02020603050405020304" pitchFamily="18" charset="0"/>
              </a:rPr>
              <a:t>работы</a:t>
            </a:r>
          </a:p>
          <a:p>
            <a:pPr marL="342900" lvl="0" indent="-342900" algn="just">
              <a:spcAft>
                <a:spcPts val="0"/>
              </a:spcAft>
              <a:buFont typeface="Symbol" panose="05050102010706020507" pitchFamily="18" charset="2"/>
              <a:buChar char=""/>
            </a:pPr>
            <a:r>
              <a:rPr lang="ru-RU" sz="2400" dirty="0" smtClean="0">
                <a:solidFill>
                  <a:schemeClr val="tx2">
                    <a:lumMod val="50000"/>
                  </a:schemeClr>
                </a:solidFill>
                <a:latin typeface="Times New Roman" panose="02020603050405020304" pitchFamily="18" charset="0"/>
                <a:ea typeface="Times New Roman" panose="02020603050405020304" pitchFamily="18" charset="0"/>
              </a:rPr>
              <a:t>(учебный план, тематическое планирование, сетка перспективного календарно-тематического планирования с указанием периода времени)</a:t>
            </a:r>
            <a:endParaRPr lang="ru-RU" sz="2400" dirty="0">
              <a:solidFill>
                <a:schemeClr val="tx2">
                  <a:lumMod val="50000"/>
                </a:schemeClr>
              </a:solidFill>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ru-RU" sz="2400" dirty="0">
                <a:solidFill>
                  <a:schemeClr val="tx2">
                    <a:lumMod val="50000"/>
                  </a:schemeClr>
                </a:solidFill>
                <a:latin typeface="Times New Roman" panose="02020603050405020304" pitchFamily="18" charset="0"/>
                <a:ea typeface="Times New Roman" panose="02020603050405020304" pitchFamily="18" charset="0"/>
              </a:rPr>
              <a:t>Взаимодействие учителя-логопеда  с другими участниками коррекционно-развивающего процесса</a:t>
            </a:r>
          </a:p>
          <a:p>
            <a:pPr marL="342900" lvl="0" indent="-342900" algn="just">
              <a:spcAft>
                <a:spcPts val="0"/>
              </a:spcAft>
              <a:buFont typeface="Symbol" panose="05050102010706020507" pitchFamily="18" charset="2"/>
              <a:buChar char=""/>
            </a:pPr>
            <a:r>
              <a:rPr lang="ru-RU" sz="2400" dirty="0">
                <a:solidFill>
                  <a:schemeClr val="tx2">
                    <a:lumMod val="50000"/>
                  </a:schemeClr>
                </a:solidFill>
                <a:latin typeface="Times New Roman" panose="02020603050405020304" pitchFamily="18" charset="0"/>
                <a:ea typeface="Times New Roman" panose="02020603050405020304" pitchFamily="18" charset="0"/>
              </a:rPr>
              <a:t>Работа учителя-логопеда с родителями</a:t>
            </a:r>
          </a:p>
          <a:p>
            <a:pPr marL="457200" algn="just">
              <a:spcAft>
                <a:spcPts val="0"/>
              </a:spcAft>
            </a:pPr>
            <a:r>
              <a:rPr lang="ru-RU" sz="2400" dirty="0">
                <a:solidFill>
                  <a:schemeClr val="tx2">
                    <a:lumMod val="50000"/>
                  </a:schemeClr>
                </a:solidFill>
                <a:latin typeface="Times New Roman" panose="02020603050405020304" pitchFamily="18" charset="0"/>
                <a:ea typeface="Times New Roman" panose="02020603050405020304" pitchFamily="18" charset="0"/>
              </a:rPr>
              <a:t> </a:t>
            </a:r>
            <a:endParaRPr lang="ru-RU" sz="2400" dirty="0">
              <a:solidFill>
                <a:schemeClr val="tx2">
                  <a:lumMod val="50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 xmlns:p14="http://schemas.microsoft.com/office/powerpoint/2010/main" val="7111270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smtClean="0">
                <a:solidFill>
                  <a:schemeClr val="tx2">
                    <a:lumMod val="50000"/>
                  </a:schemeClr>
                </a:solidFill>
                <a:latin typeface="Times New Roman" panose="02020603050405020304" pitchFamily="18" charset="0"/>
                <a:cs typeface="Times New Roman" panose="02020603050405020304" pitchFamily="18" charset="0"/>
              </a:rPr>
              <a:t>Диагностический комплекс</a:t>
            </a:r>
            <a:endParaRPr lang="ru-RU" sz="3600"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77500" lnSpcReduction="20000"/>
          </a:bodyPr>
          <a:lstStyle/>
          <a:p>
            <a:pPr marL="0" indent="0">
              <a:buNone/>
            </a:pPr>
            <a:r>
              <a:rPr lang="ru-RU" sz="2800" dirty="0">
                <a:solidFill>
                  <a:schemeClr val="tx2">
                    <a:lumMod val="50000"/>
                  </a:schemeClr>
                </a:solidFill>
                <a:latin typeface="Times New Roman" panose="02020603050405020304" pitchFamily="18" charset="0"/>
                <a:cs typeface="Times New Roman" panose="02020603050405020304" pitchFamily="18" charset="0"/>
              </a:rPr>
              <a:t>Речевая карта на ребенка с тяжелыми нарушениями речи заполняется1 раз при приеме ребенка в группу компенсирующей направленности (приложение1).</a:t>
            </a:r>
            <a:endParaRPr lang="ru-RU" sz="2800" dirty="0" smtClean="0">
              <a:solidFill>
                <a:schemeClr val="tx2">
                  <a:lumMod val="50000"/>
                </a:schemeClr>
              </a:solidFill>
              <a:latin typeface="Times New Roman" panose="02020603050405020304" pitchFamily="18" charset="0"/>
              <a:cs typeface="Times New Roman" panose="02020603050405020304" pitchFamily="18" charset="0"/>
            </a:endParaRPr>
          </a:p>
          <a:p>
            <a:pPr marL="0" indent="0">
              <a:buNone/>
            </a:pPr>
            <a:r>
              <a:rPr lang="ru-RU" sz="2800" dirty="0" smtClean="0">
                <a:solidFill>
                  <a:schemeClr val="tx2">
                    <a:lumMod val="50000"/>
                  </a:schemeClr>
                </a:solidFill>
                <a:latin typeface="Times New Roman" panose="02020603050405020304" pitchFamily="18" charset="0"/>
                <a:cs typeface="Times New Roman" panose="02020603050405020304" pitchFamily="18" charset="0"/>
              </a:rPr>
              <a:t>Для изучения уровня развития детей в группе проводится логопедическое обследование 2 раза в год с использованием диагностического инструментария, разработанного МО учителей-логопедов ДОУ в Копейском городском округе и рекомендованного  управлением образования </a:t>
            </a:r>
            <a:r>
              <a:rPr lang="ru-RU" sz="2800" dirty="0" err="1" smtClean="0">
                <a:solidFill>
                  <a:schemeClr val="tx2">
                    <a:lumMod val="50000"/>
                  </a:schemeClr>
                </a:solidFill>
                <a:latin typeface="Times New Roman" panose="02020603050405020304" pitchFamily="18" charset="0"/>
                <a:cs typeface="Times New Roman" panose="02020603050405020304" pitchFamily="18" charset="0"/>
              </a:rPr>
              <a:t>г.Копейска</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 МУ ЦППМСП </a:t>
            </a:r>
            <a:r>
              <a:rPr lang="ru-RU" sz="2800" dirty="0" err="1" smtClean="0">
                <a:solidFill>
                  <a:schemeClr val="tx2">
                    <a:lumMod val="50000"/>
                  </a:schemeClr>
                </a:solidFill>
                <a:latin typeface="Times New Roman" panose="02020603050405020304" pitchFamily="18" charset="0"/>
                <a:cs typeface="Times New Roman" panose="02020603050405020304" pitchFamily="18" charset="0"/>
              </a:rPr>
              <a:t>г.Копейска</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 </a:t>
            </a:r>
            <a:r>
              <a:rPr lang="ru-RU" sz="2800" dirty="0">
                <a:solidFill>
                  <a:schemeClr val="tx2">
                    <a:lumMod val="50000"/>
                  </a:schemeClr>
                </a:solidFill>
                <a:latin typeface="Times New Roman" panose="02020603050405020304" pitchFamily="18" charset="0"/>
                <a:cs typeface="Times New Roman" panose="02020603050405020304" pitchFamily="18" charset="0"/>
              </a:rPr>
              <a:t> </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Первое обследование  с 1 по 14 сентября, Второе обследование - с 24 по 30 мая.( может меняться количество недель и время в зависимости от нагрузки  логопеда). По результатам обследования заполняются протоколы ( бумажный и электронный вариант). После каждого обследования на ребенка распечатываются результаты мониторинга в виде таблицы и диаграммы, исходя из результатов составляется план коррекционных мероприятий.</a:t>
            </a:r>
            <a:endParaRPr lang="ru-RU" sz="2800" dirty="0">
              <a:solidFill>
                <a:schemeClr val="tx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4895830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46650"/>
          </a:xfrm>
        </p:spPr>
        <p:txBody>
          <a:bodyPr>
            <a:noAutofit/>
          </a:bodyPr>
          <a:lstStyle/>
          <a:p>
            <a:pPr algn="l"/>
            <a:r>
              <a:rPr lang="ru-RU" sz="2400" b="1" dirty="0" smtClean="0">
                <a:solidFill>
                  <a:schemeClr val="tx2">
                    <a:lumMod val="50000"/>
                  </a:schemeClr>
                </a:solidFill>
                <a:latin typeface="Times New Roman" panose="02020603050405020304" pitchFamily="18" charset="0"/>
                <a:cs typeface="Times New Roman" panose="02020603050405020304" pitchFamily="18" charset="0"/>
              </a:rPr>
              <a:t>Обследование детей с тяжелыми нарушениями речи реализуется по следующим направлениям:</a:t>
            </a:r>
            <a:r>
              <a:rPr lang="ru-RU" sz="2000" dirty="0" smtClean="0">
                <a:solidFill>
                  <a:schemeClr val="tx2">
                    <a:lumMod val="50000"/>
                  </a:schemeClr>
                </a:solidFill>
                <a:latin typeface="Times New Roman" panose="02020603050405020304" pitchFamily="18" charset="0"/>
                <a:cs typeface="Times New Roman" panose="02020603050405020304" pitchFamily="18" charset="0"/>
              </a:rPr>
              <a:t/>
            </a:r>
            <a:br>
              <a:rPr lang="ru-RU" sz="2000" dirty="0" smtClean="0">
                <a:solidFill>
                  <a:schemeClr val="tx2">
                    <a:lumMod val="50000"/>
                  </a:schemeClr>
                </a:solidFill>
                <a:latin typeface="Times New Roman" panose="02020603050405020304" pitchFamily="18" charset="0"/>
                <a:cs typeface="Times New Roman" panose="02020603050405020304" pitchFamily="18" charset="0"/>
              </a:rPr>
            </a:br>
            <a:r>
              <a:rPr lang="ru-RU" sz="2000" dirty="0" smtClean="0">
                <a:solidFill>
                  <a:schemeClr val="tx2">
                    <a:lumMod val="50000"/>
                  </a:schemeClr>
                </a:solidFill>
                <a:latin typeface="Times New Roman" panose="02020603050405020304" pitchFamily="18" charset="0"/>
                <a:cs typeface="Times New Roman" panose="02020603050405020304" pitchFamily="18" charset="0"/>
              </a:rPr>
              <a:t>1) общая осведомленность ребенка</a:t>
            </a:r>
            <a:br>
              <a:rPr lang="ru-RU" sz="2000" dirty="0" smtClean="0">
                <a:solidFill>
                  <a:schemeClr val="tx2">
                    <a:lumMod val="50000"/>
                  </a:schemeClr>
                </a:solidFill>
                <a:latin typeface="Times New Roman" panose="02020603050405020304" pitchFamily="18" charset="0"/>
                <a:cs typeface="Times New Roman" panose="02020603050405020304" pitchFamily="18" charset="0"/>
              </a:rPr>
            </a:br>
            <a:r>
              <a:rPr lang="ru-RU" sz="2000" dirty="0" smtClean="0">
                <a:solidFill>
                  <a:schemeClr val="tx2">
                    <a:lumMod val="50000"/>
                  </a:schemeClr>
                </a:solidFill>
                <a:latin typeface="Times New Roman" panose="02020603050405020304" pitchFamily="18" charset="0"/>
                <a:cs typeface="Times New Roman" panose="02020603050405020304" pitchFamily="18" charset="0"/>
              </a:rPr>
              <a:t>2) общее развитие</a:t>
            </a:r>
            <a:br>
              <a:rPr lang="ru-RU" sz="2000" dirty="0" smtClean="0">
                <a:solidFill>
                  <a:schemeClr val="tx2">
                    <a:lumMod val="50000"/>
                  </a:schemeClr>
                </a:solidFill>
                <a:latin typeface="Times New Roman" panose="02020603050405020304" pitchFamily="18" charset="0"/>
                <a:cs typeface="Times New Roman" panose="02020603050405020304" pitchFamily="18" charset="0"/>
              </a:rPr>
            </a:br>
            <a:r>
              <a:rPr lang="ru-RU" sz="2000" dirty="0" smtClean="0">
                <a:solidFill>
                  <a:schemeClr val="tx2">
                    <a:lumMod val="50000"/>
                  </a:schemeClr>
                </a:solidFill>
                <a:latin typeface="Times New Roman" panose="02020603050405020304" pitchFamily="18" charset="0"/>
                <a:cs typeface="Times New Roman" panose="02020603050405020304" pitchFamily="18" charset="0"/>
              </a:rPr>
              <a:t>3)состояние общей моторики</a:t>
            </a:r>
            <a:br>
              <a:rPr lang="ru-RU" sz="2000" dirty="0" smtClean="0">
                <a:solidFill>
                  <a:schemeClr val="tx2">
                    <a:lumMod val="50000"/>
                  </a:schemeClr>
                </a:solidFill>
                <a:latin typeface="Times New Roman" panose="02020603050405020304" pitchFamily="18" charset="0"/>
                <a:cs typeface="Times New Roman" panose="02020603050405020304" pitchFamily="18" charset="0"/>
              </a:rPr>
            </a:br>
            <a:r>
              <a:rPr lang="ru-RU" sz="2000" dirty="0" smtClean="0">
                <a:solidFill>
                  <a:schemeClr val="tx2">
                    <a:lumMod val="50000"/>
                  </a:schemeClr>
                </a:solidFill>
                <a:latin typeface="Times New Roman" panose="02020603050405020304" pitchFamily="18" charset="0"/>
                <a:cs typeface="Times New Roman" panose="02020603050405020304" pitchFamily="18" charset="0"/>
              </a:rPr>
              <a:t>4)состояние моторики пальцев рук</a:t>
            </a:r>
            <a:br>
              <a:rPr lang="ru-RU" sz="2000" dirty="0" smtClean="0">
                <a:solidFill>
                  <a:schemeClr val="tx2">
                    <a:lumMod val="50000"/>
                  </a:schemeClr>
                </a:solidFill>
                <a:latin typeface="Times New Roman" panose="02020603050405020304" pitchFamily="18" charset="0"/>
                <a:cs typeface="Times New Roman" panose="02020603050405020304" pitchFamily="18" charset="0"/>
              </a:rPr>
            </a:br>
            <a:r>
              <a:rPr lang="ru-RU" sz="2000" dirty="0" smtClean="0">
                <a:solidFill>
                  <a:schemeClr val="tx2">
                    <a:lumMod val="50000"/>
                  </a:schemeClr>
                </a:solidFill>
                <a:latin typeface="Times New Roman" panose="02020603050405020304" pitchFamily="18" charset="0"/>
                <a:cs typeface="Times New Roman" panose="02020603050405020304" pitchFamily="18" charset="0"/>
              </a:rPr>
              <a:t>5)общее звучание речи</a:t>
            </a:r>
            <a:br>
              <a:rPr lang="ru-RU" sz="2000" dirty="0" smtClean="0">
                <a:solidFill>
                  <a:schemeClr val="tx2">
                    <a:lumMod val="50000"/>
                  </a:schemeClr>
                </a:solidFill>
                <a:latin typeface="Times New Roman" panose="02020603050405020304" pitchFamily="18" charset="0"/>
                <a:cs typeface="Times New Roman" panose="02020603050405020304" pitchFamily="18" charset="0"/>
              </a:rPr>
            </a:br>
            <a:r>
              <a:rPr lang="ru-RU" sz="2000" dirty="0" smtClean="0">
                <a:solidFill>
                  <a:schemeClr val="tx2">
                    <a:lumMod val="50000"/>
                  </a:schemeClr>
                </a:solidFill>
                <a:latin typeface="Times New Roman" panose="02020603050405020304" pitchFamily="18" charset="0"/>
                <a:cs typeface="Times New Roman" panose="02020603050405020304" pitchFamily="18" charset="0"/>
              </a:rPr>
              <a:t>6) состояние артикуляционного аппарата, наличие стертой  </a:t>
            </a:r>
            <a:br>
              <a:rPr lang="ru-RU" sz="2000" dirty="0" smtClean="0">
                <a:solidFill>
                  <a:schemeClr val="tx2">
                    <a:lumMod val="50000"/>
                  </a:schemeClr>
                </a:solidFill>
                <a:latin typeface="Times New Roman" panose="02020603050405020304" pitchFamily="18" charset="0"/>
                <a:cs typeface="Times New Roman" panose="02020603050405020304" pitchFamily="18" charset="0"/>
              </a:rPr>
            </a:br>
            <a:r>
              <a:rPr lang="ru-RU" sz="2000" dirty="0" smtClean="0">
                <a:solidFill>
                  <a:schemeClr val="tx2">
                    <a:lumMod val="50000"/>
                  </a:schemeClr>
                </a:solidFill>
                <a:latin typeface="Times New Roman" panose="02020603050405020304" pitchFamily="18" charset="0"/>
                <a:cs typeface="Times New Roman" panose="02020603050405020304" pitchFamily="18" charset="0"/>
              </a:rPr>
              <a:t>   формы дизартрии</a:t>
            </a:r>
            <a:br>
              <a:rPr lang="ru-RU" sz="2000" dirty="0" smtClean="0">
                <a:solidFill>
                  <a:schemeClr val="tx2">
                    <a:lumMod val="50000"/>
                  </a:schemeClr>
                </a:solidFill>
                <a:latin typeface="Times New Roman" panose="02020603050405020304" pitchFamily="18" charset="0"/>
                <a:cs typeface="Times New Roman" panose="02020603050405020304" pitchFamily="18" charset="0"/>
              </a:rPr>
            </a:br>
            <a:r>
              <a:rPr lang="ru-RU" sz="2000" dirty="0" smtClean="0">
                <a:solidFill>
                  <a:schemeClr val="tx2">
                    <a:lumMod val="50000"/>
                  </a:schemeClr>
                </a:solidFill>
                <a:latin typeface="Times New Roman" panose="02020603050405020304" pitchFamily="18" charset="0"/>
                <a:cs typeface="Times New Roman" panose="02020603050405020304" pitchFamily="18" charset="0"/>
              </a:rPr>
              <a:t>7) звукопроизношение</a:t>
            </a:r>
            <a:br>
              <a:rPr lang="ru-RU" sz="2000" dirty="0" smtClean="0">
                <a:solidFill>
                  <a:schemeClr val="tx2">
                    <a:lumMod val="50000"/>
                  </a:schemeClr>
                </a:solidFill>
                <a:latin typeface="Times New Roman" panose="02020603050405020304" pitchFamily="18" charset="0"/>
                <a:cs typeface="Times New Roman" panose="02020603050405020304" pitchFamily="18" charset="0"/>
              </a:rPr>
            </a:br>
            <a:r>
              <a:rPr lang="ru-RU" sz="2000" dirty="0" smtClean="0">
                <a:solidFill>
                  <a:schemeClr val="tx2">
                    <a:lumMod val="50000"/>
                  </a:schemeClr>
                </a:solidFill>
                <a:latin typeface="Times New Roman" panose="02020603050405020304" pitchFamily="18" charset="0"/>
                <a:cs typeface="Times New Roman" panose="02020603050405020304" pitchFamily="18" charset="0"/>
              </a:rPr>
              <a:t>8) фонематический слух, фонематический анализ и синтез</a:t>
            </a:r>
            <a:br>
              <a:rPr lang="ru-RU" sz="2000" dirty="0" smtClean="0">
                <a:solidFill>
                  <a:schemeClr val="tx2">
                    <a:lumMod val="50000"/>
                  </a:schemeClr>
                </a:solidFill>
                <a:latin typeface="Times New Roman" panose="02020603050405020304" pitchFamily="18" charset="0"/>
                <a:cs typeface="Times New Roman" panose="02020603050405020304" pitchFamily="18" charset="0"/>
              </a:rPr>
            </a:br>
            <a:r>
              <a:rPr lang="ru-RU" sz="2000" dirty="0" smtClean="0">
                <a:solidFill>
                  <a:schemeClr val="tx2">
                    <a:lumMod val="50000"/>
                  </a:schemeClr>
                </a:solidFill>
                <a:latin typeface="Times New Roman" panose="02020603050405020304" pitchFamily="18" charset="0"/>
                <a:cs typeface="Times New Roman" panose="02020603050405020304" pitchFamily="18" charset="0"/>
              </a:rPr>
              <a:t>9) состояние </a:t>
            </a:r>
            <a:r>
              <a:rPr lang="ru-RU" sz="2000" dirty="0" err="1" smtClean="0">
                <a:solidFill>
                  <a:schemeClr val="tx2">
                    <a:lumMod val="50000"/>
                  </a:schemeClr>
                </a:solidFill>
                <a:latin typeface="Times New Roman" panose="02020603050405020304" pitchFamily="18" charset="0"/>
                <a:cs typeface="Times New Roman" panose="02020603050405020304" pitchFamily="18" charset="0"/>
              </a:rPr>
              <a:t>звуко-слоговой</a:t>
            </a:r>
            <a:r>
              <a:rPr lang="ru-RU" sz="2000" dirty="0" smtClean="0">
                <a:solidFill>
                  <a:schemeClr val="tx2">
                    <a:lumMod val="50000"/>
                  </a:schemeClr>
                </a:solidFill>
                <a:latin typeface="Times New Roman" panose="02020603050405020304" pitchFamily="18" charset="0"/>
                <a:cs typeface="Times New Roman" panose="02020603050405020304" pitchFamily="18" charset="0"/>
              </a:rPr>
              <a:t> структуры слова</a:t>
            </a:r>
            <a:br>
              <a:rPr lang="ru-RU" sz="2000" dirty="0" smtClean="0">
                <a:solidFill>
                  <a:schemeClr val="tx2">
                    <a:lumMod val="50000"/>
                  </a:schemeClr>
                </a:solidFill>
                <a:latin typeface="Times New Roman" panose="02020603050405020304" pitchFamily="18" charset="0"/>
                <a:cs typeface="Times New Roman" panose="02020603050405020304" pitchFamily="18" charset="0"/>
              </a:rPr>
            </a:br>
            <a:r>
              <a:rPr lang="ru-RU" sz="2000" dirty="0" smtClean="0">
                <a:solidFill>
                  <a:schemeClr val="tx2">
                    <a:lumMod val="50000"/>
                  </a:schemeClr>
                </a:solidFill>
                <a:latin typeface="Times New Roman" panose="02020603050405020304" pitchFamily="18" charset="0"/>
                <a:cs typeface="Times New Roman" panose="02020603050405020304" pitchFamily="18" charset="0"/>
              </a:rPr>
              <a:t>10) </a:t>
            </a:r>
            <a:r>
              <a:rPr lang="ru-RU" sz="2000" dirty="0" err="1" smtClean="0">
                <a:solidFill>
                  <a:schemeClr val="tx2">
                    <a:lumMod val="50000"/>
                  </a:schemeClr>
                </a:solidFill>
                <a:latin typeface="Times New Roman" panose="02020603050405020304" pitchFamily="18" charset="0"/>
                <a:cs typeface="Times New Roman" panose="02020603050405020304" pitchFamily="18" charset="0"/>
              </a:rPr>
              <a:t>импрессивная</a:t>
            </a:r>
            <a:r>
              <a:rPr lang="ru-RU" sz="2000" dirty="0" smtClean="0">
                <a:solidFill>
                  <a:schemeClr val="tx2">
                    <a:lumMod val="50000"/>
                  </a:schemeClr>
                </a:solidFill>
                <a:latin typeface="Times New Roman" panose="02020603050405020304" pitchFamily="18" charset="0"/>
                <a:cs typeface="Times New Roman" panose="02020603050405020304" pitchFamily="18" charset="0"/>
              </a:rPr>
              <a:t> речь</a:t>
            </a:r>
            <a:br>
              <a:rPr lang="ru-RU" sz="2000" dirty="0" smtClean="0">
                <a:solidFill>
                  <a:schemeClr val="tx2">
                    <a:lumMod val="50000"/>
                  </a:schemeClr>
                </a:solidFill>
                <a:latin typeface="Times New Roman" panose="02020603050405020304" pitchFamily="18" charset="0"/>
                <a:cs typeface="Times New Roman" panose="02020603050405020304" pitchFamily="18" charset="0"/>
              </a:rPr>
            </a:br>
            <a:r>
              <a:rPr lang="ru-RU" sz="2000" dirty="0" smtClean="0">
                <a:solidFill>
                  <a:schemeClr val="tx2">
                    <a:lumMod val="50000"/>
                  </a:schemeClr>
                </a:solidFill>
                <a:latin typeface="Times New Roman" panose="02020603050405020304" pitchFamily="18" charset="0"/>
                <a:cs typeface="Times New Roman" panose="02020603050405020304" pitchFamily="18" charset="0"/>
              </a:rPr>
              <a:t>11) состояние лексики</a:t>
            </a:r>
            <a:br>
              <a:rPr lang="ru-RU" sz="2000" dirty="0" smtClean="0">
                <a:solidFill>
                  <a:schemeClr val="tx2">
                    <a:lumMod val="50000"/>
                  </a:schemeClr>
                </a:solidFill>
                <a:latin typeface="Times New Roman" panose="02020603050405020304" pitchFamily="18" charset="0"/>
                <a:cs typeface="Times New Roman" panose="02020603050405020304" pitchFamily="18" charset="0"/>
              </a:rPr>
            </a:br>
            <a:r>
              <a:rPr lang="ru-RU" sz="2000" dirty="0" smtClean="0">
                <a:solidFill>
                  <a:schemeClr val="tx2">
                    <a:lumMod val="50000"/>
                  </a:schemeClr>
                </a:solidFill>
                <a:latin typeface="Times New Roman" panose="02020603050405020304" pitchFamily="18" charset="0"/>
                <a:cs typeface="Times New Roman" panose="02020603050405020304" pitchFamily="18" charset="0"/>
              </a:rPr>
              <a:t>12) состояние грамматического строя речи</a:t>
            </a:r>
            <a:br>
              <a:rPr lang="ru-RU" sz="2000" dirty="0" smtClean="0">
                <a:solidFill>
                  <a:schemeClr val="tx2">
                    <a:lumMod val="50000"/>
                  </a:schemeClr>
                </a:solidFill>
                <a:latin typeface="Times New Roman" panose="02020603050405020304" pitchFamily="18" charset="0"/>
                <a:cs typeface="Times New Roman" panose="02020603050405020304" pitchFamily="18" charset="0"/>
              </a:rPr>
            </a:br>
            <a:r>
              <a:rPr lang="ru-RU" sz="2000" dirty="0" smtClean="0">
                <a:solidFill>
                  <a:schemeClr val="tx2">
                    <a:lumMod val="50000"/>
                  </a:schemeClr>
                </a:solidFill>
                <a:latin typeface="Times New Roman" panose="02020603050405020304" pitchFamily="18" charset="0"/>
                <a:cs typeface="Times New Roman" panose="02020603050405020304" pitchFamily="18" charset="0"/>
              </a:rPr>
              <a:t>13) связная речь</a:t>
            </a:r>
            <a:br>
              <a:rPr lang="ru-RU" sz="2000" dirty="0" smtClean="0">
                <a:solidFill>
                  <a:schemeClr val="tx2">
                    <a:lumMod val="50000"/>
                  </a:schemeClr>
                </a:solidFill>
                <a:latin typeface="Times New Roman" panose="02020603050405020304" pitchFamily="18" charset="0"/>
                <a:cs typeface="Times New Roman" panose="02020603050405020304" pitchFamily="18" charset="0"/>
              </a:rPr>
            </a:br>
            <a:r>
              <a:rPr lang="ru-RU" sz="2000" dirty="0" smtClean="0">
                <a:solidFill>
                  <a:schemeClr val="tx2">
                    <a:lumMod val="50000"/>
                  </a:schemeClr>
                </a:solidFill>
                <a:latin typeface="Times New Roman" panose="02020603050405020304" pitchFamily="18" charset="0"/>
                <a:cs typeface="Times New Roman" panose="02020603050405020304" pitchFamily="18" charset="0"/>
              </a:rPr>
              <a:t/>
            </a:r>
            <a:br>
              <a:rPr lang="ru-RU" sz="2000" dirty="0" smtClean="0">
                <a:solidFill>
                  <a:schemeClr val="tx2">
                    <a:lumMod val="50000"/>
                  </a:schemeClr>
                </a:solidFill>
                <a:latin typeface="Times New Roman" panose="02020603050405020304" pitchFamily="18" charset="0"/>
                <a:cs typeface="Times New Roman" panose="02020603050405020304" pitchFamily="18" charset="0"/>
              </a:rPr>
            </a:br>
            <a:endParaRPr lang="ru-RU" sz="2000" dirty="0">
              <a:solidFill>
                <a:schemeClr val="tx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2479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991"/>
            <a:ext cx="8229600" cy="634082"/>
          </a:xfrm>
        </p:spPr>
        <p:txBody>
          <a:bodyPr>
            <a:normAutofit/>
          </a:bodyPr>
          <a:lstStyle/>
          <a:p>
            <a:r>
              <a:rPr lang="ru-RU" sz="3200" b="1" dirty="0">
                <a:solidFill>
                  <a:schemeClr val="tx2">
                    <a:lumMod val="50000"/>
                  </a:schemeClr>
                </a:solidFill>
                <a:latin typeface="Times New Roman" panose="02020603050405020304" pitchFamily="18" charset="0"/>
                <a:cs typeface="Times New Roman" panose="02020603050405020304" pitchFamily="18" charset="0"/>
              </a:rPr>
              <a:t>Рабочая программа </a:t>
            </a:r>
            <a:r>
              <a:rPr lang="ru-RU" sz="3200" b="1" dirty="0" smtClean="0">
                <a:solidFill>
                  <a:schemeClr val="tx2">
                    <a:lumMod val="50000"/>
                  </a:schemeClr>
                </a:solidFill>
                <a:latin typeface="Times New Roman" panose="02020603050405020304" pitchFamily="18" charset="0"/>
                <a:cs typeface="Times New Roman" panose="02020603050405020304" pitchFamily="18" charset="0"/>
              </a:rPr>
              <a:t> </a:t>
            </a:r>
            <a:endParaRPr lang="ru-RU" sz="3200" b="1"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988840"/>
            <a:ext cx="8229600" cy="2304256"/>
          </a:xfrm>
        </p:spPr>
        <p:txBody>
          <a:bodyPr>
            <a:normAutofit fontScale="92500" lnSpcReduction="10000"/>
          </a:bodyPr>
          <a:lstStyle/>
          <a:p>
            <a:pPr marL="0" indent="0">
              <a:buNone/>
            </a:pPr>
            <a:r>
              <a:rPr lang="ru-RU" dirty="0" smtClean="0">
                <a:solidFill>
                  <a:schemeClr val="tx2">
                    <a:lumMod val="50000"/>
                  </a:schemeClr>
                </a:solidFill>
                <a:latin typeface="Times New Roman" panose="02020603050405020304" pitchFamily="18" charset="0"/>
                <a:cs typeface="Times New Roman" panose="02020603050405020304" pitchFamily="18" charset="0"/>
              </a:rPr>
              <a:t>- это нормативный </a:t>
            </a:r>
            <a:r>
              <a:rPr lang="ru-RU" dirty="0">
                <a:solidFill>
                  <a:schemeClr val="tx2">
                    <a:lumMod val="50000"/>
                  </a:schemeClr>
                </a:solidFill>
                <a:latin typeface="Times New Roman" panose="02020603050405020304" pitchFamily="18" charset="0"/>
                <a:cs typeface="Times New Roman" panose="02020603050405020304" pitchFamily="18" charset="0"/>
              </a:rPr>
              <a:t>документ  образовательного учреждения, определяющий объем, порядок, содержание </a:t>
            </a:r>
            <a:r>
              <a:rPr lang="ru-RU" dirty="0" smtClean="0">
                <a:solidFill>
                  <a:schemeClr val="tx2">
                    <a:lumMod val="50000"/>
                  </a:schemeClr>
                </a:solidFill>
                <a:latin typeface="Times New Roman" panose="02020603050405020304" pitchFamily="18" charset="0"/>
                <a:cs typeface="Times New Roman" panose="02020603050405020304" pitchFamily="18" charset="0"/>
              </a:rPr>
              <a:t>коррекционно-развивающей работы в группе детей с ТНР, является </a:t>
            </a:r>
            <a:r>
              <a:rPr lang="ru-RU" dirty="0">
                <a:solidFill>
                  <a:schemeClr val="tx2">
                    <a:lumMod val="50000"/>
                  </a:schemeClr>
                </a:solidFill>
                <a:latin typeface="Times New Roman" panose="02020603050405020304" pitchFamily="18" charset="0"/>
                <a:cs typeface="Times New Roman" panose="02020603050405020304" pitchFamily="18" charset="0"/>
              </a:rPr>
              <a:t>составной частью образовательной программы  Д</a:t>
            </a:r>
            <a:r>
              <a:rPr lang="ru-RU" dirty="0" smtClean="0">
                <a:solidFill>
                  <a:schemeClr val="tx2">
                    <a:lumMod val="50000"/>
                  </a:schemeClr>
                </a:solidFill>
                <a:latin typeface="Times New Roman" panose="02020603050405020304" pitchFamily="18" charset="0"/>
                <a:cs typeface="Times New Roman" panose="02020603050405020304" pitchFamily="18" charset="0"/>
              </a:rPr>
              <a:t>ОУ </a:t>
            </a:r>
            <a:endParaRPr lang="ru-RU" dirty="0">
              <a:solidFill>
                <a:schemeClr val="tx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5932336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latin typeface="Times New Roman" pitchFamily="18" charset="0"/>
                <a:cs typeface="Times New Roman" pitchFamily="18" charset="0"/>
              </a:rPr>
              <a:t>Выраженность нарушений речевой деятельности  определяется непосредственными результатами речевой диагностики. Для анализа выраженности нарушений  используется градация:</a:t>
            </a:r>
            <a:endParaRPr lang="ru-RU" sz="2000" dirty="0">
              <a:latin typeface="Times New Roman" pitchFamily="18" charset="0"/>
              <a:cs typeface="Times New Roman" pitchFamily="18" charset="0"/>
            </a:endParaRPr>
          </a:p>
        </p:txBody>
      </p:sp>
      <p:pic>
        <p:nvPicPr>
          <p:cNvPr id="4" name="Объект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23528" y="1628800"/>
            <a:ext cx="8363272" cy="3672408"/>
          </a:xfr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solidFill>
                  <a:schemeClr val="tx2">
                    <a:lumMod val="50000"/>
                  </a:schemeClr>
                </a:solidFill>
                <a:latin typeface="Times New Roman" panose="02020603050405020304" pitchFamily="18" charset="0"/>
                <a:cs typeface="Times New Roman" panose="02020603050405020304" pitchFamily="18" charset="0"/>
              </a:rPr>
              <a:t>Основные направления коррекционно-развивающей работы</a:t>
            </a:r>
            <a:endParaRPr lang="ru-RU" sz="3200" b="1"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600200"/>
            <a:ext cx="8229600" cy="5257800"/>
          </a:xfrm>
        </p:spPr>
        <p:txBody>
          <a:bodyPr>
            <a:normAutofit fontScale="70000" lnSpcReduction="20000"/>
          </a:bodyPr>
          <a:lstStyle/>
          <a:p>
            <a:r>
              <a:rPr lang="ru-RU" dirty="0">
                <a:solidFill>
                  <a:schemeClr val="tx2">
                    <a:lumMod val="50000"/>
                  </a:schemeClr>
                </a:solidFill>
                <a:latin typeface="Times New Roman" panose="02020603050405020304" pitchFamily="18" charset="0"/>
                <a:cs typeface="Times New Roman" panose="02020603050405020304" pitchFamily="18" charset="0"/>
              </a:rPr>
              <a:t>Содержание коррекционной работы представлено в «</a:t>
            </a:r>
            <a:r>
              <a:rPr lang="ru-RU" dirty="0" smtClean="0">
                <a:solidFill>
                  <a:schemeClr val="tx2">
                    <a:lumMod val="50000"/>
                  </a:schemeClr>
                </a:solidFill>
                <a:latin typeface="Times New Roman" panose="02020603050405020304" pitchFamily="18" charset="0"/>
                <a:cs typeface="Times New Roman" panose="02020603050405020304" pitchFamily="18" charset="0"/>
              </a:rPr>
              <a:t>Программе…».</a:t>
            </a:r>
            <a:endParaRPr lang="ru-RU" dirty="0">
              <a:solidFill>
                <a:schemeClr val="tx2">
                  <a:lumMod val="50000"/>
                </a:schemeClr>
              </a:solidFill>
              <a:latin typeface="Times New Roman" panose="02020603050405020304" pitchFamily="18" charset="0"/>
              <a:cs typeface="Times New Roman" panose="02020603050405020304" pitchFamily="18" charset="0"/>
            </a:endParaRPr>
          </a:p>
          <a:p>
            <a:r>
              <a:rPr lang="ru-RU" dirty="0" smtClean="0">
                <a:solidFill>
                  <a:schemeClr val="tx2">
                    <a:lumMod val="50000"/>
                  </a:schemeClr>
                </a:solidFill>
                <a:latin typeface="Times New Roman" panose="02020603050405020304" pitchFamily="18" charset="0"/>
                <a:cs typeface="Times New Roman" panose="02020603050405020304" pitchFamily="18" charset="0"/>
              </a:rPr>
              <a:t>Коррекционно-развивающая работа реализуется через систему фронтальной, подгрупповой и индивидуальной НОД. </a:t>
            </a:r>
          </a:p>
          <a:p>
            <a:r>
              <a:rPr lang="ru-RU" dirty="0" smtClean="0">
                <a:solidFill>
                  <a:schemeClr val="tx2">
                    <a:lumMod val="50000"/>
                  </a:schemeClr>
                </a:solidFill>
                <a:latin typeface="Times New Roman" panose="02020603050405020304" pitchFamily="18" charset="0"/>
                <a:cs typeface="Times New Roman" panose="02020603050405020304" pitchFamily="18" charset="0"/>
              </a:rPr>
              <a:t>Исходя их потребностей контингента детей с ТНР, коррекционно-развивающая работа ведется  по нескольким направлениям:</a:t>
            </a:r>
          </a:p>
          <a:p>
            <a:pPr>
              <a:buFontTx/>
              <a:buChar char="-"/>
            </a:pPr>
            <a:r>
              <a:rPr lang="ru-RU" dirty="0" smtClean="0">
                <a:solidFill>
                  <a:schemeClr val="tx2">
                    <a:lumMod val="50000"/>
                  </a:schemeClr>
                </a:solidFill>
                <a:latin typeface="Times New Roman" panose="02020603050405020304" pitchFamily="18" charset="0"/>
                <a:cs typeface="Times New Roman" panose="02020603050405020304" pitchFamily="18" charset="0"/>
              </a:rPr>
              <a:t>Коррекция звукопроизношения, развитие фонематического слуха,  звукового анализа;</a:t>
            </a:r>
          </a:p>
          <a:p>
            <a:pPr>
              <a:buFontTx/>
              <a:buChar char="-"/>
            </a:pPr>
            <a:r>
              <a:rPr lang="ru-RU" dirty="0" smtClean="0">
                <a:solidFill>
                  <a:schemeClr val="tx2">
                    <a:lumMod val="50000"/>
                  </a:schemeClr>
                </a:solidFill>
                <a:latin typeface="Times New Roman" panose="02020603050405020304" pitchFamily="18" charset="0"/>
                <a:cs typeface="Times New Roman" panose="02020603050405020304" pitchFamily="18" charset="0"/>
              </a:rPr>
              <a:t>Формирование лексико-грамматических категорий;</a:t>
            </a:r>
          </a:p>
          <a:p>
            <a:pPr>
              <a:buFontTx/>
              <a:buChar char="-"/>
            </a:pPr>
            <a:r>
              <a:rPr lang="ru-RU" dirty="0" smtClean="0">
                <a:solidFill>
                  <a:schemeClr val="tx2">
                    <a:lumMod val="50000"/>
                  </a:schemeClr>
                </a:solidFill>
                <a:latin typeface="Times New Roman" panose="02020603050405020304" pitchFamily="18" charset="0"/>
                <a:cs typeface="Times New Roman" panose="02020603050405020304" pitchFamily="18" charset="0"/>
              </a:rPr>
              <a:t>Развитие связной речи;</a:t>
            </a:r>
          </a:p>
          <a:p>
            <a:pPr>
              <a:buFontTx/>
              <a:buChar char="-"/>
            </a:pPr>
            <a:r>
              <a:rPr lang="ru-RU" dirty="0" smtClean="0">
                <a:solidFill>
                  <a:schemeClr val="tx2">
                    <a:lumMod val="50000"/>
                  </a:schemeClr>
                </a:solidFill>
                <a:latin typeface="Times New Roman" panose="02020603050405020304" pitchFamily="18" charset="0"/>
                <a:cs typeface="Times New Roman" panose="02020603050405020304" pitchFamily="18" charset="0"/>
              </a:rPr>
              <a:t>Подготовка к обучению грамоте.</a:t>
            </a:r>
          </a:p>
          <a:p>
            <a:pPr marL="0" indent="0">
              <a:buNone/>
            </a:pPr>
            <a:r>
              <a:rPr lang="ru-RU" b="1" dirty="0" smtClean="0">
                <a:solidFill>
                  <a:schemeClr val="tx2">
                    <a:lumMod val="50000"/>
                  </a:schemeClr>
                </a:solidFill>
                <a:latin typeface="Times New Roman" panose="02020603050405020304" pitchFamily="18" charset="0"/>
                <a:cs typeface="Times New Roman" panose="02020603050405020304" pitchFamily="18" charset="0"/>
              </a:rPr>
              <a:t>                            Педагогические ориентиры</a:t>
            </a:r>
          </a:p>
          <a:p>
            <a:pPr marL="0" indent="0">
              <a:buNone/>
            </a:pPr>
            <a:r>
              <a:rPr lang="ru-RU" dirty="0" smtClean="0">
                <a:solidFill>
                  <a:schemeClr val="tx2">
                    <a:lumMod val="50000"/>
                  </a:schemeClr>
                </a:solidFill>
                <a:latin typeface="Times New Roman" panose="02020603050405020304" pitchFamily="18" charset="0"/>
                <a:cs typeface="Times New Roman" panose="02020603050405020304" pitchFamily="18" charset="0"/>
              </a:rPr>
              <a:t>Количество </a:t>
            </a:r>
            <a:r>
              <a:rPr lang="ru-RU" dirty="0">
                <a:solidFill>
                  <a:schemeClr val="tx2">
                    <a:lumMod val="50000"/>
                  </a:schemeClr>
                </a:solidFill>
                <a:latin typeface="Times New Roman" panose="02020603050405020304" pitchFamily="18" charset="0"/>
                <a:cs typeface="Times New Roman" panose="02020603050405020304" pitchFamily="18" charset="0"/>
              </a:rPr>
              <a:t>логопедических занятий в неделю определяется в соответствии с этапом  обучения.  </a:t>
            </a:r>
            <a:endParaRPr lang="ru-RU" dirty="0" smtClean="0">
              <a:solidFill>
                <a:schemeClr val="tx2">
                  <a:lumMod val="50000"/>
                </a:schemeClr>
              </a:solidFill>
              <a:latin typeface="Times New Roman" panose="02020603050405020304" pitchFamily="18" charset="0"/>
              <a:cs typeface="Times New Roman" panose="02020603050405020304" pitchFamily="18" charset="0"/>
            </a:endParaRPr>
          </a:p>
          <a:p>
            <a:pPr marL="0" indent="0">
              <a:buNone/>
            </a:pPr>
            <a:r>
              <a:rPr lang="ru-RU" dirty="0" smtClean="0">
                <a:solidFill>
                  <a:schemeClr val="tx2">
                    <a:lumMod val="50000"/>
                  </a:schemeClr>
                </a:solidFill>
                <a:latin typeface="Times New Roman" panose="02020603050405020304" pitchFamily="18" charset="0"/>
                <a:cs typeface="Times New Roman" panose="02020603050405020304" pitchFamily="18" charset="0"/>
              </a:rPr>
              <a:t>(Описание подгрупповой и индивидуальной работы с воспитанниками)</a:t>
            </a:r>
            <a:endParaRPr lang="ru-RU" dirty="0">
              <a:solidFill>
                <a:schemeClr val="tx2">
                  <a:lumMod val="50000"/>
                </a:schemeClr>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 xmlns:p14="http://schemas.microsoft.com/office/powerpoint/2010/main" val="5883232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64704"/>
          </a:xfrm>
        </p:spPr>
        <p:txBody>
          <a:bodyPr>
            <a:noAutofit/>
          </a:bodyPr>
          <a:lstStyle/>
          <a:p>
            <a:r>
              <a:rPr lang="ru-RU" sz="3200" b="1" dirty="0">
                <a:solidFill>
                  <a:schemeClr val="tx2">
                    <a:lumMod val="50000"/>
                  </a:schemeClr>
                </a:solidFill>
                <a:latin typeface="Times New Roman" panose="02020603050405020304" pitchFamily="18" charset="0"/>
                <a:cs typeface="Times New Roman" panose="02020603050405020304" pitchFamily="18" charset="0"/>
              </a:rPr>
              <a:t>Педагогические ориентиры:</a:t>
            </a:r>
            <a:br>
              <a:rPr lang="ru-RU" sz="3200" b="1" dirty="0">
                <a:solidFill>
                  <a:schemeClr val="tx2">
                    <a:lumMod val="50000"/>
                  </a:schemeClr>
                </a:solidFill>
                <a:latin typeface="Times New Roman" panose="02020603050405020304" pitchFamily="18" charset="0"/>
                <a:cs typeface="Times New Roman" panose="02020603050405020304" pitchFamily="18" charset="0"/>
              </a:rPr>
            </a:br>
            <a:endParaRPr lang="ru-RU" sz="3200" b="1"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548680"/>
            <a:ext cx="8507288" cy="6120680"/>
          </a:xfrm>
        </p:spPr>
        <p:txBody>
          <a:bodyPr>
            <a:normAutofit fontScale="55000" lnSpcReduction="20000"/>
          </a:bodyPr>
          <a:lstStyle/>
          <a:p>
            <a:pPr marL="0" indent="0" algn="just">
              <a:buNone/>
            </a:pPr>
            <a:r>
              <a:rPr lang="ru-RU" sz="3800" dirty="0" smtClean="0">
                <a:solidFill>
                  <a:schemeClr val="tx2">
                    <a:lumMod val="50000"/>
                  </a:schemeClr>
                </a:solidFill>
                <a:latin typeface="Times New Roman" panose="02020603050405020304" pitchFamily="18" charset="0"/>
                <a:cs typeface="Times New Roman" panose="02020603050405020304" pitchFamily="18" charset="0"/>
              </a:rPr>
              <a:t>– </a:t>
            </a:r>
            <a:r>
              <a:rPr lang="ru-RU" sz="3800" dirty="0">
                <a:solidFill>
                  <a:schemeClr val="tx2">
                    <a:lumMod val="50000"/>
                  </a:schemeClr>
                </a:solidFill>
                <a:latin typeface="Times New Roman" panose="02020603050405020304" pitchFamily="18" charset="0"/>
                <a:cs typeface="Times New Roman" panose="02020603050405020304" pitchFamily="18" charset="0"/>
              </a:rPr>
              <a:t>работать над совершенствованием процессов слухового и </a:t>
            </a:r>
            <a:r>
              <a:rPr lang="ru-RU" sz="3800" dirty="0" smtClean="0">
                <a:solidFill>
                  <a:schemeClr val="tx2">
                    <a:lumMod val="50000"/>
                  </a:schemeClr>
                </a:solidFill>
                <a:latin typeface="Times New Roman" panose="02020603050405020304" pitchFamily="18" charset="0"/>
                <a:cs typeface="Times New Roman" panose="02020603050405020304" pitchFamily="18" charset="0"/>
              </a:rPr>
              <a:t>зрительного </a:t>
            </a:r>
            <a:r>
              <a:rPr lang="ru-RU" sz="3800" dirty="0">
                <a:solidFill>
                  <a:schemeClr val="tx2">
                    <a:lumMod val="50000"/>
                  </a:schemeClr>
                </a:solidFill>
                <a:latin typeface="Times New Roman" panose="02020603050405020304" pitchFamily="18" charset="0"/>
                <a:cs typeface="Times New Roman" panose="02020603050405020304" pitchFamily="18" charset="0"/>
              </a:rPr>
              <a:t>восприятия, внимания, памяти, мыслительных операций анализа</a:t>
            </a:r>
            <a:r>
              <a:rPr lang="ru-RU" sz="3800" dirty="0" smtClean="0">
                <a:solidFill>
                  <a:schemeClr val="tx2">
                    <a:lumMod val="50000"/>
                  </a:schemeClr>
                </a:solidFill>
                <a:latin typeface="Times New Roman" panose="02020603050405020304" pitchFamily="18" charset="0"/>
                <a:cs typeface="Times New Roman" panose="02020603050405020304" pitchFamily="18" charset="0"/>
              </a:rPr>
              <a:t>, синтеза</a:t>
            </a:r>
            <a:r>
              <a:rPr lang="ru-RU" sz="3800" dirty="0">
                <a:solidFill>
                  <a:schemeClr val="tx2">
                    <a:lumMod val="50000"/>
                  </a:schemeClr>
                </a:solidFill>
                <a:latin typeface="Times New Roman" panose="02020603050405020304" pitchFamily="18" charset="0"/>
                <a:cs typeface="Times New Roman" panose="02020603050405020304" pitchFamily="18" charset="0"/>
              </a:rPr>
              <a:t>, сравнения, обобщения, классификации;</a:t>
            </a:r>
          </a:p>
          <a:p>
            <a:pPr marL="0" indent="0" algn="just">
              <a:buNone/>
            </a:pPr>
            <a:r>
              <a:rPr lang="ru-RU" sz="3800" dirty="0">
                <a:solidFill>
                  <a:schemeClr val="tx2">
                    <a:lumMod val="50000"/>
                  </a:schemeClr>
                </a:solidFill>
                <a:latin typeface="Times New Roman" panose="02020603050405020304" pitchFamily="18" charset="0"/>
                <a:cs typeface="Times New Roman" panose="02020603050405020304" pitchFamily="18" charset="0"/>
              </a:rPr>
              <a:t>– развивать общую, ручную, артикуляторную моторику;</a:t>
            </a:r>
          </a:p>
          <a:p>
            <a:pPr marL="0" indent="0" algn="just">
              <a:buNone/>
            </a:pPr>
            <a:r>
              <a:rPr lang="ru-RU" sz="3800" dirty="0">
                <a:solidFill>
                  <a:schemeClr val="tx2">
                    <a:lumMod val="50000"/>
                  </a:schemeClr>
                </a:solidFill>
                <a:latin typeface="Times New Roman" panose="02020603050405020304" pitchFamily="18" charset="0"/>
                <a:cs typeface="Times New Roman" panose="02020603050405020304" pitchFamily="18" charset="0"/>
              </a:rPr>
              <a:t>– осуществлять коррекцию нарушений дыхательной и голосовой</a:t>
            </a:r>
          </a:p>
          <a:p>
            <a:pPr marL="0" indent="0" algn="just">
              <a:buNone/>
            </a:pPr>
            <a:r>
              <a:rPr lang="ru-RU" sz="3800" dirty="0">
                <a:solidFill>
                  <a:schemeClr val="tx2">
                    <a:lumMod val="50000"/>
                  </a:schemeClr>
                </a:solidFill>
                <a:latin typeface="Times New Roman" panose="02020603050405020304" pitchFamily="18" charset="0"/>
                <a:cs typeface="Times New Roman" panose="02020603050405020304" pitchFamily="18" charset="0"/>
              </a:rPr>
              <a:t>функций;</a:t>
            </a:r>
          </a:p>
          <a:p>
            <a:pPr marL="0" indent="0" algn="just">
              <a:buNone/>
            </a:pPr>
            <a:r>
              <a:rPr lang="ru-RU" sz="3800" dirty="0">
                <a:solidFill>
                  <a:schemeClr val="tx2">
                    <a:lumMod val="50000"/>
                  </a:schemeClr>
                </a:solidFill>
                <a:latin typeface="Times New Roman" panose="02020603050405020304" pitchFamily="18" charset="0"/>
                <a:cs typeface="Times New Roman" panose="02020603050405020304" pitchFamily="18" charset="0"/>
              </a:rPr>
              <a:t>– расширять объем импрессивной и экспрессивной речи и уточнять</a:t>
            </a:r>
          </a:p>
          <a:p>
            <a:pPr marL="0" indent="0" algn="just">
              <a:buNone/>
            </a:pPr>
            <a:r>
              <a:rPr lang="ru-RU" sz="3800" dirty="0">
                <a:solidFill>
                  <a:schemeClr val="tx2">
                    <a:lumMod val="50000"/>
                  </a:schemeClr>
                </a:solidFill>
                <a:latin typeface="Times New Roman" panose="02020603050405020304" pitchFamily="18" charset="0"/>
                <a:cs typeface="Times New Roman" panose="02020603050405020304" pitchFamily="18" charset="0"/>
              </a:rPr>
              <a:t>предметный (существительные), предикативный (глаголы) и адъективный</a:t>
            </a:r>
          </a:p>
          <a:p>
            <a:pPr marL="0" indent="0" algn="just">
              <a:buNone/>
            </a:pPr>
            <a:r>
              <a:rPr lang="ru-RU" sz="3800" dirty="0">
                <a:solidFill>
                  <a:schemeClr val="tx2">
                    <a:lumMod val="50000"/>
                  </a:schemeClr>
                </a:solidFill>
                <a:latin typeface="Times New Roman" panose="02020603050405020304" pitchFamily="18" charset="0"/>
                <a:cs typeface="Times New Roman" panose="02020603050405020304" pitchFamily="18" charset="0"/>
              </a:rPr>
              <a:t>(прилагательные) компоненты словаря, вести работу по формированию</a:t>
            </a:r>
          </a:p>
          <a:p>
            <a:pPr marL="0" indent="0" algn="just">
              <a:buNone/>
            </a:pPr>
            <a:r>
              <a:rPr lang="ru-RU" sz="3800" dirty="0">
                <a:solidFill>
                  <a:schemeClr val="tx2">
                    <a:lumMod val="50000"/>
                  </a:schemeClr>
                </a:solidFill>
                <a:latin typeface="Times New Roman" panose="02020603050405020304" pitchFamily="18" charset="0"/>
                <a:cs typeface="Times New Roman" panose="02020603050405020304" pitchFamily="18" charset="0"/>
              </a:rPr>
              <a:t>семантической структуры слова, организации семантических полей;</a:t>
            </a:r>
          </a:p>
          <a:p>
            <a:pPr marL="0" indent="0" algn="just">
              <a:buNone/>
            </a:pPr>
            <a:r>
              <a:rPr lang="ru-RU" sz="3800" dirty="0">
                <a:solidFill>
                  <a:schemeClr val="tx2">
                    <a:lumMod val="50000"/>
                  </a:schemeClr>
                </a:solidFill>
                <a:latin typeface="Times New Roman" panose="02020603050405020304" pitchFamily="18" charset="0"/>
                <a:cs typeface="Times New Roman" panose="02020603050405020304" pitchFamily="18" charset="0"/>
              </a:rPr>
              <a:t>– совершенствовать восприятие, дифференциацию и навыки </a:t>
            </a:r>
            <a:r>
              <a:rPr lang="ru-RU" sz="3800" dirty="0" smtClean="0">
                <a:solidFill>
                  <a:schemeClr val="tx2">
                    <a:lumMod val="50000"/>
                  </a:schemeClr>
                </a:solidFill>
                <a:latin typeface="Times New Roman" panose="02020603050405020304" pitchFamily="18" charset="0"/>
                <a:cs typeface="Times New Roman" panose="02020603050405020304" pitchFamily="18" charset="0"/>
              </a:rPr>
              <a:t>употребления </a:t>
            </a:r>
            <a:r>
              <a:rPr lang="ru-RU" sz="3800" dirty="0">
                <a:solidFill>
                  <a:schemeClr val="tx2">
                    <a:lumMod val="50000"/>
                  </a:schemeClr>
                </a:solidFill>
                <a:latin typeface="Times New Roman" panose="02020603050405020304" pitchFamily="18" charset="0"/>
                <a:cs typeface="Times New Roman" panose="02020603050405020304" pitchFamily="18" charset="0"/>
              </a:rPr>
              <a:t>детьми грамматических форм слова и </a:t>
            </a:r>
            <a:r>
              <a:rPr lang="ru-RU" sz="3800" dirty="0" smtClean="0">
                <a:solidFill>
                  <a:schemeClr val="tx2">
                    <a:lumMod val="50000"/>
                  </a:schemeClr>
                </a:solidFill>
                <a:latin typeface="Times New Roman" panose="02020603050405020304" pitchFamily="18" charset="0"/>
                <a:cs typeface="Times New Roman" panose="02020603050405020304" pitchFamily="18" charset="0"/>
              </a:rPr>
              <a:t>словообразовательных моделей</a:t>
            </a:r>
            <a:r>
              <a:rPr lang="ru-RU" sz="3800" dirty="0">
                <a:solidFill>
                  <a:schemeClr val="tx2">
                    <a:lumMod val="50000"/>
                  </a:schemeClr>
                </a:solidFill>
                <a:latin typeface="Times New Roman" panose="02020603050405020304" pitchFamily="18" charset="0"/>
                <a:cs typeface="Times New Roman" panose="02020603050405020304" pitchFamily="18" charset="0"/>
              </a:rPr>
              <a:t>, различных типов синтаксических конструкций;</a:t>
            </a:r>
          </a:p>
          <a:p>
            <a:pPr marL="0" indent="0" algn="just">
              <a:buNone/>
            </a:pPr>
            <a:r>
              <a:rPr lang="ru-RU" sz="3800" dirty="0">
                <a:solidFill>
                  <a:schemeClr val="tx2">
                    <a:lumMod val="50000"/>
                  </a:schemeClr>
                </a:solidFill>
                <a:latin typeface="Times New Roman" panose="02020603050405020304" pitchFamily="18" charset="0"/>
                <a:cs typeface="Times New Roman" panose="02020603050405020304" pitchFamily="18" charset="0"/>
              </a:rPr>
              <a:t>– совершенствовать навыки связной речи детей;</a:t>
            </a:r>
          </a:p>
          <a:p>
            <a:pPr marL="0" indent="0" algn="just">
              <a:buNone/>
            </a:pPr>
            <a:r>
              <a:rPr lang="ru-RU" sz="3800" dirty="0">
                <a:solidFill>
                  <a:schemeClr val="tx2">
                    <a:lumMod val="50000"/>
                  </a:schemeClr>
                </a:solidFill>
                <a:latin typeface="Times New Roman" panose="02020603050405020304" pitchFamily="18" charset="0"/>
                <a:cs typeface="Times New Roman" panose="02020603050405020304" pitchFamily="18" charset="0"/>
              </a:rPr>
              <a:t>– вести работу по коррекции нарушений фонетической стороны </a:t>
            </a:r>
            <a:r>
              <a:rPr lang="ru-RU" sz="3800" dirty="0" smtClean="0">
                <a:solidFill>
                  <a:schemeClr val="tx2">
                    <a:lumMod val="50000"/>
                  </a:schemeClr>
                </a:solidFill>
                <a:latin typeface="Times New Roman" panose="02020603050405020304" pitchFamily="18" charset="0"/>
                <a:cs typeface="Times New Roman" panose="02020603050405020304" pitchFamily="18" charset="0"/>
              </a:rPr>
              <a:t>речи</a:t>
            </a:r>
            <a:r>
              <a:rPr lang="ru-RU" sz="3800" dirty="0">
                <a:solidFill>
                  <a:schemeClr val="tx2">
                    <a:lumMod val="50000"/>
                  </a:schemeClr>
                </a:solidFill>
                <a:latin typeface="Times New Roman" panose="02020603050405020304" pitchFamily="18" charset="0"/>
                <a:cs typeface="Times New Roman" panose="02020603050405020304" pitchFamily="18" charset="0"/>
              </a:rPr>
              <a:t>, по развитию фонематических процессов;</a:t>
            </a:r>
          </a:p>
          <a:p>
            <a:pPr marL="0" indent="0" algn="just">
              <a:buNone/>
            </a:pPr>
            <a:r>
              <a:rPr lang="ru-RU" sz="3800" dirty="0">
                <a:solidFill>
                  <a:schemeClr val="tx2">
                    <a:lumMod val="50000"/>
                  </a:schemeClr>
                </a:solidFill>
                <a:latin typeface="Times New Roman" panose="02020603050405020304" pitchFamily="18" charset="0"/>
                <a:cs typeface="Times New Roman" panose="02020603050405020304" pitchFamily="18" charset="0"/>
              </a:rPr>
              <a:t>– формировать мотивацию детей к школьному обучению, учить </a:t>
            </a:r>
            <a:r>
              <a:rPr lang="ru-RU" sz="3800" dirty="0" smtClean="0">
                <a:solidFill>
                  <a:schemeClr val="tx2">
                    <a:lumMod val="50000"/>
                  </a:schemeClr>
                </a:solidFill>
                <a:latin typeface="Times New Roman" panose="02020603050405020304" pitchFamily="18" charset="0"/>
                <a:cs typeface="Times New Roman" panose="02020603050405020304" pitchFamily="18" charset="0"/>
              </a:rPr>
              <a:t>их  основам </a:t>
            </a:r>
            <a:r>
              <a:rPr lang="ru-RU" sz="3800" dirty="0">
                <a:solidFill>
                  <a:schemeClr val="tx2">
                    <a:lumMod val="50000"/>
                  </a:schemeClr>
                </a:solidFill>
                <a:latin typeface="Times New Roman" panose="02020603050405020304" pitchFamily="18" charset="0"/>
                <a:cs typeface="Times New Roman" panose="02020603050405020304" pitchFamily="18" charset="0"/>
              </a:rPr>
              <a:t>грамоты.</a:t>
            </a:r>
          </a:p>
          <a:p>
            <a:pPr algn="just"/>
            <a:endParaRPr lang="ru-RU" dirty="0"/>
          </a:p>
        </p:txBody>
      </p:sp>
    </p:spTree>
    <p:extLst>
      <p:ext uri="{BB962C8B-B14F-4D97-AF65-F5344CB8AC3E}">
        <p14:creationId xmlns="" xmlns:p14="http://schemas.microsoft.com/office/powerpoint/2010/main" val="22011221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gn="ctr">
              <a:buNone/>
            </a:pPr>
            <a:r>
              <a:rPr lang="ru-RU" dirty="0" smtClean="0">
                <a:solidFill>
                  <a:schemeClr val="tx2">
                    <a:lumMod val="50000"/>
                  </a:schemeClr>
                </a:solidFill>
                <a:latin typeface="Times New Roman" panose="02020603050405020304" pitchFamily="18" charset="0"/>
                <a:cs typeface="Times New Roman" panose="02020603050405020304" pitchFamily="18" charset="0"/>
              </a:rPr>
              <a:t>Соотношение фронтальных и индивидуальных занятий представлено в циклограмме работы учителя-логопеда</a:t>
            </a:r>
          </a:p>
          <a:p>
            <a:pPr marL="0" indent="0" algn="ctr">
              <a:buNone/>
            </a:pPr>
            <a:endParaRPr lang="ru-RU" dirty="0">
              <a:solidFill>
                <a:schemeClr val="tx2">
                  <a:lumMod val="50000"/>
                </a:schemeClr>
              </a:solidFill>
              <a:latin typeface="Times New Roman" panose="02020603050405020304" pitchFamily="18" charset="0"/>
              <a:cs typeface="Times New Roman" panose="02020603050405020304" pitchFamily="18" charset="0"/>
            </a:endParaRPr>
          </a:p>
          <a:p>
            <a:pPr marL="0" indent="0" algn="ctr">
              <a:buNone/>
            </a:pPr>
            <a:r>
              <a:rPr lang="ru-RU" sz="4000" b="1" dirty="0" smtClean="0">
                <a:solidFill>
                  <a:schemeClr val="tx2">
                    <a:lumMod val="50000"/>
                  </a:schemeClr>
                </a:solidFill>
                <a:latin typeface="Times New Roman" panose="02020603050405020304" pitchFamily="18" charset="0"/>
                <a:cs typeface="Times New Roman" panose="02020603050405020304" pitchFamily="18" charset="0"/>
              </a:rPr>
              <a:t>циклограмма</a:t>
            </a:r>
            <a:endParaRPr lang="ru-RU" sz="4000" b="1" dirty="0">
              <a:solidFill>
                <a:schemeClr val="tx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2269243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b="1" dirty="0" smtClean="0">
                <a:solidFill>
                  <a:schemeClr val="tx2">
                    <a:lumMod val="50000"/>
                  </a:schemeClr>
                </a:solidFill>
                <a:latin typeface="Times New Roman" panose="02020603050405020304" pitchFamily="18" charset="0"/>
                <a:cs typeface="Times New Roman" panose="02020603050405020304" pitchFamily="18" charset="0"/>
              </a:rPr>
              <a:t>План-программа коррекционно-развивающей работы</a:t>
            </a:r>
            <a:endParaRPr lang="ru-RU" sz="3600" b="1"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r>
              <a:rPr lang="ru-RU" dirty="0" smtClean="0">
                <a:solidFill>
                  <a:schemeClr val="tx2">
                    <a:lumMod val="50000"/>
                  </a:schemeClr>
                </a:solidFill>
                <a:latin typeface="Times New Roman" panose="02020603050405020304" pitchFamily="18" charset="0"/>
                <a:cs typeface="Times New Roman" panose="02020603050405020304" pitchFamily="18" charset="0"/>
              </a:rPr>
              <a:t>Общее количество учебных часов НОД в год, распределение часов по периодам работы и по направлениям (учебный план)</a:t>
            </a:r>
          </a:p>
          <a:p>
            <a:r>
              <a:rPr lang="ru-RU" dirty="0" smtClean="0">
                <a:solidFill>
                  <a:schemeClr val="tx2">
                    <a:lumMod val="50000"/>
                  </a:schemeClr>
                </a:solidFill>
                <a:latin typeface="Times New Roman" panose="02020603050405020304" pitchFamily="18" charset="0"/>
                <a:cs typeface="Times New Roman" panose="02020603050405020304" pitchFamily="18" charset="0"/>
              </a:rPr>
              <a:t>Тематическое планирование с указанием времени</a:t>
            </a:r>
          </a:p>
          <a:p>
            <a:r>
              <a:rPr lang="ru-RU" dirty="0" smtClean="0">
                <a:solidFill>
                  <a:schemeClr val="tx2">
                    <a:lumMod val="50000"/>
                  </a:schemeClr>
                </a:solidFill>
                <a:latin typeface="Times New Roman" panose="02020603050405020304" pitchFamily="18" charset="0"/>
                <a:cs typeface="Times New Roman" panose="02020603050405020304" pitchFamily="18" charset="0"/>
              </a:rPr>
              <a:t>Перспективное планирование</a:t>
            </a:r>
          </a:p>
          <a:p>
            <a:r>
              <a:rPr lang="ru-RU" dirty="0" smtClean="0">
                <a:solidFill>
                  <a:schemeClr val="tx2">
                    <a:lumMod val="50000"/>
                  </a:schemeClr>
                </a:solidFill>
                <a:latin typeface="Times New Roman" panose="02020603050405020304" pitchFamily="18" charset="0"/>
                <a:cs typeface="Times New Roman" panose="02020603050405020304" pitchFamily="18" charset="0"/>
              </a:rPr>
              <a:t>Пример календарно-тематического планирования недели</a:t>
            </a:r>
            <a:endParaRPr lang="ru-RU" dirty="0">
              <a:solidFill>
                <a:schemeClr val="tx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6326319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stretch>
            <a:fillRect/>
          </a:stretch>
        </p:blipFill>
        <p:spPr>
          <a:xfrm>
            <a:off x="142820" y="764704"/>
            <a:ext cx="8749660" cy="5472608"/>
          </a:xfrm>
          <a:prstGeom prst="rect">
            <a:avLst/>
          </a:prstGeom>
        </p:spPr>
      </p:pic>
      <p:sp>
        <p:nvSpPr>
          <p:cNvPr id="3" name="Прямоугольник 2"/>
          <p:cNvSpPr/>
          <p:nvPr/>
        </p:nvSpPr>
        <p:spPr>
          <a:xfrm>
            <a:off x="683568" y="332657"/>
            <a:ext cx="7242851" cy="461665"/>
          </a:xfrm>
          <a:prstGeom prst="rect">
            <a:avLst/>
          </a:prstGeom>
          <a:noFill/>
        </p:spPr>
        <p:txBody>
          <a:bodyPr wrap="square" lIns="91440" tIns="45720" rIns="91440" bIns="45720">
            <a:spAutoFit/>
          </a:bodyPr>
          <a:lstStyle/>
          <a:p>
            <a:pPr algn="ctr"/>
            <a:r>
              <a:rPr lang="ru-RU" sz="2400" dirty="0" smtClean="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Вариант календарно-тематического планирования</a:t>
            </a:r>
            <a:endParaRPr lang="ru-RU" sz="2400" b="0" cap="none" spc="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6848568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lvl="0"/>
            <a:r>
              <a:rPr lang="ru-RU" sz="2800" b="1" dirty="0" smtClean="0">
                <a:solidFill>
                  <a:schemeClr val="tx2">
                    <a:lumMod val="50000"/>
                  </a:schemeClr>
                </a:solidFill>
                <a:latin typeface="Times New Roman" panose="02020603050405020304" pitchFamily="18" charset="0"/>
                <a:cs typeface="Times New Roman" panose="02020603050405020304" pitchFamily="18" charset="0"/>
              </a:rPr>
              <a:t>план </a:t>
            </a:r>
            <a:r>
              <a:rPr lang="ru-RU" sz="2800" b="1" dirty="0">
                <a:solidFill>
                  <a:schemeClr val="tx2">
                    <a:lumMod val="50000"/>
                  </a:schemeClr>
                </a:solidFill>
                <a:latin typeface="Times New Roman" panose="02020603050405020304" pitchFamily="18" charset="0"/>
                <a:cs typeface="Times New Roman" panose="02020603050405020304" pitchFamily="18" charset="0"/>
              </a:rPr>
              <a:t>взаимодействия со специалистами ДОУ по психолого-педагогическому сопровождению детей с ОВЗ</a:t>
            </a:r>
            <a:br>
              <a:rPr lang="ru-RU" sz="2800" b="1" dirty="0">
                <a:solidFill>
                  <a:schemeClr val="tx2">
                    <a:lumMod val="50000"/>
                  </a:schemeClr>
                </a:solidFill>
                <a:latin typeface="Times New Roman" panose="02020603050405020304" pitchFamily="18" charset="0"/>
                <a:cs typeface="Times New Roman" panose="02020603050405020304" pitchFamily="18" charset="0"/>
              </a:rPr>
            </a:br>
            <a:endParaRPr lang="ru-RU" sz="2800" b="1"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lnSpcReduction="10000"/>
          </a:bodyPr>
          <a:lstStyle/>
          <a:p>
            <a:r>
              <a:rPr lang="ru-RU" sz="2800" dirty="0">
                <a:solidFill>
                  <a:schemeClr val="tx2">
                    <a:lumMod val="50000"/>
                  </a:schemeClr>
                </a:solidFill>
                <a:latin typeface="Times New Roman" panose="02020603050405020304" pitchFamily="18" charset="0"/>
                <a:cs typeface="Times New Roman" panose="02020603050405020304" pitchFamily="18" charset="0"/>
              </a:rPr>
              <a:t>Формирование кинестетической и кинетической основы </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движений </a:t>
            </a:r>
            <a:r>
              <a:rPr lang="ru-RU" sz="2800" dirty="0">
                <a:solidFill>
                  <a:schemeClr val="tx2">
                    <a:lumMod val="50000"/>
                  </a:schemeClr>
                </a:solidFill>
                <a:latin typeface="Times New Roman" panose="02020603050405020304" pitchFamily="18" charset="0"/>
                <a:cs typeface="Times New Roman" panose="02020603050405020304" pitchFamily="18" charset="0"/>
              </a:rPr>
              <a:t>в процессе развития общей, ручной и артикуляторной моторики.</a:t>
            </a:r>
          </a:p>
          <a:p>
            <a:r>
              <a:rPr lang="ru-RU" sz="2800" dirty="0">
                <a:solidFill>
                  <a:schemeClr val="tx2">
                    <a:lumMod val="50000"/>
                  </a:schemeClr>
                </a:solidFill>
                <a:latin typeface="Times New Roman" panose="02020603050405020304" pitchFamily="18" charset="0"/>
                <a:cs typeface="Times New Roman" panose="02020603050405020304" pitchFamily="18" charset="0"/>
              </a:rPr>
              <a:t>Дальнейшее совершенствование двигательной сферы детей. Обучение </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их выполнению </a:t>
            </a:r>
            <a:r>
              <a:rPr lang="ru-RU" sz="2800" dirty="0">
                <a:solidFill>
                  <a:schemeClr val="tx2">
                    <a:lumMod val="50000"/>
                  </a:schemeClr>
                </a:solidFill>
                <a:latin typeface="Times New Roman" panose="02020603050405020304" pitchFamily="18" charset="0"/>
                <a:cs typeface="Times New Roman" panose="02020603050405020304" pitchFamily="18" charset="0"/>
              </a:rPr>
              <a:t>сложных двигательных программ, включающих </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последовательно </a:t>
            </a:r>
            <a:r>
              <a:rPr lang="ru-RU" sz="2800" dirty="0">
                <a:solidFill>
                  <a:schemeClr val="tx2">
                    <a:lumMod val="50000"/>
                  </a:schemeClr>
                </a:solidFill>
                <a:latin typeface="Times New Roman" panose="02020603050405020304" pitchFamily="18" charset="0"/>
                <a:cs typeface="Times New Roman" panose="02020603050405020304" pitchFamily="18" charset="0"/>
              </a:rPr>
              <a:t>и одновременно организованные движения (при определении </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содержания </a:t>
            </a:r>
            <a:r>
              <a:rPr lang="ru-RU" sz="2800" dirty="0">
                <a:solidFill>
                  <a:schemeClr val="tx2">
                    <a:lumMod val="50000"/>
                  </a:schemeClr>
                </a:solidFill>
                <a:latin typeface="Times New Roman" panose="02020603050405020304" pitchFamily="18" charset="0"/>
                <a:cs typeface="Times New Roman" panose="02020603050405020304" pitchFamily="18" charset="0"/>
              </a:rPr>
              <a:t>работы по развитию общей моторики на логопедических </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занятиях </a:t>
            </a:r>
            <a:r>
              <a:rPr lang="ru-RU" sz="2800" dirty="0">
                <a:solidFill>
                  <a:schemeClr val="tx2">
                    <a:lumMod val="50000"/>
                  </a:schemeClr>
                </a:solidFill>
                <a:latin typeface="Times New Roman" panose="02020603050405020304" pitchFamily="18" charset="0"/>
                <a:cs typeface="Times New Roman" panose="02020603050405020304" pitchFamily="18" charset="0"/>
              </a:rPr>
              <a:t>логопед исходит из программных требований образовательной </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области «</a:t>
            </a:r>
            <a:r>
              <a:rPr lang="ru-RU" sz="2800" dirty="0">
                <a:solidFill>
                  <a:schemeClr val="tx2">
                    <a:lumMod val="50000"/>
                  </a:schemeClr>
                </a:solidFill>
                <a:latin typeface="Times New Roman" panose="02020603050405020304" pitchFamily="18" charset="0"/>
                <a:cs typeface="Times New Roman" panose="02020603050405020304" pitchFamily="18" charset="0"/>
              </a:rPr>
              <a:t>Физическое развитие»).</a:t>
            </a:r>
          </a:p>
          <a:p>
            <a:endParaRPr lang="ru-RU" dirty="0"/>
          </a:p>
        </p:txBody>
      </p:sp>
    </p:spTree>
    <p:extLst>
      <p:ext uri="{BB962C8B-B14F-4D97-AF65-F5344CB8AC3E}">
        <p14:creationId xmlns="" xmlns:p14="http://schemas.microsoft.com/office/powerpoint/2010/main" val="16301842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37600" y="1198622"/>
            <a:ext cx="7850824" cy="5182706"/>
          </a:xfrm>
          <a:prstGeom prst="rect">
            <a:avLst/>
          </a:prstGeom>
        </p:spPr>
      </p:pic>
      <p:sp>
        <p:nvSpPr>
          <p:cNvPr id="4" name="Прямоугольник 3"/>
          <p:cNvSpPr/>
          <p:nvPr/>
        </p:nvSpPr>
        <p:spPr>
          <a:xfrm>
            <a:off x="755576" y="332657"/>
            <a:ext cx="7632847" cy="954107"/>
          </a:xfrm>
          <a:prstGeom prst="rect">
            <a:avLst/>
          </a:prstGeom>
          <a:noFill/>
        </p:spPr>
        <p:txBody>
          <a:bodyPr wrap="square" lIns="91440" tIns="45720" rIns="91440" bIns="45720">
            <a:spAutoFit/>
          </a:bodyPr>
          <a:lstStyle/>
          <a:p>
            <a:pPr algn="ctr"/>
            <a:r>
              <a:rPr lang="ru-RU" sz="2800" dirty="0" smtClean="0">
                <a:ln w="0"/>
                <a:solidFill>
                  <a:schemeClr val="tx2">
                    <a:lumMod val="50000"/>
                  </a:schemeClr>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Вариант оформления взаимодействия </a:t>
            </a:r>
          </a:p>
          <a:p>
            <a:pPr algn="ctr"/>
            <a:r>
              <a:rPr lang="ru-RU" sz="2800" dirty="0" smtClean="0">
                <a:ln w="0"/>
                <a:solidFill>
                  <a:schemeClr val="tx2">
                    <a:lumMod val="50000"/>
                  </a:schemeClr>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с воспитателями и родителями</a:t>
            </a:r>
            <a:endParaRPr lang="ru-RU" sz="2800" b="0" cap="none" spc="0" dirty="0">
              <a:ln w="0"/>
              <a:solidFill>
                <a:schemeClr val="tx2">
                  <a:lumMod val="50000"/>
                </a:schemeClr>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8202399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12776"/>
            <a:ext cx="8229600" cy="2520280"/>
          </a:xfrm>
        </p:spPr>
        <p:txBody>
          <a:bodyPr>
            <a:noAutofit/>
          </a:bodyPr>
          <a:lstStyle/>
          <a:p>
            <a:r>
              <a:rPr lang="ru-RU" sz="3600" dirty="0" smtClean="0">
                <a:solidFill>
                  <a:schemeClr val="tx2">
                    <a:lumMod val="50000"/>
                  </a:schemeClr>
                </a:solidFill>
                <a:latin typeface="Times New Roman" panose="02020603050405020304" pitchFamily="18" charset="0"/>
                <a:cs typeface="Times New Roman" panose="02020603050405020304" pitchFamily="18" charset="0"/>
              </a:rPr>
              <a:t>Годовой план взаимодействия логопеда с педагогами, родителями</a:t>
            </a:r>
            <a:endParaRPr lang="ru-RU" sz="3600" dirty="0">
              <a:solidFill>
                <a:schemeClr val="tx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7970696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smtClean="0">
                <a:solidFill>
                  <a:schemeClr val="tx2">
                    <a:lumMod val="50000"/>
                  </a:schemeClr>
                </a:solidFill>
                <a:latin typeface="Times New Roman" panose="02020603050405020304" pitchFamily="18" charset="0"/>
                <a:cs typeface="Times New Roman" panose="02020603050405020304" pitchFamily="18" charset="0"/>
              </a:rPr>
              <a:t>Взаимодействие логопеда с педагогами и родителями воспитанников</a:t>
            </a:r>
            <a:endParaRPr lang="ru-RU" sz="2400" b="1"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600200"/>
            <a:ext cx="8229600" cy="5257800"/>
          </a:xfrm>
        </p:spPr>
        <p:txBody>
          <a:bodyPr>
            <a:normAutofit fontScale="70000" lnSpcReduction="20000"/>
          </a:bodyPr>
          <a:lstStyle/>
          <a:p>
            <a:pPr lvl="0"/>
            <a:r>
              <a:rPr lang="ru-RU" dirty="0">
                <a:solidFill>
                  <a:schemeClr val="tx2">
                    <a:lumMod val="50000"/>
                  </a:schemeClr>
                </a:solidFill>
                <a:latin typeface="Times New Roman" panose="02020603050405020304" pitchFamily="18" charset="0"/>
                <a:cs typeface="Times New Roman" panose="02020603050405020304" pitchFamily="18" charset="0"/>
              </a:rPr>
              <a:t>Ознакомление родителей и педагогов с результатами диагностики и динамики обучения и развития на индивидуальных консультациях; </a:t>
            </a:r>
          </a:p>
          <a:p>
            <a:pPr lvl="0"/>
            <a:r>
              <a:rPr lang="ru-RU" dirty="0">
                <a:solidFill>
                  <a:schemeClr val="tx2">
                    <a:lumMod val="50000"/>
                  </a:schemeClr>
                </a:solidFill>
                <a:latin typeface="Times New Roman" panose="02020603050405020304" pitchFamily="18" charset="0"/>
                <a:cs typeface="Times New Roman" panose="02020603050405020304" pitchFamily="18" charset="0"/>
              </a:rPr>
              <a:t>Обсуждение с родителями и педагогами МДОУ динамики коррекционной работы, анализ причин незначительного продвижения в развитии ребенка</a:t>
            </a:r>
          </a:p>
          <a:p>
            <a:pPr lvl="0"/>
            <a:r>
              <a:rPr lang="ru-RU" dirty="0">
                <a:solidFill>
                  <a:schemeClr val="tx2">
                    <a:lumMod val="50000"/>
                  </a:schemeClr>
                </a:solidFill>
                <a:latin typeface="Times New Roman" panose="02020603050405020304" pitchFamily="18" charset="0"/>
                <a:cs typeface="Times New Roman" panose="02020603050405020304" pitchFamily="18" charset="0"/>
              </a:rPr>
              <a:t>Выработка рекомендаций по преодолению негативных тенденций в развитии ребенка через индивидуальные и подгрупповые практикумы по обучению родителей совместным формам деятельности. (продуктивной, развитию мелкой моторики, артикуляционной гимнастики, </a:t>
            </a:r>
            <a:r>
              <a:rPr lang="ru-RU" dirty="0" err="1">
                <a:solidFill>
                  <a:schemeClr val="tx2">
                    <a:lumMod val="50000"/>
                  </a:schemeClr>
                </a:solidFill>
                <a:latin typeface="Times New Roman" panose="02020603050405020304" pitchFamily="18" charset="0"/>
                <a:cs typeface="Times New Roman" panose="02020603050405020304" pitchFamily="18" charset="0"/>
              </a:rPr>
              <a:t>психогимнастики</a:t>
            </a:r>
            <a:r>
              <a:rPr lang="ru-RU" dirty="0">
                <a:solidFill>
                  <a:schemeClr val="tx2">
                    <a:lumMod val="50000"/>
                  </a:schemeClr>
                </a:solidFill>
                <a:latin typeface="Times New Roman" panose="02020603050405020304" pitchFamily="18" charset="0"/>
                <a:cs typeface="Times New Roman" panose="02020603050405020304" pitchFamily="18" charset="0"/>
              </a:rPr>
              <a:t>).</a:t>
            </a:r>
          </a:p>
          <a:p>
            <a:pPr lvl="0"/>
            <a:r>
              <a:rPr lang="ru-RU" dirty="0">
                <a:solidFill>
                  <a:schemeClr val="tx2">
                    <a:lumMod val="50000"/>
                  </a:schemeClr>
                </a:solidFill>
                <a:latin typeface="Times New Roman" panose="02020603050405020304" pitchFamily="18" charset="0"/>
                <a:cs typeface="Times New Roman" panose="02020603050405020304" pitchFamily="18" charset="0"/>
              </a:rPr>
              <a:t>Подготовка и проведение тематических консультаций, отражающих актуальные вопросы и методические аспекты коррекционной работы, для педагогов МДОУ и родителей                                                   </a:t>
            </a:r>
          </a:p>
          <a:p>
            <a:pPr lvl="0"/>
            <a:r>
              <a:rPr lang="ru-RU" dirty="0">
                <a:solidFill>
                  <a:schemeClr val="tx2">
                    <a:lumMod val="50000"/>
                  </a:schemeClr>
                </a:solidFill>
                <a:latin typeface="Times New Roman" panose="02020603050405020304" pitchFamily="18" charset="0"/>
                <a:cs typeface="Times New Roman" panose="02020603050405020304" pitchFamily="18" charset="0"/>
              </a:rPr>
              <a:t>Консультации для педагогов:</a:t>
            </a:r>
          </a:p>
          <a:p>
            <a:pPr lvl="0"/>
            <a:r>
              <a:rPr lang="ru-RU" dirty="0" smtClean="0">
                <a:solidFill>
                  <a:schemeClr val="tx2">
                    <a:lumMod val="50000"/>
                  </a:schemeClr>
                </a:solidFill>
                <a:latin typeface="Times New Roman" panose="02020603050405020304" pitchFamily="18" charset="0"/>
                <a:cs typeface="Times New Roman" panose="02020603050405020304" pitchFamily="18" charset="0"/>
              </a:rPr>
              <a:t>Проведение </a:t>
            </a:r>
            <a:r>
              <a:rPr lang="ru-RU" dirty="0">
                <a:solidFill>
                  <a:schemeClr val="tx2">
                    <a:lumMod val="50000"/>
                  </a:schemeClr>
                </a:solidFill>
                <a:latin typeface="Times New Roman" panose="02020603050405020304" pitchFamily="18" charset="0"/>
                <a:cs typeface="Times New Roman" panose="02020603050405020304" pitchFamily="18" charset="0"/>
              </a:rPr>
              <a:t>индивидуальных  консультаций с  родителями </a:t>
            </a:r>
          </a:p>
        </p:txBody>
      </p:sp>
    </p:spTree>
    <p:extLst>
      <p:ext uri="{BB962C8B-B14F-4D97-AF65-F5344CB8AC3E}">
        <p14:creationId xmlns="" xmlns:p14="http://schemas.microsoft.com/office/powerpoint/2010/main" val="1031738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0623"/>
            <a:ext cx="8229600" cy="734081"/>
          </a:xfrm>
        </p:spPr>
        <p:txBody>
          <a:bodyPr>
            <a:normAutofit/>
          </a:bodyPr>
          <a:lstStyle/>
          <a:p>
            <a:r>
              <a:rPr lang="ru-RU" sz="3200" b="1" dirty="0">
                <a:solidFill>
                  <a:schemeClr val="tx2">
                    <a:lumMod val="50000"/>
                  </a:schemeClr>
                </a:solidFill>
                <a:latin typeface="Times New Roman" panose="02020603050405020304" pitchFamily="18" charset="0"/>
                <a:cs typeface="Times New Roman" panose="02020603050405020304" pitchFamily="18" charset="0"/>
              </a:rPr>
              <a:t>Рабочая программа </a:t>
            </a:r>
          </a:p>
        </p:txBody>
      </p:sp>
      <p:sp>
        <p:nvSpPr>
          <p:cNvPr id="3" name="Объект 2"/>
          <p:cNvSpPr>
            <a:spLocks noGrp="1"/>
          </p:cNvSpPr>
          <p:nvPr>
            <p:ph idx="1"/>
          </p:nvPr>
        </p:nvSpPr>
        <p:spPr>
          <a:xfrm>
            <a:off x="179512" y="1916832"/>
            <a:ext cx="8784976" cy="3312368"/>
          </a:xfrm>
        </p:spPr>
        <p:txBody>
          <a:bodyPr>
            <a:normAutofit/>
          </a:bodyPr>
          <a:lstStyle/>
          <a:p>
            <a:pPr marL="0" indent="0" algn="just">
              <a:buNone/>
            </a:pPr>
            <a:r>
              <a:rPr lang="ru-RU" sz="2800" dirty="0" smtClean="0">
                <a:solidFill>
                  <a:schemeClr val="tx2">
                    <a:lumMod val="50000"/>
                  </a:schemeClr>
                </a:solidFill>
                <a:latin typeface="Times New Roman" panose="02020603050405020304" pitchFamily="18" charset="0"/>
                <a:cs typeface="Times New Roman" panose="02020603050405020304" pitchFamily="18" charset="0"/>
              </a:rPr>
              <a:t>призвана  </a:t>
            </a:r>
            <a:r>
              <a:rPr lang="ru-RU" sz="2800" dirty="0">
                <a:solidFill>
                  <a:schemeClr val="tx2">
                    <a:lumMod val="50000"/>
                  </a:schemeClr>
                </a:solidFill>
                <a:latin typeface="Times New Roman" panose="02020603050405020304" pitchFamily="18" charset="0"/>
                <a:cs typeface="Times New Roman" panose="02020603050405020304" pitchFamily="18" charset="0"/>
              </a:rPr>
              <a:t>обеспечить целенаправленность, систематичность, последовательность  в работе учителя  по раскрытию  основного учебного содержания в соответствии с федеральными  государственными образовательными стандартами в условиях конкретного образовательного </a:t>
            </a:r>
            <a:r>
              <a:rPr lang="ru-RU" sz="2800" dirty="0" smtClean="0">
                <a:solidFill>
                  <a:schemeClr val="tx2">
                    <a:lumMod val="50000"/>
                  </a:schemeClr>
                </a:solidFill>
                <a:latin typeface="Times New Roman" panose="02020603050405020304" pitchFamily="18" charset="0"/>
                <a:cs typeface="Times New Roman" panose="02020603050405020304" pitchFamily="18" charset="0"/>
              </a:rPr>
              <a:t>учреждения</a:t>
            </a:r>
          </a:p>
          <a:p>
            <a:endParaRPr lang="ru-RU" dirty="0"/>
          </a:p>
        </p:txBody>
      </p:sp>
    </p:spTree>
    <p:extLst>
      <p:ext uri="{BB962C8B-B14F-4D97-AF65-F5344CB8AC3E}">
        <p14:creationId xmlns="" xmlns:p14="http://schemas.microsoft.com/office/powerpoint/2010/main" val="9836300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solidFill>
                  <a:schemeClr val="tx2">
                    <a:lumMod val="50000"/>
                  </a:schemeClr>
                </a:solidFill>
                <a:latin typeface="Times New Roman" panose="02020603050405020304" pitchFamily="18" charset="0"/>
                <a:cs typeface="Times New Roman" panose="02020603050405020304" pitchFamily="18" charset="0"/>
              </a:rPr>
              <a:t>Организационный раздел</a:t>
            </a:r>
            <a:r>
              <a:rPr lang="ru-RU" dirty="0" smtClean="0">
                <a:solidFill>
                  <a:schemeClr val="tx2">
                    <a:lumMod val="50000"/>
                  </a:schemeClr>
                </a:solidFill>
                <a:latin typeface="Times New Roman" panose="02020603050405020304" pitchFamily="18" charset="0"/>
                <a:cs typeface="Times New Roman" panose="02020603050405020304" pitchFamily="18" charset="0"/>
              </a:rPr>
              <a:t> </a:t>
            </a:r>
            <a:endParaRPr lang="ru-RU"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r>
              <a:rPr lang="ru-RU" sz="2400" dirty="0" smtClean="0">
                <a:solidFill>
                  <a:schemeClr val="tx2">
                    <a:lumMod val="50000"/>
                  </a:schemeClr>
                </a:solidFill>
                <a:latin typeface="Times New Roman" panose="02020603050405020304" pitchFamily="18" charset="0"/>
                <a:cs typeface="Times New Roman" panose="02020603050405020304" pitchFamily="18" charset="0"/>
              </a:rPr>
              <a:t>Виды образовательной деятельности</a:t>
            </a:r>
          </a:p>
          <a:p>
            <a:r>
              <a:rPr lang="ru-RU" sz="2400" dirty="0" smtClean="0">
                <a:solidFill>
                  <a:schemeClr val="tx2">
                    <a:lumMod val="50000"/>
                  </a:schemeClr>
                </a:solidFill>
                <a:latin typeface="Times New Roman" panose="02020603050405020304" pitchFamily="18" charset="0"/>
                <a:cs typeface="Times New Roman" panose="02020603050405020304" pitchFamily="18" charset="0"/>
              </a:rPr>
              <a:t>Образовательная нагрузка по Сан. </a:t>
            </a:r>
            <a:r>
              <a:rPr lang="ru-RU" sz="2400" dirty="0" err="1" smtClean="0">
                <a:solidFill>
                  <a:schemeClr val="tx2">
                    <a:lumMod val="50000"/>
                  </a:schemeClr>
                </a:solidFill>
                <a:latin typeface="Times New Roman" panose="02020603050405020304" pitchFamily="18" charset="0"/>
                <a:cs typeface="Times New Roman" panose="02020603050405020304" pitchFamily="18" charset="0"/>
              </a:rPr>
              <a:t>Пин</a:t>
            </a:r>
            <a:endParaRPr lang="ru-RU" sz="2400" dirty="0" smtClean="0">
              <a:solidFill>
                <a:schemeClr val="tx2">
                  <a:lumMod val="50000"/>
                </a:schemeClr>
              </a:solidFill>
              <a:latin typeface="Times New Roman" panose="02020603050405020304" pitchFamily="18" charset="0"/>
              <a:cs typeface="Times New Roman" panose="02020603050405020304" pitchFamily="18" charset="0"/>
            </a:endParaRPr>
          </a:p>
          <a:p>
            <a:r>
              <a:rPr lang="ru-RU" sz="2400" dirty="0" smtClean="0">
                <a:solidFill>
                  <a:schemeClr val="tx2">
                    <a:lumMod val="50000"/>
                  </a:schemeClr>
                </a:solidFill>
                <a:latin typeface="Times New Roman" panose="02020603050405020304" pitchFamily="18" charset="0"/>
                <a:cs typeface="Times New Roman" panose="02020603050405020304" pitchFamily="18" charset="0"/>
              </a:rPr>
              <a:t>Режимы дня</a:t>
            </a:r>
          </a:p>
          <a:p>
            <a:r>
              <a:rPr lang="ru-RU" sz="2400" dirty="0" smtClean="0">
                <a:solidFill>
                  <a:schemeClr val="tx2">
                    <a:lumMod val="50000"/>
                  </a:schemeClr>
                </a:solidFill>
                <a:latin typeface="Times New Roman" panose="02020603050405020304" pitchFamily="18" charset="0"/>
                <a:cs typeface="Times New Roman" panose="02020603050405020304" pitchFamily="18" charset="0"/>
              </a:rPr>
              <a:t>Реализация парциальных методик, технологий</a:t>
            </a:r>
          </a:p>
          <a:p>
            <a:r>
              <a:rPr lang="ru-RU" sz="2400" dirty="0" smtClean="0">
                <a:solidFill>
                  <a:schemeClr val="tx2">
                    <a:lumMod val="50000"/>
                  </a:schemeClr>
                </a:solidFill>
                <a:latin typeface="Times New Roman" panose="02020603050405020304" pitchFamily="18" charset="0"/>
                <a:cs typeface="Times New Roman" panose="02020603050405020304" pitchFamily="18" charset="0"/>
              </a:rPr>
              <a:t>Материально-техническое обеспечение программы</a:t>
            </a:r>
          </a:p>
          <a:p>
            <a:pPr>
              <a:buNone/>
            </a:pPr>
            <a:r>
              <a:rPr lang="ru-RU" sz="2400" dirty="0">
                <a:solidFill>
                  <a:schemeClr val="tx2">
                    <a:lumMod val="50000"/>
                  </a:schemeClr>
                </a:solidFill>
                <a:latin typeface="Times New Roman" panose="02020603050405020304" pitchFamily="18" charset="0"/>
                <a:cs typeface="Times New Roman" panose="02020603050405020304" pitchFamily="18" charset="0"/>
              </a:rPr>
              <a:t> </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    (предметно-развивающая среда кабинета логопеда, </a:t>
            </a:r>
            <a:r>
              <a:rPr lang="ru-RU" sz="2400" smtClean="0">
                <a:solidFill>
                  <a:schemeClr val="tx2">
                    <a:lumMod val="50000"/>
                  </a:schemeClr>
                </a:solidFill>
                <a:latin typeface="Times New Roman" panose="02020603050405020304" pitchFamily="18" charset="0"/>
                <a:cs typeface="Times New Roman" panose="02020603050405020304" pitchFamily="18" charset="0"/>
              </a:rPr>
              <a:t>групповой комнаты)</a:t>
            </a:r>
            <a:endParaRPr lang="ru-RU" sz="2400" dirty="0" smtClean="0">
              <a:solidFill>
                <a:schemeClr val="tx2">
                  <a:lumMod val="50000"/>
                </a:schemeClr>
              </a:solidFill>
              <a:latin typeface="Times New Roman" panose="02020603050405020304" pitchFamily="18" charset="0"/>
              <a:cs typeface="Times New Roman" panose="02020603050405020304" pitchFamily="18" charset="0"/>
            </a:endParaRPr>
          </a:p>
          <a:p>
            <a:r>
              <a:rPr lang="ru-RU" sz="2400" dirty="0" smtClean="0">
                <a:solidFill>
                  <a:schemeClr val="tx2">
                    <a:lumMod val="50000"/>
                  </a:schemeClr>
                </a:solidFill>
                <a:latin typeface="Times New Roman" panose="02020603050405020304" pitchFamily="18" charset="0"/>
                <a:cs typeface="Times New Roman" panose="02020603050405020304" pitchFamily="18" charset="0"/>
              </a:rPr>
              <a:t>Учебно-методический комплекс ( метод. литература)</a:t>
            </a:r>
            <a:endParaRPr lang="ru-RU" sz="2400" dirty="0" smtClean="0">
              <a:solidFill>
                <a:schemeClr val="tx2">
                  <a:lumMod val="50000"/>
                </a:schemeClr>
              </a:solidFill>
              <a:latin typeface="Times New Roman" panose="02020603050405020304" pitchFamily="18" charset="0"/>
              <a:cs typeface="Times New Roman" panose="02020603050405020304" pitchFamily="18" charset="0"/>
            </a:endParaRPr>
          </a:p>
          <a:p>
            <a:endParaRPr lang="ru-RU" dirty="0" smtClean="0"/>
          </a:p>
          <a:p>
            <a:endParaRPr lang="ru-RU" dirty="0"/>
          </a:p>
        </p:txBody>
      </p:sp>
    </p:spTree>
    <p:extLst>
      <p:ext uri="{BB962C8B-B14F-4D97-AF65-F5344CB8AC3E}">
        <p14:creationId xmlns="" xmlns:p14="http://schemas.microsoft.com/office/powerpoint/2010/main" val="21684292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r>
              <a:rPr lang="ru-RU" sz="3600" dirty="0" smtClean="0">
                <a:solidFill>
                  <a:schemeClr val="tx2">
                    <a:lumMod val="50000"/>
                  </a:schemeClr>
                </a:solidFill>
                <a:latin typeface="Times New Roman" panose="02020603050405020304" pitchFamily="18" charset="0"/>
                <a:cs typeface="Times New Roman" panose="02020603050405020304" pitchFamily="18" charset="0"/>
              </a:rPr>
              <a:t>Список литературы</a:t>
            </a:r>
            <a:endParaRPr lang="ru-RU" sz="3600"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67544" y="908720"/>
            <a:ext cx="8229600" cy="5217443"/>
          </a:xfrm>
        </p:spPr>
        <p:txBody>
          <a:bodyPr>
            <a:normAutofit fontScale="92500" lnSpcReduction="10000"/>
          </a:bodyPr>
          <a:lstStyle/>
          <a:p>
            <a:r>
              <a:rPr lang="ru-RU" sz="2400" dirty="0" smtClean="0">
                <a:solidFill>
                  <a:schemeClr val="tx2">
                    <a:lumMod val="50000"/>
                  </a:schemeClr>
                </a:solidFill>
                <a:latin typeface="Times New Roman" panose="02020603050405020304" pitchFamily="18" charset="0"/>
                <a:cs typeface="Times New Roman" panose="02020603050405020304" pitchFamily="18" charset="0"/>
              </a:rPr>
              <a:t>Н. В. </a:t>
            </a:r>
            <a:r>
              <a:rPr lang="ru-RU" sz="2400" dirty="0" err="1" smtClean="0">
                <a:solidFill>
                  <a:schemeClr val="tx2">
                    <a:lumMod val="50000"/>
                  </a:schemeClr>
                </a:solidFill>
                <a:latin typeface="Times New Roman" panose="02020603050405020304" pitchFamily="18" charset="0"/>
                <a:cs typeface="Times New Roman" panose="02020603050405020304" pitchFamily="18" charset="0"/>
              </a:rPr>
              <a:t>Нищева</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 «Комплексная образовательная программа дошкольного образования для детей с ТНР» </a:t>
            </a:r>
          </a:p>
          <a:p>
            <a:pPr marL="0" indent="0">
              <a:buNone/>
            </a:pPr>
            <a:r>
              <a:rPr lang="ru-RU" sz="2400" dirty="0" smtClean="0">
                <a:solidFill>
                  <a:schemeClr val="tx2">
                    <a:lumMod val="50000"/>
                  </a:schemeClr>
                </a:solidFill>
                <a:latin typeface="Times New Roman" panose="02020603050405020304" pitchFamily="18" charset="0"/>
                <a:cs typeface="Times New Roman" panose="02020603050405020304" pitchFamily="18" charset="0"/>
              </a:rPr>
              <a:t>       детство-пресс2015</a:t>
            </a:r>
          </a:p>
          <a:p>
            <a:r>
              <a:rPr lang="ru-RU" sz="2400" dirty="0" smtClean="0">
                <a:solidFill>
                  <a:schemeClr val="tx2">
                    <a:lumMod val="50000"/>
                  </a:schemeClr>
                </a:solidFill>
                <a:latin typeface="Times New Roman" panose="02020603050405020304" pitchFamily="18" charset="0"/>
                <a:cs typeface="Times New Roman" panose="02020603050405020304" pitchFamily="18" charset="0"/>
              </a:rPr>
              <a:t>Н. </a:t>
            </a:r>
            <a:r>
              <a:rPr lang="ru-RU" sz="2400" dirty="0" err="1" smtClean="0">
                <a:solidFill>
                  <a:schemeClr val="tx2">
                    <a:lumMod val="50000"/>
                  </a:schemeClr>
                </a:solidFill>
                <a:latin typeface="Times New Roman" panose="02020603050405020304" pitchFamily="18" charset="0"/>
                <a:cs typeface="Times New Roman" panose="02020603050405020304" pitchFamily="18" charset="0"/>
              </a:rPr>
              <a:t>Микляева</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 </a:t>
            </a:r>
            <a:r>
              <a:rPr lang="ru-RU" sz="2400" dirty="0" err="1" smtClean="0">
                <a:solidFill>
                  <a:schemeClr val="tx2">
                    <a:lumMod val="50000"/>
                  </a:schemeClr>
                </a:solidFill>
                <a:latin typeface="Times New Roman" panose="02020603050405020304" pitchFamily="18" charset="0"/>
                <a:cs typeface="Times New Roman" panose="02020603050405020304" pitchFamily="18" charset="0"/>
              </a:rPr>
              <a:t>Н.Виноградова</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 </a:t>
            </a:r>
            <a:r>
              <a:rPr lang="ru-RU" sz="2400" dirty="0" err="1" smtClean="0">
                <a:solidFill>
                  <a:schemeClr val="tx2">
                    <a:lumMod val="50000"/>
                  </a:schemeClr>
                </a:solidFill>
                <a:latin typeface="Times New Roman" panose="02020603050405020304" pitchFamily="18" charset="0"/>
                <a:cs typeface="Times New Roman" panose="02020603050405020304" pitchFamily="18" charset="0"/>
              </a:rPr>
              <a:t>О.Н.Дианова</a:t>
            </a:r>
            <a:endParaRPr lang="ru-RU" sz="2400" dirty="0" smtClean="0">
              <a:solidFill>
                <a:schemeClr val="tx2">
                  <a:lumMod val="50000"/>
                </a:schemeClr>
              </a:solidFill>
              <a:latin typeface="Times New Roman" panose="02020603050405020304" pitchFamily="18" charset="0"/>
              <a:cs typeface="Times New Roman" panose="02020603050405020304" pitchFamily="18" charset="0"/>
            </a:endParaRPr>
          </a:p>
          <a:p>
            <a:pPr marL="0" indent="0">
              <a:buNone/>
            </a:pPr>
            <a:r>
              <a:rPr lang="ru-RU" sz="2400" dirty="0" smtClean="0">
                <a:solidFill>
                  <a:schemeClr val="tx2">
                    <a:lumMod val="50000"/>
                  </a:schemeClr>
                </a:solidFill>
                <a:latin typeface="Times New Roman" panose="02020603050405020304" pitchFamily="18" charset="0"/>
                <a:cs typeface="Times New Roman" panose="02020603050405020304" pitchFamily="18" charset="0"/>
              </a:rPr>
              <a:t>     « Технология   составления  рабочих программ  </a:t>
            </a:r>
          </a:p>
          <a:p>
            <a:pPr marL="0" indent="0">
              <a:buNone/>
            </a:pPr>
            <a:r>
              <a:rPr lang="ru-RU" sz="2400" dirty="0">
                <a:solidFill>
                  <a:schemeClr val="tx2">
                    <a:lumMod val="50000"/>
                  </a:schemeClr>
                </a:solidFill>
                <a:latin typeface="Times New Roman" panose="02020603050405020304" pitchFamily="18" charset="0"/>
                <a:cs typeface="Times New Roman" panose="02020603050405020304" pitchFamily="18" charset="0"/>
              </a:rPr>
              <a:t> </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     воспитателей и специалистов» методическое пособие. </a:t>
            </a:r>
          </a:p>
          <a:p>
            <a:pPr marL="0" indent="0">
              <a:buNone/>
            </a:pPr>
            <a:r>
              <a:rPr lang="ru-RU" sz="2400" dirty="0">
                <a:solidFill>
                  <a:schemeClr val="tx2">
                    <a:lumMod val="50000"/>
                  </a:schemeClr>
                </a:solidFill>
                <a:latin typeface="Times New Roman" panose="02020603050405020304" pitchFamily="18" charset="0"/>
                <a:cs typeface="Times New Roman" panose="02020603050405020304" pitchFamily="18" charset="0"/>
              </a:rPr>
              <a:t> </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     АРКТИ 2016</a:t>
            </a:r>
          </a:p>
          <a:p>
            <a:r>
              <a:rPr lang="ru-RU" sz="2400" dirty="0" smtClean="0">
                <a:solidFill>
                  <a:schemeClr val="tx2">
                    <a:lumMod val="50000"/>
                  </a:schemeClr>
                </a:solidFill>
                <a:latin typeface="Times New Roman" panose="02020603050405020304" pitchFamily="18" charset="0"/>
                <a:cs typeface="Times New Roman" panose="02020603050405020304" pitchFamily="18" charset="0"/>
              </a:rPr>
              <a:t>Основная и адаптированная образовательные программы дошкольного образования. Модель и методические рекомендации по проектированию на основе ФГОС. </a:t>
            </a:r>
          </a:p>
          <a:p>
            <a:pPr marL="0" indent="0">
              <a:buNone/>
            </a:pPr>
            <a:r>
              <a:rPr lang="ru-RU" sz="2400" dirty="0" smtClean="0">
                <a:solidFill>
                  <a:schemeClr val="tx2">
                    <a:lumMod val="50000"/>
                  </a:schemeClr>
                </a:solidFill>
                <a:latin typeface="Times New Roman" panose="02020603050405020304" pitchFamily="18" charset="0"/>
                <a:cs typeface="Times New Roman" panose="02020603050405020304" pitchFamily="18" charset="0"/>
              </a:rPr>
              <a:t>     Учебно-методическое пособие. Под </a:t>
            </a:r>
            <a:r>
              <a:rPr lang="ru-RU" sz="2400" dirty="0" err="1" smtClean="0">
                <a:solidFill>
                  <a:schemeClr val="tx2">
                    <a:lumMod val="50000"/>
                  </a:schemeClr>
                </a:solidFill>
                <a:latin typeface="Times New Roman" panose="02020603050405020304" pitchFamily="18" charset="0"/>
                <a:cs typeface="Times New Roman" panose="02020603050405020304" pitchFamily="18" charset="0"/>
              </a:rPr>
              <a:t>ред.кандидата</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 </a:t>
            </a:r>
          </a:p>
          <a:p>
            <a:pPr marL="0" indent="0">
              <a:buNone/>
            </a:pPr>
            <a:r>
              <a:rPr lang="ru-RU" sz="2400" dirty="0">
                <a:solidFill>
                  <a:schemeClr val="tx2">
                    <a:lumMod val="50000"/>
                  </a:schemeClr>
                </a:solidFill>
                <a:latin typeface="Times New Roman" panose="02020603050405020304" pitchFamily="18" charset="0"/>
                <a:cs typeface="Times New Roman" panose="02020603050405020304" pitchFamily="18" charset="0"/>
              </a:rPr>
              <a:t> </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     </a:t>
            </a:r>
            <a:r>
              <a:rPr lang="ru-RU" sz="2400" dirty="0" err="1" smtClean="0">
                <a:solidFill>
                  <a:schemeClr val="tx2">
                    <a:lumMod val="50000"/>
                  </a:schemeClr>
                </a:solidFill>
                <a:latin typeface="Times New Roman" panose="02020603050405020304" pitchFamily="18" charset="0"/>
                <a:cs typeface="Times New Roman" panose="02020603050405020304" pitchFamily="18" charset="0"/>
              </a:rPr>
              <a:t>пед.наук,доцента</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 О.В.Солнцевой</a:t>
            </a:r>
          </a:p>
          <a:p>
            <a:pPr marL="0" indent="0"/>
            <a:r>
              <a:rPr lang="ru-RU" sz="2400" dirty="0" smtClean="0">
                <a:solidFill>
                  <a:schemeClr val="tx2">
                    <a:lumMod val="50000"/>
                  </a:schemeClr>
                </a:solidFill>
                <a:latin typeface="Times New Roman" panose="02020603050405020304" pitchFamily="18" charset="0"/>
                <a:cs typeface="Times New Roman" panose="02020603050405020304" pitchFamily="18" charset="0"/>
              </a:rPr>
              <a:t>   Рабочая программа педагога ДОО. Из опыта работы. </a:t>
            </a:r>
          </a:p>
          <a:p>
            <a:pPr marL="0" indent="0">
              <a:buNone/>
            </a:pPr>
            <a:r>
              <a:rPr lang="ru-RU" sz="2400" dirty="0" smtClean="0">
                <a:solidFill>
                  <a:schemeClr val="tx2">
                    <a:lumMod val="50000"/>
                  </a:schemeClr>
                </a:solidFill>
                <a:latin typeface="Times New Roman" panose="02020603050405020304" pitchFamily="18" charset="0"/>
                <a:cs typeface="Times New Roman" panose="02020603050405020304" pitchFamily="18" charset="0"/>
              </a:rPr>
              <a:t>  Составитель </a:t>
            </a:r>
            <a:r>
              <a:rPr lang="ru-RU" sz="2400" dirty="0" err="1" smtClean="0">
                <a:solidFill>
                  <a:schemeClr val="tx2">
                    <a:lumMod val="50000"/>
                  </a:schemeClr>
                </a:solidFill>
                <a:latin typeface="Times New Roman" panose="02020603050405020304" pitchFamily="18" charset="0"/>
                <a:cs typeface="Times New Roman" panose="02020603050405020304" pitchFamily="18" charset="0"/>
              </a:rPr>
              <a:t>Н.В.Нищева</a:t>
            </a:r>
            <a:r>
              <a:rPr lang="ru-RU" sz="2400" dirty="0" smtClean="0">
                <a:solidFill>
                  <a:schemeClr val="tx2">
                    <a:lumMod val="50000"/>
                  </a:schemeClr>
                </a:solidFill>
                <a:latin typeface="Times New Roman" panose="02020603050405020304" pitchFamily="18" charset="0"/>
                <a:cs typeface="Times New Roman" panose="02020603050405020304" pitchFamily="18" charset="0"/>
              </a:rPr>
              <a:t> - СПб</a:t>
            </a:r>
          </a:p>
          <a:p>
            <a:endParaRPr lang="ru-RU" sz="2400" dirty="0">
              <a:solidFill>
                <a:schemeClr val="tx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605780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00201"/>
            <a:ext cx="8229600" cy="2548880"/>
          </a:xfrm>
        </p:spPr>
        <p:txBody>
          <a:bodyPr/>
          <a:lstStyle/>
          <a:p>
            <a:pPr marL="0" indent="0" algn="ctr">
              <a:lnSpc>
                <a:spcPct val="150000"/>
              </a:lnSpc>
              <a:buNone/>
            </a:pPr>
            <a:r>
              <a:rPr lang="ru-RU" sz="3600" b="1" dirty="0">
                <a:solidFill>
                  <a:schemeClr val="tx2">
                    <a:lumMod val="50000"/>
                  </a:schemeClr>
                </a:solidFill>
                <a:latin typeface="Times New Roman" panose="02020603050405020304" pitchFamily="18" charset="0"/>
                <a:cs typeface="Times New Roman" panose="02020603050405020304" pitchFamily="18" charset="0"/>
              </a:rPr>
              <a:t>Механизм разработки и утверждения рабочей программы </a:t>
            </a:r>
            <a:r>
              <a:rPr lang="ru-RU" sz="3600" b="1" dirty="0" smtClean="0">
                <a:solidFill>
                  <a:schemeClr val="tx2">
                    <a:lumMod val="50000"/>
                  </a:schemeClr>
                </a:solidFill>
                <a:latin typeface="Times New Roman" panose="02020603050405020304" pitchFamily="18" charset="0"/>
                <a:cs typeface="Times New Roman" panose="02020603050405020304" pitchFamily="18" charset="0"/>
              </a:rPr>
              <a:t>учителя-логопеда</a:t>
            </a:r>
          </a:p>
          <a:p>
            <a:endParaRPr lang="ru-RU" dirty="0"/>
          </a:p>
          <a:p>
            <a:pPr marL="0" indent="0">
              <a:buNone/>
            </a:pPr>
            <a:endParaRPr lang="ru-RU" dirty="0"/>
          </a:p>
        </p:txBody>
      </p:sp>
    </p:spTree>
    <p:extLst>
      <p:ext uri="{BB962C8B-B14F-4D97-AF65-F5344CB8AC3E}">
        <p14:creationId xmlns="" xmlns:p14="http://schemas.microsoft.com/office/powerpoint/2010/main" val="2098017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solidFill>
                  <a:schemeClr val="tx2">
                    <a:lumMod val="50000"/>
                  </a:schemeClr>
                </a:solidFill>
                <a:latin typeface="Times New Roman" panose="02020603050405020304" pitchFamily="18" charset="0"/>
                <a:cs typeface="Times New Roman" panose="02020603050405020304" pitchFamily="18" charset="0"/>
              </a:rPr>
              <a:t>Разделы рабочей программы</a:t>
            </a:r>
            <a:endParaRPr lang="ru-RU" sz="3200" b="1"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algn="ctr">
              <a:lnSpc>
                <a:spcPct val="150000"/>
              </a:lnSpc>
            </a:pPr>
            <a:r>
              <a:rPr lang="ru-RU" sz="4000" dirty="0" smtClean="0">
                <a:solidFill>
                  <a:schemeClr val="tx2">
                    <a:lumMod val="50000"/>
                  </a:schemeClr>
                </a:solidFill>
                <a:latin typeface="Times New Roman" panose="02020603050405020304" pitchFamily="18" charset="0"/>
                <a:cs typeface="Times New Roman" panose="02020603050405020304" pitchFamily="18" charset="0"/>
              </a:rPr>
              <a:t> целевой</a:t>
            </a:r>
          </a:p>
          <a:p>
            <a:pPr algn="ctr">
              <a:lnSpc>
                <a:spcPct val="150000"/>
              </a:lnSpc>
            </a:pPr>
            <a:r>
              <a:rPr lang="ru-RU" sz="4000" dirty="0" smtClean="0">
                <a:solidFill>
                  <a:schemeClr val="tx2">
                    <a:lumMod val="50000"/>
                  </a:schemeClr>
                </a:solidFill>
                <a:latin typeface="Times New Roman" panose="02020603050405020304" pitchFamily="18" charset="0"/>
                <a:cs typeface="Times New Roman" panose="02020603050405020304" pitchFamily="18" charset="0"/>
              </a:rPr>
              <a:t> </a:t>
            </a:r>
            <a:r>
              <a:rPr lang="ru-RU" sz="4000" dirty="0">
                <a:solidFill>
                  <a:schemeClr val="tx2">
                    <a:lumMod val="50000"/>
                  </a:schemeClr>
                </a:solidFill>
                <a:latin typeface="Times New Roman" panose="02020603050405020304" pitchFamily="18" charset="0"/>
                <a:cs typeface="Times New Roman" panose="02020603050405020304" pitchFamily="18" charset="0"/>
              </a:rPr>
              <a:t>содержательный </a:t>
            </a:r>
            <a:r>
              <a:rPr lang="ru-RU" sz="4000" dirty="0" smtClean="0">
                <a:solidFill>
                  <a:schemeClr val="tx2">
                    <a:lumMod val="50000"/>
                  </a:schemeClr>
                </a:solidFill>
                <a:latin typeface="Times New Roman" panose="02020603050405020304" pitchFamily="18" charset="0"/>
                <a:cs typeface="Times New Roman" panose="02020603050405020304" pitchFamily="18" charset="0"/>
              </a:rPr>
              <a:t> </a:t>
            </a:r>
          </a:p>
          <a:p>
            <a:pPr algn="ctr">
              <a:lnSpc>
                <a:spcPct val="150000"/>
              </a:lnSpc>
            </a:pPr>
            <a:r>
              <a:rPr lang="ru-RU" sz="4000" dirty="0" smtClean="0">
                <a:solidFill>
                  <a:schemeClr val="tx2">
                    <a:lumMod val="50000"/>
                  </a:schemeClr>
                </a:solidFill>
                <a:latin typeface="Times New Roman" panose="02020603050405020304" pitchFamily="18" charset="0"/>
                <a:cs typeface="Times New Roman" panose="02020603050405020304" pitchFamily="18" charset="0"/>
              </a:rPr>
              <a:t>организационный </a:t>
            </a:r>
            <a:endParaRPr lang="ru-RU" sz="4000" dirty="0">
              <a:solidFill>
                <a:schemeClr val="tx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4082853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620688"/>
            <a:ext cx="8568952" cy="5558829"/>
          </a:xfrm>
          <a:prstGeom prst="rect">
            <a:avLst/>
          </a:prstGeom>
        </p:spPr>
        <p:txBody>
          <a:bodyPr wrap="square">
            <a:spAutoFit/>
          </a:bodyPr>
          <a:lstStyle/>
          <a:p>
            <a:pPr indent="450215"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1000" dirty="0">
                <a:latin typeface="Times New Roman" panose="02020603050405020304" pitchFamily="18" charset="0"/>
                <a:ea typeface="Calibri" panose="020F0502020204030204" pitchFamily="34" charset="0"/>
                <a:cs typeface="Times New Roman" panose="02020603050405020304" pitchFamily="18" charset="0"/>
              </a:rPr>
              <a:t>Принято на заседании 				              </a:t>
            </a:r>
            <a:r>
              <a:rPr lang="ru-RU" sz="10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1000" dirty="0">
                <a:latin typeface="Times New Roman" panose="02020603050405020304" pitchFamily="18" charset="0"/>
                <a:ea typeface="Calibri" panose="020F0502020204030204" pitchFamily="34" charset="0"/>
                <a:cs typeface="Times New Roman" panose="02020603050405020304" pitchFamily="18" charset="0"/>
              </a:rPr>
              <a:t>Утверждаю:</a:t>
            </a:r>
          </a:p>
          <a:p>
            <a:pPr algn="just">
              <a:lnSpc>
                <a:spcPct val="107000"/>
              </a:lnSpc>
              <a:spcAft>
                <a:spcPts val="0"/>
              </a:spcAft>
            </a:pPr>
            <a:r>
              <a:rPr lang="ru-RU" sz="1000" dirty="0">
                <a:latin typeface="Times New Roman" panose="02020603050405020304" pitchFamily="18" charset="0"/>
                <a:ea typeface="Calibri" panose="020F0502020204030204" pitchFamily="34" charset="0"/>
                <a:cs typeface="Times New Roman" panose="02020603050405020304" pitchFamily="18" charset="0"/>
              </a:rPr>
              <a:t>педагогического совета 				            </a:t>
            </a:r>
            <a:r>
              <a:rPr lang="ru-RU" sz="10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1000" dirty="0">
                <a:latin typeface="Times New Roman" panose="02020603050405020304" pitchFamily="18" charset="0"/>
                <a:ea typeface="Calibri" panose="020F0502020204030204" pitchFamily="34" charset="0"/>
                <a:cs typeface="Times New Roman" panose="02020603050405020304" pitchFamily="18" charset="0"/>
              </a:rPr>
              <a:t>заведующий МКДОУ «Д/с № </a:t>
            </a:r>
            <a:r>
              <a:rPr lang="ru-RU" sz="1000" dirty="0" smtClean="0">
                <a:latin typeface="Times New Roman" panose="02020603050405020304" pitchFamily="18" charset="0"/>
                <a:ea typeface="Calibri" panose="020F0502020204030204" pitchFamily="34" charset="0"/>
                <a:cs typeface="Times New Roman" panose="02020603050405020304" pitchFamily="18" charset="0"/>
              </a:rPr>
              <a:t>61»</a:t>
            </a:r>
            <a:endParaRPr lang="ru-RU" sz="1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ru-RU" sz="1000" dirty="0">
                <a:latin typeface="Times New Roman" panose="02020603050405020304" pitchFamily="18" charset="0"/>
                <a:ea typeface="Calibri" panose="020F0502020204030204" pitchFamily="34" charset="0"/>
                <a:cs typeface="Times New Roman" panose="02020603050405020304" pitchFamily="18" charset="0"/>
              </a:rPr>
              <a:t>Протокол № 1 от 02.09.1915 г.                                     </a:t>
            </a:r>
            <a:r>
              <a:rPr lang="ru-RU" sz="10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1000" dirty="0">
                <a:latin typeface="Times New Roman" panose="02020603050405020304" pitchFamily="18" charset="0"/>
                <a:ea typeface="Calibri" panose="020F0502020204030204" pitchFamily="34" charset="0"/>
                <a:cs typeface="Times New Roman" panose="02020603050405020304" pitchFamily="18" charset="0"/>
              </a:rPr>
              <a:t>_________</a:t>
            </a:r>
            <a:r>
              <a:rPr lang="ru-RU" sz="1000" dirty="0" err="1">
                <a:latin typeface="Times New Roman" panose="02020603050405020304" pitchFamily="18" charset="0"/>
                <a:ea typeface="Calibri" panose="020F0502020204030204" pitchFamily="34" charset="0"/>
                <a:cs typeface="Times New Roman" panose="02020603050405020304" pitchFamily="18" charset="0"/>
              </a:rPr>
              <a:t>Н.Ю.Мухаметшина</a:t>
            </a:r>
            <a:endParaRPr lang="ru-RU" sz="10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0"/>
              </a:spcAft>
              <a:tabLst>
                <a:tab pos="4305300" algn="l"/>
              </a:tabLst>
            </a:pPr>
            <a:r>
              <a:rPr lang="ru-RU" sz="1000" dirty="0">
                <a:latin typeface="Times New Roman" panose="02020603050405020304" pitchFamily="18" charset="0"/>
                <a:ea typeface="Calibri" panose="020F0502020204030204" pitchFamily="34" charset="0"/>
                <a:cs typeface="Times New Roman" panose="02020603050405020304" pitchFamily="18" charset="0"/>
              </a:rPr>
              <a:t>    </a:t>
            </a:r>
          </a:p>
          <a:p>
            <a:pPr indent="450215" algn="just">
              <a:lnSpc>
                <a:spcPct val="107000"/>
              </a:lnSpc>
              <a:spcAft>
                <a:spcPts val="0"/>
              </a:spcAft>
              <a:tabLst>
                <a:tab pos="4305300" algn="l"/>
              </a:tabLst>
            </a:pPr>
            <a:r>
              <a:rPr lang="ru-RU" sz="1000" dirty="0">
                <a:latin typeface="Times New Roman" panose="02020603050405020304" pitchFamily="18" charset="0"/>
                <a:ea typeface="Calibri" panose="020F0502020204030204" pitchFamily="34" charset="0"/>
                <a:cs typeface="Times New Roman" panose="02020603050405020304" pitchFamily="18" charset="0"/>
              </a:rPr>
              <a:t>    </a:t>
            </a:r>
          </a:p>
          <a:p>
            <a:pPr indent="450215"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indent="450215" algn="ctr">
              <a:lnSpc>
                <a:spcPct val="107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a:t>
            </a:r>
            <a:r>
              <a:rPr lang="ru-RU" sz="2400" b="1" dirty="0">
                <a:latin typeface="Times New Roman" panose="02020603050405020304" pitchFamily="18" charset="0"/>
                <a:ea typeface="Calibri" panose="020F0502020204030204" pitchFamily="34" charset="0"/>
                <a:cs typeface="Times New Roman" panose="02020603050405020304" pitchFamily="18" charset="0"/>
              </a:rPr>
              <a:t>Рабочая </a:t>
            </a:r>
            <a:r>
              <a:rPr lang="ru-RU" sz="2400" b="1" dirty="0" smtClean="0">
                <a:latin typeface="Times New Roman" panose="02020603050405020304" pitchFamily="18" charset="0"/>
                <a:ea typeface="Calibri" panose="020F0502020204030204" pitchFamily="34" charset="0"/>
                <a:cs typeface="Times New Roman" panose="02020603050405020304" pitchFamily="18" charset="0"/>
              </a:rPr>
              <a:t>программа учителя-логопеда для группы детей компенсирующей направленности</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ru-RU" sz="2400" b="1"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400" b="1" dirty="0">
                <a:latin typeface="Times New Roman" panose="02020603050405020304" pitchFamily="18" charset="0"/>
                <a:ea typeface="Calibri" panose="020F0502020204030204" pitchFamily="34" charset="0"/>
                <a:cs typeface="Times New Roman" panose="02020603050405020304" pitchFamily="18" charset="0"/>
              </a:rPr>
              <a:t>с тяжелыми нарушениями </a:t>
            </a:r>
            <a:r>
              <a:rPr lang="ru-RU" sz="2400" b="1" dirty="0" smtClean="0">
                <a:latin typeface="Times New Roman" panose="02020603050405020304" pitchFamily="18" charset="0"/>
                <a:ea typeface="Calibri" panose="020F0502020204030204" pitchFamily="34" charset="0"/>
                <a:cs typeface="Times New Roman" panose="02020603050405020304" pitchFamily="18" charset="0"/>
              </a:rPr>
              <a:t>речи 6-7 лет</a:t>
            </a:r>
            <a:endParaRPr lang="ru-RU" sz="24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Срок реализации 1 год </a:t>
            </a:r>
          </a:p>
          <a:p>
            <a:pPr indent="450215" algn="just">
              <a:lnSpc>
                <a:spcPct val="107000"/>
              </a:lnSpc>
              <a:spcAft>
                <a:spcPts val="0"/>
              </a:spcAft>
            </a:pP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a:t>
            </a:r>
          </a:p>
          <a:p>
            <a:pPr indent="450215" algn="just">
              <a:lnSpc>
                <a:spcPct val="107000"/>
              </a:lnSpc>
              <a:spcAft>
                <a:spcPts val="0"/>
              </a:spcAft>
            </a:pPr>
            <a:r>
              <a:rPr lang="ru-RU" sz="10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1000" dirty="0">
                <a:latin typeface="Times New Roman" panose="02020603050405020304" pitchFamily="18" charset="0"/>
                <a:ea typeface="Calibri" panose="020F0502020204030204" pitchFamily="34" charset="0"/>
                <a:cs typeface="Times New Roman" panose="02020603050405020304" pitchFamily="18" charset="0"/>
              </a:rPr>
              <a:t> </a:t>
            </a:r>
            <a:r>
              <a:rPr lang="ru-RU" sz="1000"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1000" dirty="0">
                <a:latin typeface="Times New Roman" panose="02020603050405020304" pitchFamily="18" charset="0"/>
                <a:ea typeface="Calibri" panose="020F0502020204030204" pitchFamily="34" charset="0"/>
                <a:cs typeface="Times New Roman" panose="02020603050405020304" pitchFamily="18" charset="0"/>
              </a:rPr>
              <a:t>Разработчик</a:t>
            </a:r>
          </a:p>
          <a:p>
            <a:pPr indent="450215" algn="r">
              <a:lnSpc>
                <a:spcPct val="107000"/>
              </a:lnSpc>
              <a:spcAft>
                <a:spcPts val="0"/>
              </a:spcAft>
            </a:pPr>
            <a:r>
              <a:rPr lang="ru-RU" sz="1000" dirty="0">
                <a:latin typeface="Times New Roman" panose="02020603050405020304" pitchFamily="18" charset="0"/>
                <a:ea typeface="Calibri" panose="020F0502020204030204" pitchFamily="34" charset="0"/>
                <a:cs typeface="Times New Roman" panose="02020603050405020304" pitchFamily="18" charset="0"/>
              </a:rPr>
              <a:t>учитель-логопед:</a:t>
            </a:r>
          </a:p>
          <a:p>
            <a:pPr indent="450215" algn="r">
              <a:lnSpc>
                <a:spcPct val="107000"/>
              </a:lnSpc>
              <a:spcAft>
                <a:spcPts val="0"/>
              </a:spcAft>
            </a:pPr>
            <a:r>
              <a:rPr lang="ru-RU" sz="1000" dirty="0">
                <a:latin typeface="Times New Roman" panose="02020603050405020304" pitchFamily="18" charset="0"/>
                <a:ea typeface="Calibri" panose="020F0502020204030204" pitchFamily="34" charset="0"/>
                <a:cs typeface="Times New Roman" panose="02020603050405020304" pitchFamily="18" charset="0"/>
              </a:rPr>
              <a:t>Архипова Елена Анатольевна</a:t>
            </a:r>
          </a:p>
          <a:p>
            <a:pPr indent="450215"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0"/>
              </a:spcAft>
            </a:pPr>
            <a:r>
              <a:rPr lang="ru-RU" dirty="0" smtClean="0">
                <a:latin typeface="Times New Roman" panose="02020603050405020304" pitchFamily="18" charset="0"/>
                <a:ea typeface="Calibri" panose="020F0502020204030204" pitchFamily="34" charset="0"/>
                <a:cs typeface="Times New Roman" panose="02020603050405020304" pitchFamily="18" charset="0"/>
              </a:rPr>
              <a:t>                                                          Копейск</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dirty="0" smtClean="0">
                <a:latin typeface="Times New Roman" panose="02020603050405020304" pitchFamily="18" charset="0"/>
                <a:ea typeface="Calibri" panose="020F0502020204030204" pitchFamily="34" charset="0"/>
                <a:cs typeface="Times New Roman" panose="02020603050405020304" pitchFamily="18" charset="0"/>
              </a:rPr>
              <a:t>  2015 </a:t>
            </a:r>
            <a:r>
              <a:rPr lang="ru-RU" dirty="0">
                <a:latin typeface="Times New Roman" panose="02020603050405020304" pitchFamily="18" charset="0"/>
                <a:ea typeface="Calibri" panose="020F0502020204030204" pitchFamily="34" charset="0"/>
                <a:cs typeface="Times New Roman" panose="02020603050405020304" pitchFamily="18" charset="0"/>
              </a:rPr>
              <a:t>г.</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1200"/>
              </a:spcAft>
            </a:pPr>
            <a:r>
              <a:rPr lang="ru-RU" b="1"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2697117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12845"/>
            <a:ext cx="8208912" cy="5632311"/>
          </a:xfrm>
          <a:prstGeom prst="rect">
            <a:avLst/>
          </a:prstGeom>
        </p:spPr>
        <p:txBody>
          <a:bodyPr wrap="square">
            <a:spAutoFit/>
          </a:bodyPr>
          <a:lstStyle/>
          <a:p>
            <a:pPr marL="450215" algn="ctr">
              <a:spcAft>
                <a:spcPts val="0"/>
              </a:spcAft>
            </a:pPr>
            <a:r>
              <a:rPr lang="ru-RU" sz="2400" b="1" dirty="0">
                <a:solidFill>
                  <a:schemeClr val="tx2">
                    <a:lumMod val="50000"/>
                  </a:schemeClr>
                </a:solidFill>
                <a:latin typeface="Times New Roman" panose="02020603050405020304" pitchFamily="18" charset="0"/>
                <a:ea typeface="Times New Roman" panose="02020603050405020304" pitchFamily="18" charset="0"/>
              </a:rPr>
              <a:t>Титульный лист</a:t>
            </a:r>
            <a:r>
              <a:rPr lang="ru-RU" sz="2400" dirty="0">
                <a:solidFill>
                  <a:schemeClr val="tx2">
                    <a:lumMod val="50000"/>
                  </a:schemeClr>
                </a:solidFill>
                <a:latin typeface="Times New Roman" panose="02020603050405020304" pitchFamily="18" charset="0"/>
                <a:ea typeface="Times New Roman" panose="02020603050405020304" pitchFamily="18" charset="0"/>
              </a:rPr>
              <a:t>  </a:t>
            </a:r>
          </a:p>
          <a:p>
            <a:pPr marL="342900" lvl="0" indent="-342900" algn="just">
              <a:spcAft>
                <a:spcPts val="0"/>
              </a:spcAft>
              <a:buFont typeface="Symbol" panose="05050102010706020507" pitchFamily="18" charset="2"/>
              <a:buChar char=""/>
            </a:pPr>
            <a:r>
              <a:rPr lang="ru-RU" sz="2400" dirty="0">
                <a:solidFill>
                  <a:schemeClr val="tx2">
                    <a:lumMod val="50000"/>
                  </a:schemeClr>
                </a:solidFill>
                <a:latin typeface="Times New Roman" panose="02020603050405020304" pitchFamily="18" charset="0"/>
                <a:ea typeface="Times New Roman" panose="02020603050405020304" pitchFamily="18" charset="0"/>
              </a:rPr>
              <a:t>Полное наименование общеобразовательного учреждения (организации) (в соответствии с уставом).</a:t>
            </a:r>
          </a:p>
          <a:p>
            <a:pPr marL="342900" lvl="0" indent="-342900" algn="just">
              <a:spcAft>
                <a:spcPts val="0"/>
              </a:spcAft>
              <a:buFont typeface="Symbol" panose="05050102010706020507" pitchFamily="18" charset="2"/>
              <a:buChar char=""/>
            </a:pPr>
            <a:r>
              <a:rPr lang="ru-RU" sz="2400" dirty="0">
                <a:solidFill>
                  <a:schemeClr val="tx2">
                    <a:lumMod val="50000"/>
                  </a:schemeClr>
                </a:solidFill>
                <a:latin typeface="Times New Roman" panose="02020603050405020304" pitchFamily="18" charset="0"/>
                <a:ea typeface="Times New Roman" panose="02020603050405020304" pitchFamily="18" charset="0"/>
              </a:rPr>
              <a:t>Грифы рассмотрения/согласования (с указанием номера протокола и даты рассмотрения) и утверждения рабочей программы (с указанием номера приказа </a:t>
            </a:r>
            <a:br>
              <a:rPr lang="ru-RU" sz="2400" dirty="0">
                <a:solidFill>
                  <a:schemeClr val="tx2">
                    <a:lumMod val="50000"/>
                  </a:schemeClr>
                </a:solidFill>
                <a:latin typeface="Times New Roman" panose="02020603050405020304" pitchFamily="18" charset="0"/>
                <a:ea typeface="Times New Roman" panose="02020603050405020304" pitchFamily="18" charset="0"/>
              </a:rPr>
            </a:br>
            <a:r>
              <a:rPr lang="ru-RU" sz="2400" dirty="0">
                <a:solidFill>
                  <a:schemeClr val="tx2">
                    <a:lumMod val="50000"/>
                  </a:schemeClr>
                </a:solidFill>
                <a:latin typeface="Times New Roman" panose="02020603050405020304" pitchFamily="18" charset="0"/>
                <a:ea typeface="Times New Roman" panose="02020603050405020304" pitchFamily="18" charset="0"/>
              </a:rPr>
              <a:t>и подписи директора/ заведующего образовательного учреждения.</a:t>
            </a:r>
          </a:p>
          <a:p>
            <a:pPr marL="342900" lvl="0" indent="-342900" algn="just">
              <a:spcAft>
                <a:spcPts val="0"/>
              </a:spcAft>
              <a:buFont typeface="Symbol" panose="05050102010706020507" pitchFamily="18" charset="2"/>
              <a:buChar char=""/>
            </a:pPr>
            <a:r>
              <a:rPr lang="ru-RU" sz="2400" dirty="0">
                <a:solidFill>
                  <a:schemeClr val="tx2">
                    <a:lumMod val="50000"/>
                  </a:schemeClr>
                </a:solidFill>
                <a:latin typeface="Times New Roman" panose="02020603050405020304" pitchFamily="18" charset="0"/>
                <a:ea typeface="Times New Roman" panose="02020603050405020304" pitchFamily="18" charset="0"/>
              </a:rPr>
              <a:t>Наименование «Рабочая программа учителя-логопеда …..» </a:t>
            </a:r>
            <a:r>
              <a:rPr lang="ru-RU" sz="2400" dirty="0" smtClean="0">
                <a:solidFill>
                  <a:schemeClr val="tx2">
                    <a:lumMod val="50000"/>
                  </a:schemeClr>
                </a:solidFill>
                <a:latin typeface="Times New Roman" panose="02020603050405020304" pitchFamily="18" charset="0"/>
                <a:ea typeface="Times New Roman" panose="02020603050405020304" pitchFamily="18" charset="0"/>
              </a:rPr>
              <a:t>( </a:t>
            </a:r>
            <a:r>
              <a:rPr lang="ru-RU" sz="2400" dirty="0">
                <a:solidFill>
                  <a:schemeClr val="tx2">
                    <a:lumMod val="50000"/>
                  </a:schemeClr>
                </a:solidFill>
                <a:latin typeface="Times New Roman" panose="02020603050405020304" pitchFamily="18" charset="0"/>
                <a:ea typeface="Times New Roman" panose="02020603050405020304" pitchFamily="18" charset="0"/>
              </a:rPr>
              <a:t>с учетом </a:t>
            </a:r>
            <a:r>
              <a:rPr lang="ru-RU" sz="2400" dirty="0" smtClean="0">
                <a:solidFill>
                  <a:schemeClr val="tx2">
                    <a:lumMod val="50000"/>
                  </a:schemeClr>
                </a:solidFill>
                <a:latin typeface="Times New Roman" panose="02020603050405020304" pitchFamily="18" charset="0"/>
                <a:ea typeface="Times New Roman" panose="02020603050405020304" pitchFamily="18" charset="0"/>
              </a:rPr>
              <a:t>категории группы, </a:t>
            </a:r>
            <a:r>
              <a:rPr lang="ru-RU" sz="2400" dirty="0">
                <a:solidFill>
                  <a:schemeClr val="tx2">
                    <a:lumMod val="50000"/>
                  </a:schemeClr>
                </a:solidFill>
                <a:latin typeface="Times New Roman" panose="02020603050405020304" pitchFamily="18" charset="0"/>
                <a:ea typeface="Times New Roman" panose="02020603050405020304" pitchFamily="18" charset="0"/>
              </a:rPr>
              <a:t>возраста детей, срока освоения)</a:t>
            </a:r>
          </a:p>
          <a:p>
            <a:pPr marL="342900" lvl="0" indent="-342900" algn="just">
              <a:spcAft>
                <a:spcPts val="0"/>
              </a:spcAft>
              <a:buFont typeface="Symbol" panose="05050102010706020507" pitchFamily="18" charset="2"/>
              <a:buChar char=""/>
            </a:pPr>
            <a:r>
              <a:rPr lang="ru-RU" sz="2400" dirty="0">
                <a:solidFill>
                  <a:schemeClr val="tx2">
                    <a:lumMod val="50000"/>
                  </a:schemeClr>
                </a:solidFill>
                <a:latin typeface="Times New Roman" panose="02020603050405020304" pitchFamily="18" charset="0"/>
                <a:ea typeface="Times New Roman" panose="02020603050405020304" pitchFamily="18" charset="0"/>
              </a:rPr>
              <a:t>Разработчик программы</a:t>
            </a:r>
          </a:p>
          <a:p>
            <a:pPr marL="342900" lvl="0" indent="-342900" algn="just">
              <a:spcAft>
                <a:spcPts val="0"/>
              </a:spcAft>
              <a:buFont typeface="Symbol" panose="05050102010706020507" pitchFamily="18" charset="2"/>
              <a:buChar char=""/>
            </a:pPr>
            <a:r>
              <a:rPr lang="ru-RU" sz="2400" dirty="0">
                <a:solidFill>
                  <a:schemeClr val="tx2">
                    <a:lumMod val="50000"/>
                  </a:schemeClr>
                </a:solidFill>
                <a:latin typeface="Times New Roman" panose="02020603050405020304" pitchFamily="18" charset="0"/>
                <a:ea typeface="Times New Roman" panose="02020603050405020304" pitchFamily="18" charset="0"/>
              </a:rPr>
              <a:t>Город и год написания</a:t>
            </a:r>
          </a:p>
          <a:p>
            <a:pPr algn="just">
              <a:spcAft>
                <a:spcPts val="0"/>
              </a:spcAft>
            </a:pPr>
            <a:r>
              <a:rPr lang="ru-RU" sz="2400" b="1" dirty="0">
                <a:solidFill>
                  <a:schemeClr val="tx2">
                    <a:lumMod val="50000"/>
                  </a:schemeClr>
                </a:solidFill>
                <a:latin typeface="Times New Roman" panose="02020603050405020304" pitchFamily="18" charset="0"/>
                <a:ea typeface="Times New Roman" panose="02020603050405020304" pitchFamily="18" charset="0"/>
              </a:rPr>
              <a:t>           Содержание </a:t>
            </a:r>
            <a:r>
              <a:rPr lang="ru-RU" sz="2400" dirty="0">
                <a:solidFill>
                  <a:schemeClr val="tx2">
                    <a:lumMod val="50000"/>
                  </a:schemeClr>
                </a:solidFill>
                <a:latin typeface="Times New Roman" panose="02020603050405020304" pitchFamily="18" charset="0"/>
                <a:ea typeface="Times New Roman" panose="02020603050405020304" pitchFamily="18" charset="0"/>
              </a:rPr>
              <a:t>(названия разделов с нумерацией страниц)</a:t>
            </a:r>
            <a:endParaRPr lang="ru-RU" sz="2400" dirty="0">
              <a:solidFill>
                <a:schemeClr val="tx2">
                  <a:lumMod val="50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 xmlns:p14="http://schemas.microsoft.com/office/powerpoint/2010/main" val="388294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74345"/>
            <a:ext cx="7560840" cy="5786199"/>
          </a:xfrm>
          <a:prstGeom prst="rect">
            <a:avLst/>
          </a:prstGeom>
        </p:spPr>
        <p:txBody>
          <a:bodyPr wrap="square">
            <a:spAutoFit/>
          </a:bodyPr>
          <a:lstStyle/>
          <a:p>
            <a:pPr algn="just">
              <a:spcAft>
                <a:spcPts val="0"/>
              </a:spcAft>
            </a:pPr>
            <a:endParaRPr lang="ru-RU" sz="1600" dirty="0">
              <a:latin typeface="Times New Roman" panose="02020603050405020304" pitchFamily="18" charset="0"/>
              <a:ea typeface="Times New Roman" panose="02020603050405020304" pitchFamily="18" charset="0"/>
            </a:endParaRPr>
          </a:p>
          <a:p>
            <a:pPr marL="457200" algn="just">
              <a:spcAft>
                <a:spcPts val="0"/>
              </a:spcAft>
            </a:pPr>
            <a:r>
              <a:rPr lang="ru-RU" dirty="0">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pPr marL="457200" algn="ctr">
              <a:spcAft>
                <a:spcPts val="0"/>
              </a:spcAft>
            </a:pPr>
            <a:r>
              <a:rPr lang="ru-RU" sz="2400" b="1" dirty="0">
                <a:solidFill>
                  <a:schemeClr val="tx2">
                    <a:lumMod val="50000"/>
                  </a:schemeClr>
                </a:solidFill>
                <a:latin typeface="Times New Roman" panose="02020603050405020304" pitchFamily="18" charset="0"/>
                <a:ea typeface="Times New Roman" panose="02020603050405020304" pitchFamily="18" charset="0"/>
              </a:rPr>
              <a:t>Целевой раздел</a:t>
            </a:r>
            <a:endParaRPr lang="ru-RU" sz="2400" dirty="0">
              <a:solidFill>
                <a:schemeClr val="tx2">
                  <a:lumMod val="50000"/>
                </a:schemeClr>
              </a:solidFill>
              <a:latin typeface="Times New Roman" panose="02020603050405020304" pitchFamily="18" charset="0"/>
              <a:ea typeface="Times New Roman" panose="02020603050405020304" pitchFamily="18" charset="0"/>
            </a:endParaRPr>
          </a:p>
          <a:p>
            <a:pPr lvl="0" algn="just">
              <a:spcAft>
                <a:spcPts val="0"/>
              </a:spcAft>
            </a:pPr>
            <a:r>
              <a:rPr lang="ru-RU" sz="2400" dirty="0" smtClean="0">
                <a:solidFill>
                  <a:schemeClr val="tx2">
                    <a:lumMod val="50000"/>
                  </a:schemeClr>
                </a:solidFill>
                <a:latin typeface="Times New Roman" panose="02020603050405020304" pitchFamily="18" charset="0"/>
                <a:ea typeface="Times New Roman" panose="02020603050405020304" pitchFamily="18" charset="0"/>
              </a:rPr>
              <a:t>     </a:t>
            </a:r>
            <a:r>
              <a:rPr lang="ru-RU" sz="2400" b="1" dirty="0" smtClean="0">
                <a:solidFill>
                  <a:schemeClr val="tx2">
                    <a:lumMod val="50000"/>
                  </a:schemeClr>
                </a:solidFill>
                <a:latin typeface="Times New Roman" panose="02020603050405020304" pitchFamily="18" charset="0"/>
                <a:ea typeface="Times New Roman" panose="02020603050405020304" pitchFamily="18" charset="0"/>
              </a:rPr>
              <a:t>Пояснительная </a:t>
            </a:r>
            <a:r>
              <a:rPr lang="ru-RU" sz="2400" b="1" dirty="0">
                <a:solidFill>
                  <a:schemeClr val="tx2">
                    <a:lumMod val="50000"/>
                  </a:schemeClr>
                </a:solidFill>
                <a:latin typeface="Times New Roman" panose="02020603050405020304" pitchFamily="18" charset="0"/>
                <a:ea typeface="Times New Roman" panose="02020603050405020304" pitchFamily="18" charset="0"/>
              </a:rPr>
              <a:t>записка</a:t>
            </a:r>
          </a:p>
          <a:p>
            <a:pPr marL="342900" lvl="0" indent="-342900" algn="just">
              <a:spcAft>
                <a:spcPts val="0"/>
              </a:spcAft>
              <a:buFont typeface="Symbol" panose="05050102010706020507" pitchFamily="18" charset="2"/>
              <a:buChar char=""/>
            </a:pPr>
            <a:r>
              <a:rPr lang="ru-RU" sz="2400" dirty="0">
                <a:solidFill>
                  <a:schemeClr val="tx2">
                    <a:lumMod val="50000"/>
                  </a:schemeClr>
                </a:solidFill>
                <a:latin typeface="Times New Roman" panose="02020603050405020304" pitchFamily="18" charset="0"/>
                <a:ea typeface="Times New Roman" panose="02020603050405020304" pitchFamily="18" charset="0"/>
              </a:rPr>
              <a:t>Нормативно-правовая и программно-методическая основа разработки программы (названия программ указывать полностью, как на сайте ФИРО)</a:t>
            </a:r>
          </a:p>
          <a:p>
            <a:pPr marL="342900" lvl="0" indent="-342900" algn="just">
              <a:spcAft>
                <a:spcPts val="0"/>
              </a:spcAft>
              <a:buFont typeface="Symbol" panose="05050102010706020507" pitchFamily="18" charset="2"/>
              <a:buChar char=""/>
            </a:pPr>
            <a:r>
              <a:rPr lang="ru-RU" sz="2400" dirty="0">
                <a:solidFill>
                  <a:schemeClr val="tx2">
                    <a:lumMod val="50000"/>
                  </a:schemeClr>
                </a:solidFill>
                <a:latin typeface="Times New Roman" panose="02020603050405020304" pitchFamily="18" charset="0"/>
                <a:ea typeface="Times New Roman" panose="02020603050405020304" pitchFamily="18" charset="0"/>
              </a:rPr>
              <a:t>Цели и задачи реализации программы</a:t>
            </a:r>
          </a:p>
          <a:p>
            <a:pPr marL="342900" lvl="0" indent="-342900" algn="just">
              <a:spcAft>
                <a:spcPts val="0"/>
              </a:spcAft>
              <a:buFont typeface="Symbol" panose="05050102010706020507" pitchFamily="18" charset="2"/>
              <a:buChar char=""/>
            </a:pPr>
            <a:r>
              <a:rPr lang="ru-RU" sz="2400" dirty="0">
                <a:solidFill>
                  <a:schemeClr val="tx2">
                    <a:lumMod val="50000"/>
                  </a:schemeClr>
                </a:solidFill>
                <a:latin typeface="Times New Roman" panose="02020603050405020304" pitchFamily="18" charset="0"/>
                <a:ea typeface="Times New Roman" panose="02020603050405020304" pitchFamily="18" charset="0"/>
              </a:rPr>
              <a:t> </a:t>
            </a:r>
            <a:r>
              <a:rPr lang="ru-RU" sz="2400" b="1" dirty="0">
                <a:solidFill>
                  <a:schemeClr val="tx2">
                    <a:lumMod val="50000"/>
                  </a:schemeClr>
                </a:solidFill>
                <a:latin typeface="Times New Roman" panose="02020603050405020304" pitchFamily="18" charset="0"/>
                <a:ea typeface="Times New Roman" panose="02020603050405020304" pitchFamily="18" charset="0"/>
              </a:rPr>
              <a:t>Краткая характеристика детей группы с </a:t>
            </a:r>
            <a:r>
              <a:rPr lang="ru-RU" sz="2400" b="1" dirty="0" smtClean="0">
                <a:solidFill>
                  <a:schemeClr val="tx2">
                    <a:lumMod val="50000"/>
                  </a:schemeClr>
                </a:solidFill>
                <a:latin typeface="Times New Roman" panose="02020603050405020304" pitchFamily="18" charset="0"/>
                <a:ea typeface="Times New Roman" panose="02020603050405020304" pitchFamily="18" charset="0"/>
              </a:rPr>
              <a:t>ТНР</a:t>
            </a:r>
            <a:r>
              <a:rPr lang="ru-RU" sz="2400" b="1" dirty="0">
                <a:solidFill>
                  <a:schemeClr val="tx2">
                    <a:lumMod val="50000"/>
                  </a:schemeClr>
                </a:solidFill>
                <a:latin typeface="Times New Roman" panose="02020603050405020304" pitchFamily="18" charset="0"/>
                <a:ea typeface="Times New Roman" panose="02020603050405020304" pitchFamily="18" charset="0"/>
              </a:rPr>
              <a:t>, их особенности</a:t>
            </a:r>
          </a:p>
          <a:p>
            <a:pPr marL="342900" lvl="0" indent="-342900" algn="just">
              <a:spcAft>
                <a:spcPts val="0"/>
              </a:spcAft>
              <a:buFont typeface="Symbol" panose="05050102010706020507" pitchFamily="18" charset="2"/>
              <a:buChar char=""/>
            </a:pPr>
            <a:r>
              <a:rPr lang="ru-RU" sz="2400" b="1" dirty="0">
                <a:solidFill>
                  <a:schemeClr val="tx2">
                    <a:lumMod val="50000"/>
                  </a:schemeClr>
                </a:solidFill>
                <a:latin typeface="Times New Roman" panose="02020603050405020304" pitchFamily="18" charset="0"/>
                <a:ea typeface="Times New Roman" panose="02020603050405020304" pitchFamily="18" charset="0"/>
              </a:rPr>
              <a:t>Целевые ориентиры</a:t>
            </a:r>
          </a:p>
          <a:p>
            <a:pPr marL="342900" lvl="0" indent="-342900" algn="just">
              <a:spcAft>
                <a:spcPts val="0"/>
              </a:spcAft>
              <a:buFont typeface="Symbol" panose="05050102010706020507" pitchFamily="18" charset="2"/>
              <a:buChar char=""/>
            </a:pPr>
            <a:r>
              <a:rPr lang="ru-RU" sz="2400" b="1" dirty="0">
                <a:solidFill>
                  <a:schemeClr val="tx2">
                    <a:lumMod val="50000"/>
                  </a:schemeClr>
                </a:solidFill>
                <a:latin typeface="Times New Roman" panose="02020603050405020304" pitchFamily="18" charset="0"/>
                <a:ea typeface="Times New Roman" panose="02020603050405020304" pitchFamily="18" charset="0"/>
              </a:rPr>
              <a:t>Форма обучения, организация </a:t>
            </a:r>
            <a:r>
              <a:rPr lang="ru-RU" sz="2400" b="1" dirty="0" smtClean="0">
                <a:solidFill>
                  <a:schemeClr val="tx2">
                    <a:lumMod val="50000"/>
                  </a:schemeClr>
                </a:solidFill>
                <a:latin typeface="Times New Roman" panose="02020603050405020304" pitchFamily="18" charset="0"/>
                <a:ea typeface="Times New Roman" panose="02020603050405020304" pitchFamily="18" charset="0"/>
              </a:rPr>
              <a:t>НОД  </a:t>
            </a:r>
            <a:r>
              <a:rPr lang="ru-RU" sz="2400" b="1" dirty="0">
                <a:solidFill>
                  <a:schemeClr val="tx2">
                    <a:lumMod val="50000"/>
                  </a:schemeClr>
                </a:solidFill>
                <a:latin typeface="Times New Roman" panose="02020603050405020304" pitchFamily="18" charset="0"/>
                <a:ea typeface="Times New Roman" panose="02020603050405020304" pitchFamily="18" charset="0"/>
              </a:rPr>
              <a:t>в группе детей с Т</a:t>
            </a:r>
            <a:r>
              <a:rPr lang="ru-RU" sz="2400" b="1" dirty="0" smtClean="0">
                <a:solidFill>
                  <a:schemeClr val="tx2">
                    <a:lumMod val="50000"/>
                  </a:schemeClr>
                </a:solidFill>
                <a:latin typeface="Times New Roman" panose="02020603050405020304" pitchFamily="18" charset="0"/>
                <a:ea typeface="Times New Roman" panose="02020603050405020304" pitchFamily="18" charset="0"/>
              </a:rPr>
              <a:t>НР </a:t>
            </a:r>
            <a:r>
              <a:rPr lang="ru-RU" sz="2400" b="1" dirty="0">
                <a:solidFill>
                  <a:schemeClr val="tx2">
                    <a:lumMod val="50000"/>
                  </a:schemeClr>
                </a:solidFill>
                <a:latin typeface="Times New Roman" panose="02020603050405020304" pitchFamily="18" charset="0"/>
                <a:ea typeface="Times New Roman" panose="02020603050405020304" pitchFamily="18" charset="0"/>
              </a:rPr>
              <a:t>(формы НОД, сетка НОД, продолжительность НОД, количество НОД в неделю, организация обучения по периодам работы, каникулярный режим)</a:t>
            </a:r>
            <a:endParaRPr lang="ru-RU" sz="2400" b="1" dirty="0">
              <a:solidFill>
                <a:schemeClr val="tx2">
                  <a:lumMod val="50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 xmlns:p14="http://schemas.microsoft.com/office/powerpoint/2010/main" val="350672144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Документ" ma:contentTypeID="0x0101009BF2996B16AAC94DA0717F048C262250" ma:contentTypeVersion="0" ma:contentTypeDescription="Создание документа." ma:contentTypeScope="" ma:versionID="bdd0fc7b49fa1aaadff1ca10d9196d98">
  <xsd:schema xmlns:xsd="http://www.w3.org/2001/XMLSchema" xmlns:xs="http://www.w3.org/2001/XMLSchema" xmlns:p="http://schemas.microsoft.com/office/2006/metadata/properties" targetNamespace="http://schemas.microsoft.com/office/2006/metadata/properties" ma:root="true" ma:fieldsID="73f3dfb3bd3ee1dbf888cdcc01e4126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56E5F7-8937-4D37-85EB-0BB994410583}"/>
</file>

<file path=customXml/itemProps2.xml><?xml version="1.0" encoding="utf-8"?>
<ds:datastoreItem xmlns:ds="http://schemas.openxmlformats.org/officeDocument/2006/customXml" ds:itemID="{826BA688-DABA-485A-A7A1-8B108FDEF934}"/>
</file>

<file path=customXml/itemProps3.xml><?xml version="1.0" encoding="utf-8"?>
<ds:datastoreItem xmlns:ds="http://schemas.openxmlformats.org/officeDocument/2006/customXml" ds:itemID="{5BA25EF4-B3FB-4326-99B0-C8968D20F5ED}"/>
</file>

<file path=docProps/app.xml><?xml version="1.0" encoding="utf-8"?>
<Properties xmlns="http://schemas.openxmlformats.org/officeDocument/2006/extended-properties" xmlns:vt="http://schemas.openxmlformats.org/officeDocument/2006/docPropsVTypes">
  <Template/>
  <TotalTime>17607</TotalTime>
  <Words>1753</Words>
  <Application>Microsoft Office PowerPoint</Application>
  <PresentationFormat>Экран (4:3)</PresentationFormat>
  <Paragraphs>210</Paragraphs>
  <Slides>41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41</vt:i4>
      </vt:variant>
    </vt:vector>
  </HeadingPairs>
  <TitlesOfParts>
    <vt:vector size="42" baseType="lpstr">
      <vt:lpstr>Тема Office</vt:lpstr>
      <vt:lpstr> Методические положения по проектированию рабочей программы учителя-логопеда ДОУ </vt:lpstr>
      <vt:lpstr> Статья 48. Обязанности и ответственность педагогических работников </vt:lpstr>
      <vt:lpstr>Рабочая программа  </vt:lpstr>
      <vt:lpstr>Рабочая программа </vt:lpstr>
      <vt:lpstr>Слайд 5</vt:lpstr>
      <vt:lpstr>Разделы рабочей программы</vt:lpstr>
      <vt:lpstr>Слайд 7</vt:lpstr>
      <vt:lpstr>Слайд 8</vt:lpstr>
      <vt:lpstr>Слайд 9</vt:lpstr>
      <vt:lpstr>Слайд 10</vt:lpstr>
      <vt:lpstr>Слайд 11</vt:lpstr>
      <vt:lpstr>Цель:</vt:lpstr>
      <vt:lpstr> Задачи  </vt:lpstr>
      <vt:lpstr>Слайд 14</vt:lpstr>
      <vt:lpstr>Слайд 15</vt:lpstr>
      <vt:lpstr>Слайд 16</vt:lpstr>
      <vt:lpstr>Варианты отображения состава группы 1 вариант</vt:lpstr>
      <vt:lpstr>Варианты описания особенностей детей группы В процессе обследования у детей выявлены  нарушения звукопроизношения:</vt:lpstr>
      <vt:lpstr>Слайд 19</vt:lpstr>
      <vt:lpstr>  Целевые ориентиры освоения «Программы» детьми старшего дошкольного возраста с ТНР </vt:lpstr>
      <vt:lpstr>Слайд 21</vt:lpstr>
      <vt:lpstr>Слайд 22</vt:lpstr>
      <vt:lpstr>Слайд 23</vt:lpstr>
      <vt:lpstr>Слайд 24</vt:lpstr>
      <vt:lpstr>Слайд 25</vt:lpstr>
      <vt:lpstr>Слайд 26</vt:lpstr>
      <vt:lpstr>Слайд 27</vt:lpstr>
      <vt:lpstr>Диагностический комплекс</vt:lpstr>
      <vt:lpstr>Обследование детей с тяжелыми нарушениями речи реализуется по следующим направлениям: 1) общая осведомленность ребенка 2) общее развитие 3)состояние общей моторики 4)состояние моторики пальцев рук 5)общее звучание речи 6) состояние артикуляционного аппарата, наличие стертой      формы дизартрии 7) звукопроизношение 8) фонематический слух, фонематический анализ и синтез 9) состояние звуко-слоговой структуры слова 10) импрессивная речь 11) состояние лексики 12) состояние грамматического строя речи 13) связная речь  </vt:lpstr>
      <vt:lpstr>Выраженность нарушений речевой деятельности  определяется непосредственными результатами речевой диагностики. Для анализа выраженности нарушений  используется градация:</vt:lpstr>
      <vt:lpstr>Основные направления коррекционно-развивающей работы</vt:lpstr>
      <vt:lpstr>Педагогические ориентиры: </vt:lpstr>
      <vt:lpstr>Слайд 33</vt:lpstr>
      <vt:lpstr>План-программа коррекционно-развивающей работы</vt:lpstr>
      <vt:lpstr>Слайд 35</vt:lpstr>
      <vt:lpstr>план взаимодействия со специалистами ДОУ по психолого-педагогическому сопровождению детей с ОВЗ </vt:lpstr>
      <vt:lpstr>Слайд 37</vt:lpstr>
      <vt:lpstr>Годовой план взаимодействия логопеда с педагогами, родителями</vt:lpstr>
      <vt:lpstr>Взаимодействие логопеда с педагогами и родителями воспитанников</vt:lpstr>
      <vt:lpstr>Организационный раздел </vt:lpstr>
      <vt:lpstr>Список литературы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 Методические положения разработки и введения рабочей программы учителя логопеда ДОО </dc:title>
  <dc:creator>1</dc:creator>
  <cp:lastModifiedBy>мдоудс№ 40</cp:lastModifiedBy>
  <cp:revision>157</cp:revision>
  <dcterms:created xsi:type="dcterms:W3CDTF">2015-10-09T17:07:51Z</dcterms:created>
  <dcterms:modified xsi:type="dcterms:W3CDTF">2016-11-01T10:55:24Z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0x0101009BF2996B16AAC94DA0717F048C262250</vt:lpwstr>
  </property>
</Properties>
</file>