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jpeg" ContentType="image/jpeg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35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36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94" r:id="rId21"/>
    <p:sldId id="295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9" r:id="rId32"/>
    <p:sldId id="300" r:id="rId33"/>
    <p:sldId id="296" r:id="rId34"/>
    <p:sldId id="297" r:id="rId35"/>
    <p:sldId id="298" r:id="rId36"/>
    <p:sldId id="30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6"/>
    <p:penClr>
      <a:srgbClr val="FF0000"/>
    </p:penClr>
  </p:showPr>
  <p:clrMru>
    <a:srgbClr val="008000"/>
    <a:srgbClr val="6600CC"/>
    <a:srgbClr val="0000FF"/>
    <a:srgbClr val="FF3300"/>
    <a:srgbClr val="FF3399"/>
    <a:srgbClr val="006600"/>
    <a:srgbClr val="9900FF"/>
    <a:srgbClr val="FFCCFF"/>
    <a:srgbClr val="66FFCC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4962-9344-4EF9-9DC8-044A08B6ED19}" type="datetimeFigureOut">
              <a:rPr lang="ru-RU" smtClean="0"/>
              <a:pPr/>
              <a:t>09.06.2010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93F6-193A-4798-9ECE-FFC33AA1A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4962-9344-4EF9-9DC8-044A08B6ED19}" type="datetimeFigureOut">
              <a:rPr lang="ru-RU" smtClean="0"/>
              <a:pPr/>
              <a:t>09.06.2010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93F6-193A-4798-9ECE-FFC33AA1A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4962-9344-4EF9-9DC8-044A08B6ED19}" type="datetimeFigureOut">
              <a:rPr lang="ru-RU" smtClean="0"/>
              <a:pPr/>
              <a:t>09.06.2010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93F6-193A-4798-9ECE-FFC33AA1A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A567F2-53F3-4FA9-9BC0-6C44673EA2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4962-9344-4EF9-9DC8-044A08B6ED19}" type="datetimeFigureOut">
              <a:rPr lang="ru-RU" smtClean="0"/>
              <a:pPr/>
              <a:t>09.06.2010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93F6-193A-4798-9ECE-FFC33AA1A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4962-9344-4EF9-9DC8-044A08B6ED19}" type="datetimeFigureOut">
              <a:rPr lang="ru-RU" smtClean="0"/>
              <a:pPr/>
              <a:t>09.06.2010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93F6-193A-4798-9ECE-FFC33AA1A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4962-9344-4EF9-9DC8-044A08B6ED19}" type="datetimeFigureOut">
              <a:rPr lang="ru-RU" smtClean="0"/>
              <a:pPr/>
              <a:t>09.06.2010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93F6-193A-4798-9ECE-FFC33AA1A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4962-9344-4EF9-9DC8-044A08B6ED19}" type="datetimeFigureOut">
              <a:rPr lang="ru-RU" smtClean="0"/>
              <a:pPr/>
              <a:t>09.06.2010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93F6-193A-4798-9ECE-FFC33AA1A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4962-9344-4EF9-9DC8-044A08B6ED19}" type="datetimeFigureOut">
              <a:rPr lang="ru-RU" smtClean="0"/>
              <a:pPr/>
              <a:t>09.06.2010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93F6-193A-4798-9ECE-FFC33AA1A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4962-9344-4EF9-9DC8-044A08B6ED19}" type="datetimeFigureOut">
              <a:rPr lang="ru-RU" smtClean="0"/>
              <a:pPr/>
              <a:t>09.06.2010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93F6-193A-4798-9ECE-FFC33AA1A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4962-9344-4EF9-9DC8-044A08B6ED19}" type="datetimeFigureOut">
              <a:rPr lang="ru-RU" smtClean="0"/>
              <a:pPr/>
              <a:t>09.06.2010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93F6-193A-4798-9ECE-FFC33AA1A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4962-9344-4EF9-9DC8-044A08B6ED19}" type="datetimeFigureOut">
              <a:rPr lang="ru-RU" smtClean="0"/>
              <a:pPr/>
              <a:t>09.06.2010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493F6-193A-4798-9ECE-FFC33AA1A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74962-9344-4EF9-9DC8-044A08B6ED19}" type="datetimeFigureOut">
              <a:rPr lang="ru-RU" smtClean="0"/>
              <a:pPr/>
              <a:t>09.06.2010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493F6-193A-4798-9ECE-FFC33AA1A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7" Type="http://schemas.openxmlformats.org/officeDocument/2006/relationships/image" Target="../media/image39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9.png"/><Relationship Id="rId4" Type="http://schemas.openxmlformats.org/officeDocument/2006/relationships/image" Target="../media/image4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47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wmf"/><Relationship Id="rId4" Type="http://schemas.openxmlformats.org/officeDocument/2006/relationships/image" Target="../media/image5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5.jpeg"/><Relationship Id="rId7" Type="http://schemas.openxmlformats.org/officeDocument/2006/relationships/image" Target="../media/image66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anal12.ru/january2008/3101/avariya-b-02.jpg" TargetMode="External"/><Relationship Id="rId3" Type="http://schemas.openxmlformats.org/officeDocument/2006/relationships/hyperlink" Target="http://www.vzsar.ru/images/news/vzsar_ru_5826.jpg" TargetMode="External"/><Relationship Id="rId7" Type="http://schemas.openxmlformats.org/officeDocument/2006/relationships/image" Target="../media/image21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hoto.ck.ua/data/media/65/transp3.jpg" TargetMode="External"/><Relationship Id="rId5" Type="http://schemas.openxmlformats.org/officeDocument/2006/relationships/image" Target="../media/image20.jpeg"/><Relationship Id="rId10" Type="http://schemas.openxmlformats.org/officeDocument/2006/relationships/image" Target="../media/image1.gif"/><Relationship Id="rId4" Type="http://schemas.openxmlformats.org/officeDocument/2006/relationships/image" Target="../media/image19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5.bin"/><Relationship Id="rId2" Type="http://schemas.openxmlformats.org/officeDocument/2006/relationships/audio" Target="../media/audio2.wav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7.gi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331913" y="404813"/>
            <a:ext cx="6811962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Азбука безопасного движения</a:t>
            </a:r>
          </a:p>
        </p:txBody>
      </p:sp>
      <p:pic>
        <p:nvPicPr>
          <p:cNvPr id="2055" name="Picture 7" descr="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6096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P1030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989138"/>
            <a:ext cx="51847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5" descr="ПДД001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57166"/>
            <a:ext cx="3077394" cy="298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6" descr="ПДД001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500438"/>
            <a:ext cx="2857520" cy="299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ПДД00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272294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</a:rPr>
              <a:t>Как   нужно   переходить </a:t>
            </a:r>
            <a:r>
              <a:rPr lang="ru-RU" sz="4000" b="1" i="1" dirty="0" smtClean="0">
                <a:solidFill>
                  <a:srgbClr val="FF0000"/>
                </a:solidFill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через   </a:t>
            </a:r>
            <a:r>
              <a:rPr lang="ru-RU" sz="4000" b="1" i="1" dirty="0">
                <a:solidFill>
                  <a:srgbClr val="FF0000"/>
                </a:solidFill>
              </a:rPr>
              <a:t>дорогу ?</a:t>
            </a:r>
          </a:p>
        </p:txBody>
      </p:sp>
      <p:pic>
        <p:nvPicPr>
          <p:cNvPr id="28677" name="Picture 5" descr="J00762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908050"/>
            <a:ext cx="1296988" cy="2033588"/>
          </a:xfrm>
          <a:prstGeom prst="rect">
            <a:avLst/>
          </a:prstGeom>
          <a:noFill/>
        </p:spPr>
      </p:pic>
      <p:pic>
        <p:nvPicPr>
          <p:cNvPr id="28680" name="Picture 8" descr="j02817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6227763" y="4005263"/>
            <a:ext cx="1873250" cy="968375"/>
          </a:xfrm>
          <a:prstGeom prst="rect">
            <a:avLst/>
          </a:prstGeom>
          <a:noFill/>
        </p:spPr>
      </p:pic>
      <p:pic>
        <p:nvPicPr>
          <p:cNvPr id="28681" name="Picture 9" descr="j02817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36838"/>
            <a:ext cx="1830388" cy="911225"/>
          </a:xfrm>
          <a:prstGeom prst="rect">
            <a:avLst/>
          </a:prstGeom>
          <a:noFill/>
        </p:spPr>
      </p:pic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468313" y="1916113"/>
            <a:ext cx="6408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0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</a:t>
            </a:r>
            <a:r>
              <a:rPr lang="ru-RU" sz="2400" b="0" u="none" dirty="0">
                <a:solidFill>
                  <a:srgbClr val="FF0000"/>
                </a:solidFill>
              </a:rPr>
              <a:t>  </a:t>
            </a:r>
            <a:r>
              <a:rPr lang="ru-RU" sz="2800" b="1" u="none" dirty="0">
                <a:solidFill>
                  <a:srgbClr val="FFFF00"/>
                </a:solidFill>
              </a:rPr>
              <a:t>Подойди к дороге и остановись. 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4859338" y="2924175"/>
            <a:ext cx="3529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0" u="none" dirty="0">
                <a:solidFill>
                  <a:srgbClr val="E40616"/>
                </a:solidFill>
              </a:rPr>
              <a:t>2.</a:t>
            </a:r>
            <a:r>
              <a:rPr lang="ru-RU" sz="2400" b="0" u="none" dirty="0"/>
              <a:t>   </a:t>
            </a:r>
            <a:r>
              <a:rPr lang="ru-RU" sz="2400" b="1" u="none" dirty="0">
                <a:solidFill>
                  <a:srgbClr val="FFFF00"/>
                </a:solidFill>
              </a:rPr>
              <a:t>Посмотри налево. 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2411413" y="4221163"/>
            <a:ext cx="3673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0" u="none" dirty="0">
                <a:solidFill>
                  <a:srgbClr val="E40616"/>
                </a:solidFill>
              </a:rPr>
              <a:t>3</a:t>
            </a:r>
            <a:r>
              <a:rPr lang="ru-RU" sz="4000" b="1" u="none" dirty="0">
                <a:solidFill>
                  <a:srgbClr val="FFFF00"/>
                </a:solidFill>
              </a:rPr>
              <a:t>.</a:t>
            </a:r>
            <a:r>
              <a:rPr lang="ru-RU" sz="2400" b="1" u="none" dirty="0">
                <a:solidFill>
                  <a:srgbClr val="FFFF00"/>
                </a:solidFill>
              </a:rPr>
              <a:t>  Посмотри направо.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2627313" y="5373688"/>
            <a:ext cx="5545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0" u="none">
                <a:solidFill>
                  <a:srgbClr val="E40616"/>
                </a:solidFill>
              </a:rPr>
              <a:t>4.</a:t>
            </a:r>
            <a:r>
              <a:rPr lang="ru-RU" sz="2400" b="0" u="none"/>
              <a:t>  </a:t>
            </a:r>
            <a:r>
              <a:rPr lang="ru-RU" sz="3200" u="none">
                <a:solidFill>
                  <a:srgbClr val="037106"/>
                </a:solidFill>
              </a:rPr>
              <a:t>Если нет машин  - </a:t>
            </a:r>
            <a:r>
              <a:rPr lang="ru-RU" sz="3200" u="none">
                <a:solidFill>
                  <a:srgbClr val="E40616"/>
                </a:solidFill>
              </a:rPr>
              <a:t>иди !</a:t>
            </a:r>
          </a:p>
        </p:txBody>
      </p:sp>
      <p:pic>
        <p:nvPicPr>
          <p:cNvPr id="28687" name="Picture 15" descr="J00762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4581525"/>
            <a:ext cx="1223963" cy="2033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5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50"/>
                            </p:stCondLst>
                            <p:childTnLst>
                              <p:par>
                                <p:cTn id="26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350"/>
                            </p:stCondLst>
                            <p:childTnLst>
                              <p:par>
                                <p:cTn id="3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350"/>
                            </p:stCondLst>
                            <p:childTnLst>
                              <p:par>
                                <p:cTn id="46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 -0.00462 L -0.19289 -0.0046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35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350"/>
                            </p:stCondLst>
                            <p:childTnLst>
                              <p:par>
                                <p:cTn id="5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350"/>
                            </p:stCondLst>
                            <p:childTnLst>
                              <p:par>
                                <p:cTn id="6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8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8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8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8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8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82" grpId="0"/>
      <p:bldP spid="28683" grpId="0"/>
      <p:bldP spid="28683" grpId="1"/>
      <p:bldP spid="286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0"/>
            <a:ext cx="84319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507412" cy="1139825"/>
          </a:xfrm>
        </p:spPr>
        <p:txBody>
          <a:bodyPr>
            <a:normAutofit fontScale="90000"/>
          </a:bodyPr>
          <a:lstStyle/>
          <a:p>
            <a:r>
              <a:rPr lang="ru-RU" sz="4800" b="1" i="1">
                <a:solidFill>
                  <a:srgbClr val="E40616"/>
                </a:solidFill>
              </a:rPr>
              <a:t>Нельзя на проезжей части дороги:</a:t>
            </a:r>
            <a:r>
              <a:rPr lang="ru-RU" sz="4000" i="1">
                <a:solidFill>
                  <a:srgbClr val="E40616"/>
                </a:solidFill>
              </a:rPr>
              <a:t> </a:t>
            </a:r>
            <a:r>
              <a:rPr lang="ru-RU" sz="4000"/>
              <a:t> </a:t>
            </a:r>
          </a:p>
        </p:txBody>
      </p:sp>
      <p:pic>
        <p:nvPicPr>
          <p:cNvPr id="30724" name="Picture 4" descr="LUCY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429000"/>
            <a:ext cx="1296988" cy="1728788"/>
          </a:xfrm>
          <a:prstGeom prst="rect">
            <a:avLst/>
          </a:prstGeom>
          <a:noFill/>
        </p:spPr>
      </p:pic>
      <p:pic>
        <p:nvPicPr>
          <p:cNvPr id="30725" name="Picture 5" descr="baby5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44675"/>
            <a:ext cx="1008063" cy="1333500"/>
          </a:xfrm>
          <a:prstGeom prst="rect">
            <a:avLst/>
          </a:prstGeom>
          <a:noFill/>
        </p:spPr>
      </p:pic>
      <p:pic>
        <p:nvPicPr>
          <p:cNvPr id="30726" name="Picture 6" descr="spo-badminto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3284538"/>
            <a:ext cx="1657350" cy="952500"/>
          </a:xfrm>
          <a:prstGeom prst="rect">
            <a:avLst/>
          </a:prstGeom>
          <a:noFill/>
        </p:spPr>
      </p:pic>
      <p:pic>
        <p:nvPicPr>
          <p:cNvPr id="30727" name="Picture 7" descr="22m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0" y="5084763"/>
            <a:ext cx="1296988" cy="1584325"/>
          </a:xfrm>
          <a:prstGeom prst="rect">
            <a:avLst/>
          </a:prstGeom>
          <a:noFill/>
        </p:spPr>
      </p:pic>
      <p:pic>
        <p:nvPicPr>
          <p:cNvPr id="30729" name="Picture 9" descr="j028365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2636838"/>
            <a:ext cx="1439863" cy="1871662"/>
          </a:xfrm>
          <a:prstGeom prst="rect">
            <a:avLst/>
          </a:prstGeom>
          <a:noFill/>
        </p:spPr>
      </p:pic>
      <p:pic>
        <p:nvPicPr>
          <p:cNvPr id="30731" name="Picture 11" descr="j028365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6375" y="3357563"/>
            <a:ext cx="1593850" cy="1706562"/>
          </a:xfrm>
          <a:prstGeom prst="rect">
            <a:avLst/>
          </a:prstGeom>
          <a:noFill/>
        </p:spPr>
      </p:pic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1331913" y="1628775"/>
            <a:ext cx="7561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u="none" dirty="0">
                <a:solidFill>
                  <a:srgbClr val="E40616"/>
                </a:solidFill>
              </a:rPr>
              <a:t>1.</a:t>
            </a:r>
            <a:r>
              <a:rPr lang="ru-RU" sz="2400" b="0" u="none" dirty="0"/>
              <a:t>  </a:t>
            </a:r>
            <a:r>
              <a:rPr lang="ru-RU" sz="2800" u="none" dirty="0">
                <a:solidFill>
                  <a:srgbClr val="6600CC"/>
                </a:solidFill>
              </a:rPr>
              <a:t>Кататься на велосипедах и самокатах.</a:t>
            </a:r>
            <a:endParaRPr lang="ru-RU" sz="2800" b="0" u="none" dirty="0">
              <a:solidFill>
                <a:srgbClr val="6600CC"/>
              </a:solidFill>
            </a:endParaRP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2771775" y="2276475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u="none" dirty="0">
                <a:solidFill>
                  <a:srgbClr val="E40616"/>
                </a:solidFill>
              </a:rPr>
              <a:t>2.</a:t>
            </a:r>
            <a:r>
              <a:rPr lang="ru-RU" sz="2400" u="none" dirty="0"/>
              <a:t>  </a:t>
            </a:r>
            <a:r>
              <a:rPr lang="ru-RU" sz="2800" u="none" dirty="0">
                <a:solidFill>
                  <a:srgbClr val="0000FF"/>
                </a:solidFill>
              </a:rPr>
              <a:t>Играть в игры.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3492500" y="4508500"/>
            <a:ext cx="5327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u="none" dirty="0">
                <a:solidFill>
                  <a:srgbClr val="FF0000"/>
                </a:solidFill>
              </a:rPr>
              <a:t>3.</a:t>
            </a:r>
            <a:r>
              <a:rPr lang="ru-RU" sz="2400" u="none" dirty="0"/>
              <a:t>  </a:t>
            </a:r>
            <a:r>
              <a:rPr lang="ru-RU" sz="2800" u="none" dirty="0">
                <a:solidFill>
                  <a:srgbClr val="006600"/>
                </a:solidFill>
              </a:rPr>
              <a:t>Играть с мячом.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755650" y="5589588"/>
            <a:ext cx="6337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u="none" dirty="0">
                <a:solidFill>
                  <a:srgbClr val="FF0000"/>
                </a:solidFill>
              </a:rPr>
              <a:t>4.</a:t>
            </a:r>
            <a:r>
              <a:rPr lang="ru-RU" sz="2400" u="none" dirty="0"/>
              <a:t>  </a:t>
            </a:r>
            <a:r>
              <a:rPr lang="ru-RU" sz="2800" u="none" dirty="0">
                <a:solidFill>
                  <a:srgbClr val="FF0000"/>
                </a:solidFill>
              </a:rPr>
              <a:t>Перебегать через дорогу.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2124075" y="5949950"/>
            <a:ext cx="4608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38" grpId="0"/>
      <p:bldP spid="30739" grpId="0"/>
      <p:bldP spid="307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260350"/>
            <a:ext cx="6911975" cy="1139825"/>
          </a:xfrm>
        </p:spPr>
        <p:txBody>
          <a:bodyPr/>
          <a:lstStyle/>
          <a:p>
            <a:r>
              <a:rPr lang="ru-RU" sz="6000" u="sng">
                <a:solidFill>
                  <a:srgbClr val="000066"/>
                </a:solidFill>
              </a:rPr>
              <a:t>А  ЗИМОЙ   ? ? ?</a:t>
            </a:r>
          </a:p>
        </p:txBody>
      </p:sp>
      <p:pic>
        <p:nvPicPr>
          <p:cNvPr id="36869" name="Picture 5" descr="j0288933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08400" y="2349500"/>
            <a:ext cx="2735263" cy="2160588"/>
          </a:xfrm>
          <a:noFill/>
          <a:ln/>
        </p:spPr>
      </p:pic>
      <p:pic>
        <p:nvPicPr>
          <p:cNvPr id="36870" name="Picture 6" descr="j028525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3284538"/>
            <a:ext cx="2160587" cy="1944687"/>
          </a:xfrm>
          <a:prstGeom prst="rect">
            <a:avLst/>
          </a:prstGeom>
          <a:noFill/>
        </p:spPr>
      </p:pic>
      <p:pic>
        <p:nvPicPr>
          <p:cNvPr id="36871" name="Picture 7" descr="j028531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1557338"/>
            <a:ext cx="2573337" cy="1627187"/>
          </a:xfrm>
          <a:prstGeom prst="rect">
            <a:avLst/>
          </a:prstGeom>
          <a:noFill/>
        </p:spPr>
      </p:pic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23850" y="476250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/>
          </a:p>
        </p:txBody>
      </p:sp>
      <p:sp>
        <p:nvSpPr>
          <p:cNvPr id="36873" name="AutoShape 9"/>
          <p:cNvSpPr>
            <a:spLocks noChangeArrowheads="1"/>
          </p:cNvSpPr>
          <p:nvPr/>
        </p:nvSpPr>
        <p:spPr bwMode="auto">
          <a:xfrm>
            <a:off x="323850" y="476250"/>
            <a:ext cx="1727200" cy="936625"/>
          </a:xfrm>
          <a:prstGeom prst="cloudCallout">
            <a:avLst>
              <a:gd name="adj1" fmla="val -21690"/>
              <a:gd name="adj2" fmla="val 5898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b="0"/>
          </a:p>
        </p:txBody>
      </p:sp>
      <p:pic>
        <p:nvPicPr>
          <p:cNvPr id="36879" name="Picture 15" descr="j025087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1628775"/>
            <a:ext cx="504825" cy="504825"/>
          </a:xfrm>
          <a:prstGeom prst="rect">
            <a:avLst/>
          </a:prstGeom>
          <a:noFill/>
        </p:spPr>
      </p:pic>
      <p:pic>
        <p:nvPicPr>
          <p:cNvPr id="36880" name="Picture 16" descr="j025087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1628775"/>
            <a:ext cx="576262" cy="576263"/>
          </a:xfrm>
          <a:prstGeom prst="rect">
            <a:avLst/>
          </a:prstGeom>
          <a:noFill/>
        </p:spPr>
      </p:pic>
      <p:pic>
        <p:nvPicPr>
          <p:cNvPr id="36881" name="Picture 17" descr="j025087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2205038"/>
            <a:ext cx="504825" cy="503237"/>
          </a:xfrm>
          <a:prstGeom prst="rect">
            <a:avLst/>
          </a:prstGeom>
          <a:noFill/>
        </p:spPr>
      </p:pic>
      <p:pic>
        <p:nvPicPr>
          <p:cNvPr id="36882" name="Picture 18" descr="j025087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636838"/>
            <a:ext cx="504825" cy="576262"/>
          </a:xfrm>
          <a:prstGeom prst="rect">
            <a:avLst/>
          </a:prstGeom>
          <a:noFill/>
        </p:spPr>
      </p:pic>
      <p:pic>
        <p:nvPicPr>
          <p:cNvPr id="36883" name="Picture 19" descr="j025087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3713" y="2492375"/>
            <a:ext cx="576262" cy="576263"/>
          </a:xfrm>
          <a:prstGeom prst="rect">
            <a:avLst/>
          </a:prstGeom>
          <a:noFill/>
        </p:spPr>
      </p:pic>
      <p:pic>
        <p:nvPicPr>
          <p:cNvPr id="36884" name="Picture 20" descr="j01879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4005263"/>
            <a:ext cx="3240087" cy="2411412"/>
          </a:xfrm>
          <a:prstGeom prst="rect">
            <a:avLst/>
          </a:prstGeom>
          <a:noFill/>
        </p:spPr>
      </p:pic>
      <p:pic>
        <p:nvPicPr>
          <p:cNvPr id="36885" name="Picture 21" descr="j025087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2997200"/>
            <a:ext cx="576262" cy="576263"/>
          </a:xfrm>
          <a:prstGeom prst="rect">
            <a:avLst/>
          </a:prstGeom>
          <a:noFill/>
        </p:spPr>
      </p:pic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4140200" y="5300663"/>
            <a:ext cx="4752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i="1" u="none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ПРАВИЛЬНО !</a:t>
            </a:r>
          </a:p>
        </p:txBody>
      </p:sp>
      <p:pic>
        <p:nvPicPr>
          <p:cNvPr id="36890" name="Picture 26" descr="j025087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2275" y="1412875"/>
            <a:ext cx="576263" cy="576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836613"/>
            <a:ext cx="7559675" cy="1800225"/>
          </a:xfrm>
          <a:solidFill>
            <a:srgbClr val="CCFF33"/>
          </a:solidFill>
        </p:spPr>
        <p:txBody>
          <a:bodyPr/>
          <a:lstStyle/>
          <a:p>
            <a:r>
              <a:rPr lang="ru-RU" sz="4800" i="1">
                <a:solidFill>
                  <a:srgbClr val="000066"/>
                </a:solidFill>
              </a:rPr>
              <a:t>Какие  могут  быть  </a:t>
            </a:r>
            <a:br>
              <a:rPr lang="ru-RU" sz="4800" i="1">
                <a:solidFill>
                  <a:srgbClr val="000066"/>
                </a:solidFill>
              </a:rPr>
            </a:br>
            <a:r>
              <a:rPr lang="ru-RU" sz="4800" i="1">
                <a:solidFill>
                  <a:srgbClr val="000066"/>
                </a:solidFill>
              </a:rPr>
              <a:t>последствия?</a:t>
            </a:r>
          </a:p>
        </p:txBody>
      </p:sp>
      <p:pic>
        <p:nvPicPr>
          <p:cNvPr id="37893" name="Picture 5" descr="j0283638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63713" y="3213100"/>
            <a:ext cx="2232025" cy="2808288"/>
          </a:xfrm>
          <a:noFill/>
          <a:ln/>
        </p:spPr>
      </p:pic>
      <p:pic>
        <p:nvPicPr>
          <p:cNvPr id="37894" name="Picture 6" descr="j028365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3213100"/>
            <a:ext cx="2016125" cy="2879725"/>
          </a:xfrm>
          <a:prstGeom prst="rect">
            <a:avLst/>
          </a:prstGeom>
          <a:noFill/>
        </p:spPr>
      </p:pic>
      <p:pic>
        <p:nvPicPr>
          <p:cNvPr id="37898" name="Picture 10"/>
          <p:cNvPicPr>
            <a:picLocks noRot="1" noChangeAspect="1" noChangeArrowheads="1"/>
          </p:cNvPicPr>
          <p:nvPr>
            <a:wavAudioFile r:embed="rId1" name="j0074651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532813" y="60928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78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600"/>
                            </p:stCondLst>
                            <p:childTnLst>
                              <p:par>
                                <p:cTn id="2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78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8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534" fill="hold"/>
                                        <p:tgtEl>
                                          <p:spTgt spid="378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8"/>
                  </p:tgtEl>
                </p:cond>
              </p:nextCondLst>
            </p:seq>
            <p:audio>
              <p:cMediaNode>
                <p:cTn id="3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8"/>
                </p:tgtEl>
              </p:cMediaNode>
            </p:audio>
          </p:childTnLst>
        </p:cTn>
      </p:par>
    </p:tnLst>
    <p:bldLst>
      <p:bldP spid="3789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692150"/>
            <a:ext cx="8447088" cy="1296988"/>
          </a:xfrm>
        </p:spPr>
        <p:txBody>
          <a:bodyPr/>
          <a:lstStyle/>
          <a:p>
            <a:r>
              <a:rPr lang="ru-RU">
                <a:solidFill>
                  <a:srgbClr val="AB017A"/>
                </a:solidFill>
              </a:rPr>
              <a:t>Если на дороге случилась беда -</a:t>
            </a:r>
            <a:r>
              <a:rPr lang="ru-RU" sz="4000"/>
              <a:t> </a:t>
            </a:r>
          </a:p>
        </p:txBody>
      </p:sp>
      <p:pic>
        <p:nvPicPr>
          <p:cNvPr id="31748" name="Picture 4">
            <a:hlinkHover r:id="" action="ppaction://ole?verb=0"/>
          </p:cNvPr>
          <p:cNvPicPr>
            <a:picLocks noGrp="1" noRot="1" noChangeAspect="1" noChangeArrowheads="1"/>
          </p:cNvPicPr>
          <p:nvPr>
            <p:ph idx="1"/>
            <a:wavAudioFile r:embed="rId1" name="ELPHRG01.wav"/>
          </p:nvPr>
        </p:nvPicPr>
        <p:blipFill>
          <a:blip r:embed="rId3"/>
          <a:stretch>
            <a:fillRect/>
          </a:stretch>
        </p:blipFill>
        <p:spPr>
          <a:xfrm>
            <a:off x="4419600" y="3709988"/>
            <a:ext cx="304800" cy="304800"/>
          </a:xfrm>
          <a:ln/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 rot="-976668">
            <a:off x="2546350" y="2284413"/>
            <a:ext cx="49069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0" u="none" dirty="0">
                <a:solidFill>
                  <a:srgbClr val="FF0000"/>
                </a:solidFill>
              </a:rPr>
              <a:t>Срочно</a:t>
            </a:r>
            <a:r>
              <a:rPr lang="ru-RU" sz="4400" b="0" u="none" dirty="0">
                <a:solidFill>
                  <a:srgbClr val="E1DC06"/>
                </a:solidFill>
              </a:rPr>
              <a:t> </a:t>
            </a:r>
            <a:r>
              <a:rPr lang="ru-RU" sz="4400" b="0" u="none" dirty="0">
                <a:solidFill>
                  <a:srgbClr val="FF0000"/>
                </a:solidFill>
              </a:rPr>
              <a:t>звони</a:t>
            </a:r>
            <a:r>
              <a:rPr lang="ru-RU" sz="4400" b="0" u="none" dirty="0">
                <a:solidFill>
                  <a:srgbClr val="E1DC06"/>
                </a:solidFill>
              </a:rPr>
              <a:t>  - </a:t>
            </a:r>
          </a:p>
        </p:txBody>
      </p:sp>
      <p:pic>
        <p:nvPicPr>
          <p:cNvPr id="31752" name="Picture 8" descr="20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933825"/>
            <a:ext cx="3840162" cy="2632075"/>
          </a:xfrm>
          <a:prstGeom prst="rect">
            <a:avLst/>
          </a:prstGeom>
          <a:noFill/>
        </p:spPr>
      </p:pic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4643438" y="4005263"/>
            <a:ext cx="2881312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0" u="none"/>
              <a:t>  </a:t>
            </a:r>
            <a:r>
              <a:rPr lang="ru-RU" sz="15000" b="0" u="none">
                <a:solidFill>
                  <a:srgbClr val="E40616"/>
                </a:solidFill>
              </a:rPr>
              <a:t>02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6300788" y="2205038"/>
            <a:ext cx="23749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0" b="0" u="none" dirty="0">
                <a:solidFill>
                  <a:srgbClr val="FF0000"/>
                </a:solidFill>
              </a:rPr>
              <a:t>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17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317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repeatCount="indefinit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48"/>
                </p:tgtEl>
              </p:cMediaNode>
            </p:audio>
          </p:childTnLst>
        </p:cTn>
      </p:par>
    </p:tnLst>
    <p:bldLst>
      <p:bldP spid="31749" grpId="0"/>
      <p:bldP spid="31751" grpId="0"/>
      <p:bldP spid="31753" grpId="0"/>
      <p:bldP spid="317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4149725"/>
            <a:ext cx="4330700" cy="24050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6600"/>
                </a:solidFill>
              </a:rPr>
              <a:t>Самые старые из всех дорожных знаков - указатели расстояний. </a:t>
            </a:r>
          </a:p>
        </p:txBody>
      </p:sp>
      <p:pic>
        <p:nvPicPr>
          <p:cNvPr id="97284" name="Picture 4" descr="верстовые столбы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1063" y="333375"/>
            <a:ext cx="4129087" cy="626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00"/>
                </a:solidFill>
                <a:effectLst/>
              </a:rPr>
              <a:t>Верстовые столбы</a:t>
            </a:r>
          </a:p>
        </p:txBody>
      </p:sp>
      <p:pic>
        <p:nvPicPr>
          <p:cNvPr id="77830" name="Picture 6" descr="7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1000" y="2732881"/>
            <a:ext cx="3302000" cy="2260600"/>
          </a:xfrm>
          <a:noFill/>
        </p:spPr>
      </p:pic>
      <p:pic>
        <p:nvPicPr>
          <p:cNvPr id="77828" name="Picture 4" descr="верстовые столбы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3141663"/>
            <a:ext cx="1433513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5" descr="верстовые столбы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500438"/>
            <a:ext cx="17160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00"/>
                </a:solidFill>
                <a:effectLst/>
              </a:rPr>
              <a:t>Первые дорожные знаки</a:t>
            </a:r>
          </a:p>
        </p:txBody>
      </p:sp>
      <p:pic>
        <p:nvPicPr>
          <p:cNvPr id="78852" name="Picture 4" descr="первые дорожные знаки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285860"/>
            <a:ext cx="484028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E40616"/>
                </a:solidFill>
              </a:rPr>
              <a:t>Кем вы являетесь на улице?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50825" y="1773238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i="1" u="none">
                <a:solidFill>
                  <a:srgbClr val="E1DC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  е  ш  е  н  о  с  ы  ?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555875" y="2924175"/>
            <a:ext cx="5329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i="1" u="none">
                <a:solidFill>
                  <a:srgbClr val="E1DC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  е  ш  е  в  о  з  ы  ?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23850" y="3933825"/>
            <a:ext cx="5040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i="1" u="none">
                <a:solidFill>
                  <a:srgbClr val="E1DC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  е  ш  е  х  о  д  ы  ?</a:t>
            </a:r>
            <a:endParaRPr lang="ru-RU" sz="3600" b="0" u="none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700338" y="5300663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i="1" u="none">
                <a:solidFill>
                  <a:srgbClr val="E1DC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  е  ш  е  л  ё  т  ы  ?</a:t>
            </a:r>
          </a:p>
        </p:txBody>
      </p:sp>
      <p:pic>
        <p:nvPicPr>
          <p:cNvPr id="27658" name="Picture 10" descr="J00761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1196975"/>
            <a:ext cx="1296987" cy="1727200"/>
          </a:xfrm>
          <a:prstGeom prst="rect">
            <a:avLst/>
          </a:prstGeom>
          <a:noFill/>
        </p:spPr>
      </p:pic>
      <p:pic>
        <p:nvPicPr>
          <p:cNvPr id="27659" name="Picture 11" descr="angel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565400"/>
            <a:ext cx="1050925" cy="1117600"/>
          </a:xfrm>
          <a:prstGeom prst="rect">
            <a:avLst/>
          </a:prstGeom>
          <a:noFill/>
        </p:spPr>
      </p:pic>
      <p:pic>
        <p:nvPicPr>
          <p:cNvPr id="27660" name="Picture 12" descr="presen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3284538"/>
            <a:ext cx="1295400" cy="1873250"/>
          </a:xfrm>
          <a:prstGeom prst="rect">
            <a:avLst/>
          </a:prstGeom>
          <a:noFill/>
        </p:spPr>
      </p:pic>
      <p:pic>
        <p:nvPicPr>
          <p:cNvPr id="27661" name="Picture 13" descr="j02321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4797425"/>
            <a:ext cx="1881187" cy="1730375"/>
          </a:xfrm>
          <a:prstGeom prst="rect">
            <a:avLst/>
          </a:prstGeom>
          <a:noFill/>
        </p:spPr>
      </p:pic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3419475" y="45085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5508625" y="49418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706" name="Line 58"/>
          <p:cNvSpPr>
            <a:spLocks noChangeShapeType="1"/>
          </p:cNvSpPr>
          <p:nvPr/>
        </p:nvSpPr>
        <p:spPr bwMode="auto">
          <a:xfrm flipV="1">
            <a:off x="2627313" y="2133600"/>
            <a:ext cx="3384550" cy="1944688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 type="oval" w="med" len="med"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710" name="AutoShape 62"/>
          <p:cNvSpPr>
            <a:spLocks noChangeArrowheads="1"/>
          </p:cNvSpPr>
          <p:nvPr/>
        </p:nvSpPr>
        <p:spPr bwMode="auto">
          <a:xfrm>
            <a:off x="357158" y="3643314"/>
            <a:ext cx="1511300" cy="769938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008000"/>
              </a:solidFill>
            </a:endParaRPr>
          </a:p>
        </p:txBody>
      </p:sp>
      <p:sp>
        <p:nvSpPr>
          <p:cNvPr id="27712" name="AutoShape 64"/>
          <p:cNvSpPr>
            <a:spLocks noChangeArrowheads="1"/>
          </p:cNvSpPr>
          <p:nvPr/>
        </p:nvSpPr>
        <p:spPr bwMode="auto">
          <a:xfrm>
            <a:off x="2143108" y="3643314"/>
            <a:ext cx="1511300" cy="769938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27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27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2" grpId="0"/>
      <p:bldP spid="27652" grpId="1"/>
      <p:bldP spid="27653" grpId="0"/>
      <p:bldP spid="27653" grpId="1"/>
      <p:bldP spid="27654" grpId="0"/>
      <p:bldP spid="27655" grpId="0"/>
      <p:bldP spid="27655" grpId="1"/>
      <p:bldP spid="27706" grpId="0" animBg="1"/>
      <p:bldP spid="27710" grpId="0" animBg="1"/>
      <p:bldP spid="277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589588"/>
            <a:ext cx="91440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latin typeface="a_AlbionicTitulInfl" pitchFamily="34" charset="-52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_AlbionicTitulInfl" pitchFamily="34" charset="-52"/>
              </a:rPr>
              <a:t>ДЕТИ!</a:t>
            </a:r>
          </a:p>
        </p:txBody>
      </p:sp>
      <p:pic>
        <p:nvPicPr>
          <p:cNvPr id="71685" name="Picture 5" descr="ПДД0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476250"/>
            <a:ext cx="5903912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638800"/>
            <a:ext cx="8229600" cy="1219200"/>
          </a:xfrm>
        </p:spPr>
        <p:txBody>
          <a:bodyPr/>
          <a:lstStyle/>
          <a:p>
            <a:pPr algn="ctr"/>
            <a:r>
              <a:rPr lang="tt-RU" dirty="0" smtClean="0">
                <a:solidFill>
                  <a:srgbClr val="0000FF"/>
                </a:solidFill>
              </a:rPr>
              <a:t>В</a:t>
            </a:r>
            <a:r>
              <a:rPr lang="ru-RU" dirty="0" err="1" smtClean="0">
                <a:solidFill>
                  <a:srgbClr val="0000FF"/>
                </a:solidFill>
              </a:rPr>
              <a:t>ъ</a:t>
            </a:r>
            <a:r>
              <a:rPr lang="tt-RU" dirty="0" smtClean="0">
                <a:solidFill>
                  <a:srgbClr val="0000FF"/>
                </a:solidFill>
              </a:rPr>
              <a:t>езд запрещен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Picture 5" descr="j034629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5953164" cy="595316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0000FF"/>
                </a:solidFill>
                <a:effectLst/>
              </a:rPr>
              <a:t>Запрещающие знаки</a:t>
            </a:r>
          </a:p>
        </p:txBody>
      </p:sp>
      <p:pic>
        <p:nvPicPr>
          <p:cNvPr id="91139" name="Picture 3" descr="ПДД0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4313"/>
            <a:ext cx="1858962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4" descr="ПДД0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4076700"/>
            <a:ext cx="2022475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5" descr="j034629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2997200"/>
            <a:ext cx="1943100" cy="19431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1142" name="Picture 6" descr="j03463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4725988"/>
            <a:ext cx="1871662" cy="1868487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0000FF"/>
                </a:solidFill>
              </a:rPr>
              <a:t>Предупреждающие знаки</a:t>
            </a:r>
          </a:p>
        </p:txBody>
      </p:sp>
      <p:pic>
        <p:nvPicPr>
          <p:cNvPr id="89091" name="Picture 3" descr="ПДД0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4724400"/>
            <a:ext cx="14541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4" descr="ПДД0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4797425"/>
            <a:ext cx="14541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5" descr="ПДД00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4652963"/>
            <a:ext cx="14541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4" name="Picture 6" descr="ПДД00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1773238"/>
            <a:ext cx="2160588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5" name="Picture 7" descr="ПДД000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363" y="1773238"/>
            <a:ext cx="2274887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0000FF"/>
                </a:solidFill>
              </a:rPr>
              <a:t>Предписывающие знаки</a:t>
            </a:r>
          </a:p>
        </p:txBody>
      </p:sp>
      <p:pic>
        <p:nvPicPr>
          <p:cNvPr id="92163" name="Picture 3" descr="ПДД0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844675"/>
            <a:ext cx="269240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4" descr="ПДД0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3357563"/>
            <a:ext cx="2646363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611188" y="4724400"/>
            <a:ext cx="3889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Пешеходная дорожка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5003800" y="5949950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Велосипедная дорожка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5" grpId="0"/>
      <p:bldP spid="921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0000FF"/>
                </a:solidFill>
              </a:rPr>
              <a:t>Информационно-указательные знаки</a:t>
            </a:r>
          </a:p>
        </p:txBody>
      </p:sp>
      <p:pic>
        <p:nvPicPr>
          <p:cNvPr id="96259" name="Picture 3" descr="ПДД0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525" y="1484313"/>
            <a:ext cx="920750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0" name="Picture 4" descr="ПДД0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484313"/>
            <a:ext cx="1030287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1" name="Picture 5" descr="ПДД00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4724400"/>
            <a:ext cx="164465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Picture 6" descr="ПДД00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4581525"/>
            <a:ext cx="15748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3" name="Picture 7" descr="ПДД00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8938" y="4581525"/>
            <a:ext cx="15097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4" name="Picture 8" descr="ПДД00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9563" y="1628775"/>
            <a:ext cx="11811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5" name="Picture 9" descr="ПДД00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95738" y="1700213"/>
            <a:ext cx="12890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5724525" y="3716338"/>
            <a:ext cx="2951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Дорога для автомобилей</a:t>
            </a:r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468313" y="3141663"/>
            <a:ext cx="3311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Место остановки трамвая, автобуса или троллейбуса</a:t>
            </a:r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3348038" y="3933825"/>
            <a:ext cx="2592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Автомагистраль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66" grpId="0"/>
      <p:bldP spid="96267" grpId="0"/>
      <p:bldP spid="9626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0000FF"/>
                </a:solidFill>
              </a:rPr>
              <a:t>Знаки сервиса</a:t>
            </a:r>
          </a:p>
        </p:txBody>
      </p:sp>
      <p:pic>
        <p:nvPicPr>
          <p:cNvPr id="93187" name="Picture 3" descr="ПДД0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4221163"/>
            <a:ext cx="1549400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8" name="Picture 4" descr="ПДД0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3068638"/>
            <a:ext cx="15716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9" name="Picture 5" descr="ПДД00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1268413"/>
            <a:ext cx="16637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0" name="Picture 6" descr="ПДД00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1916113"/>
            <a:ext cx="16002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00FF"/>
                </a:solidFill>
              </a:rPr>
              <a:t>Знаки приоритета</a:t>
            </a: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773238"/>
            <a:ext cx="5472112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1557338"/>
            <a:ext cx="2446337" cy="495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0000FF"/>
                </a:solidFill>
              </a:rPr>
              <a:t>Знаки дополнительной информации</a:t>
            </a: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2060575"/>
            <a:ext cx="40782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4437063"/>
            <a:ext cx="63944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5129213"/>
            <a:ext cx="6192837" cy="16129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  <a:latin typeface="a_AlbionicTitulInfl" pitchFamily="34" charset="-52"/>
              </a:rPr>
              <a:t>ПЕШЕХОДНЫЙ ПЕРЕХОД</a:t>
            </a:r>
          </a:p>
        </p:txBody>
      </p:sp>
      <p:pic>
        <p:nvPicPr>
          <p:cNvPr id="70659" name="Picture 3" descr="Пешеходный-переход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100013"/>
            <a:ext cx="5256213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1908175" y="333375"/>
            <a:ext cx="6981825" cy="2232025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4800" b="1" i="1">
                <a:solidFill>
                  <a:srgbClr val="C1E703"/>
                </a:solidFill>
              </a:rPr>
              <a:t>Каждый ребёнок должен знать с пелёнок!!!</a:t>
            </a: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205038"/>
            <a:ext cx="1584325" cy="1295400"/>
          </a:xfrm>
          <a:noFill/>
          <a:ln/>
        </p:spPr>
        <p:txBody>
          <a:bodyPr>
            <a:normAutofit fontScale="92500" lnSpcReduction="20000"/>
          </a:bodyPr>
          <a:lstStyle/>
          <a:p>
            <a:r>
              <a:rPr lang="ru-RU" sz="9600" b="1" dirty="0">
                <a:solidFill>
                  <a:srgbClr val="E40616"/>
                </a:solidFill>
              </a:rPr>
              <a:t>П.</a:t>
            </a: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827088" y="3429000"/>
            <a:ext cx="16573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9600" u="none" dirty="0">
                <a:solidFill>
                  <a:srgbClr val="E406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Д.</a:t>
            </a: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827088" y="4868863"/>
            <a:ext cx="15113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9600" u="none">
                <a:solidFill>
                  <a:srgbClr val="E406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Д.</a:t>
            </a:r>
          </a:p>
        </p:txBody>
      </p:sp>
      <p:pic>
        <p:nvPicPr>
          <p:cNvPr id="2070" name="Picture 22" descr="AG00315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2016125" cy="2303463"/>
          </a:xfrm>
          <a:prstGeom prst="rect">
            <a:avLst/>
          </a:prstGeom>
          <a:noFill/>
        </p:spPr>
      </p:pic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2124075" y="4005263"/>
            <a:ext cx="3671888" cy="7921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5400" b="0" u="none">
                <a:solidFill>
                  <a:srgbClr val="172B17"/>
                </a:solidFill>
              </a:rPr>
              <a:t>дорожного</a:t>
            </a:r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2124075" y="2565400"/>
            <a:ext cx="3095625" cy="7921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5400" b="0" u="none">
                <a:solidFill>
                  <a:srgbClr val="172B17"/>
                </a:solidFill>
              </a:rPr>
              <a:t>правила</a:t>
            </a:r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2124075" y="5300663"/>
            <a:ext cx="3384550" cy="863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5400" b="0" u="none">
                <a:solidFill>
                  <a:srgbClr val="172B17"/>
                </a:solidFill>
              </a:rPr>
              <a:t>движения</a:t>
            </a:r>
          </a:p>
        </p:txBody>
      </p:sp>
      <p:pic>
        <p:nvPicPr>
          <p:cNvPr id="2077" name="Picture 29" descr="baby0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2060575"/>
            <a:ext cx="4103688" cy="4135438"/>
          </a:xfrm>
          <a:prstGeom prst="rect">
            <a:avLst/>
          </a:prstGeom>
          <a:noFill/>
        </p:spPr>
      </p:pic>
      <p:pic>
        <p:nvPicPr>
          <p:cNvPr id="2083" name="Picture 3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CCLRT05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04250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"/>
                            </p:stCondLst>
                            <p:childTnLst>
                              <p:par>
                                <p:cTn id="4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"/>
                            </p:stCondLst>
                            <p:childTnLst>
                              <p:par>
                                <p:cTn id="5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2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5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/>
      <p:bldP spid="2066" grpId="0" build="p"/>
      <p:bldP spid="206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373688"/>
            <a:ext cx="9144000" cy="14843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000" dirty="0" smtClean="0">
                <a:solidFill>
                  <a:srgbClr val="0000FF"/>
                </a:solidFill>
                <a:latin typeface="a_AlbionicTitulInfl" pitchFamily="34" charset="-52"/>
              </a:rPr>
              <a:t>ПОДЗЕМНЫЙ ПЕШЕХОДНЫЙ ПЕРЕХОД</a:t>
            </a:r>
          </a:p>
        </p:txBody>
      </p:sp>
      <p:pic>
        <p:nvPicPr>
          <p:cNvPr id="72707" name="Picture 3" descr="Подземный-пешеходный-перехо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188913"/>
            <a:ext cx="5256213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327650"/>
            <a:ext cx="9144000" cy="14859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000" dirty="0" smtClean="0">
                <a:solidFill>
                  <a:srgbClr val="0000FF"/>
                </a:solidFill>
                <a:latin typeface="a_AlbionicTitulInfl" pitchFamily="34" charset="-52"/>
              </a:rPr>
              <a:t>ДВИЖЕНИЕ ПЕШЕХОДОВ ЗАПРЕЩЕНО</a:t>
            </a:r>
          </a:p>
        </p:txBody>
      </p:sp>
      <p:pic>
        <p:nvPicPr>
          <p:cNvPr id="75782" name="Picture 6" descr="Движение-пешеходов-запрещен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188913"/>
            <a:ext cx="515461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Знатоки нот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071546"/>
            <a:ext cx="2571768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428868"/>
            <a:ext cx="321471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1214422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006600"/>
                </a:solidFill>
                <a:latin typeface="Arial Black" pitchFamily="34" charset="0"/>
              </a:rPr>
              <a:t>… рога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2071678"/>
            <a:ext cx="3000396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4214818"/>
            <a:ext cx="342902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86182" y="3286124"/>
            <a:ext cx="271464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57818" y="4286256"/>
            <a:ext cx="235745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1071546"/>
            <a:ext cx="4000528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9124" y="1214422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Arial Black" pitchFamily="34" charset="0"/>
              </a:rPr>
              <a:t>… </a:t>
            </a:r>
            <a:r>
              <a:rPr lang="ru-RU" sz="2800" b="1" dirty="0" err="1" smtClean="0">
                <a:solidFill>
                  <a:srgbClr val="0000FF"/>
                </a:solidFill>
                <a:latin typeface="Arial Black" pitchFamily="34" charset="0"/>
              </a:rPr>
              <a:t>гулировщик</a:t>
            </a:r>
            <a:endParaRPr lang="ru-RU" sz="28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7224" y="2571744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…</a:t>
            </a:r>
            <a:r>
              <a:rPr lang="ru-RU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лиционер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72132" y="2143116"/>
            <a:ext cx="152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…    </a:t>
            </a:r>
            <a:r>
              <a:rPr lang="ru-RU" sz="2800" b="1" dirty="0" err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ры</a:t>
            </a:r>
            <a:endParaRPr lang="ru-RU" sz="2800" b="1" dirty="0">
              <a:solidFill>
                <a:srgbClr val="66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8662" y="4286256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вело   ...    пед</a:t>
            </a:r>
            <a:endParaRPr lang="ru-RU" sz="28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00496" y="3357562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8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пе   ...   езд</a:t>
            </a:r>
            <a:endParaRPr lang="ru-RU" sz="2800" b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7818" y="4357694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8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t-RU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...     гнал</a:t>
            </a:r>
            <a:endParaRPr lang="ru-RU" sz="28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71802" y="5500702"/>
            <a:ext cx="307183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86116" y="5643578"/>
            <a:ext cx="2428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     ...    ход</a:t>
            </a:r>
            <a:endParaRPr lang="ru-RU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034" y="1142984"/>
            <a:ext cx="71438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до</a:t>
            </a:r>
            <a:endParaRPr lang="ru-RU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14810" y="1142984"/>
            <a:ext cx="71438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ре</a:t>
            </a:r>
            <a:endParaRPr lang="ru-RU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4348" y="2500306"/>
            <a:ext cx="85725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0" y="3357562"/>
            <a:ext cx="71438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ре</a:t>
            </a:r>
            <a:endParaRPr lang="ru-RU" sz="3200" b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00232" y="4286256"/>
            <a:ext cx="78581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си</a:t>
            </a:r>
            <a:endParaRPr lang="ru-RU" sz="32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29256" y="4357694"/>
            <a:ext cx="78581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си</a:t>
            </a:r>
            <a:endParaRPr lang="ru-RU" sz="32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00496" y="5572140"/>
            <a:ext cx="78581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ше</a:t>
            </a:r>
            <a:endParaRPr lang="ru-RU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29256" y="2143116"/>
            <a:ext cx="78581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фа</a:t>
            </a:r>
            <a:endParaRPr lang="ru-RU" sz="3200" b="1" dirty="0">
              <a:solidFill>
                <a:srgbClr val="66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6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6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6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6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8" grpId="0"/>
      <p:bldP spid="19" grpId="0"/>
      <p:bldP spid="21" grpId="0"/>
      <p:bldP spid="22" grpId="0"/>
      <p:bldP spid="23" grpId="0"/>
      <p:bldP spid="25" grpId="0"/>
      <p:bldP spid="2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Составь слова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142984"/>
            <a:ext cx="235745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2071678"/>
            <a:ext cx="235745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928934"/>
            <a:ext cx="3000396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3786190"/>
            <a:ext cx="285752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4857760"/>
            <a:ext cx="271464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5929330"/>
            <a:ext cx="3000396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29190" y="1142984"/>
            <a:ext cx="235745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43570" y="4714884"/>
            <a:ext cx="2928958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29124" y="2928934"/>
            <a:ext cx="3000396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57818" y="2000240"/>
            <a:ext cx="235745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628" y="1214422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6600"/>
                </a:solidFill>
                <a:latin typeface="Arial Black" pitchFamily="34" charset="0"/>
              </a:rPr>
              <a:t>улица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715008" y="3857628"/>
            <a:ext cx="2928958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14876" y="5786454"/>
            <a:ext cx="2928958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2910" y="1214422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006600"/>
                </a:solidFill>
                <a:latin typeface="Arial Black" pitchFamily="34" charset="0"/>
              </a:rPr>
              <a:t>ли у </a:t>
            </a:r>
            <a:r>
              <a:rPr lang="ru-RU" sz="3200" dirty="0" err="1" smtClean="0">
                <a:solidFill>
                  <a:srgbClr val="006600"/>
                </a:solidFill>
                <a:latin typeface="Arial Black" pitchFamily="34" charset="0"/>
              </a:rPr>
              <a:t>ца</a:t>
            </a:r>
            <a:r>
              <a:rPr lang="ru-RU" sz="3200" dirty="0" smtClean="0">
                <a:solidFill>
                  <a:srgbClr val="0066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57290" y="2143116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200" dirty="0" err="1" smtClean="0">
                <a:solidFill>
                  <a:srgbClr val="FF0000"/>
                </a:solidFill>
                <a:latin typeface="Arial Black" pitchFamily="34" charset="0"/>
              </a:rPr>
              <a:t>ро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 до га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00694" y="2071678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дорога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2910" y="3000372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0000FF"/>
                </a:solidFill>
                <a:latin typeface="Arial Black" pitchFamily="34" charset="0"/>
              </a:rPr>
              <a:t>ход </a:t>
            </a:r>
            <a:r>
              <a:rPr lang="ru-RU" sz="3200" dirty="0" err="1" smtClean="0">
                <a:solidFill>
                  <a:srgbClr val="0000FF"/>
                </a:solidFill>
                <a:latin typeface="Arial Black" pitchFamily="34" charset="0"/>
              </a:rPr>
              <a:t>ше</a:t>
            </a:r>
            <a:r>
              <a:rPr lang="ru-RU" sz="32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sz="3200" dirty="0" err="1" smtClean="0">
                <a:solidFill>
                  <a:srgbClr val="0000FF"/>
                </a:solidFill>
                <a:latin typeface="Arial Black" pitchFamily="34" charset="0"/>
              </a:rPr>
              <a:t>пе</a:t>
            </a:r>
            <a:endParaRPr lang="ru-RU" sz="3200" dirty="0" smtClean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00562" y="3000372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00FF"/>
                </a:solidFill>
                <a:latin typeface="Arial Black" pitchFamily="34" charset="0"/>
              </a:rPr>
              <a:t>пешеход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57290" y="385762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7030A0"/>
                </a:solidFill>
                <a:latin typeface="Arial Black" pitchFamily="34" charset="0"/>
              </a:rPr>
              <a:t>ар </a:t>
            </a:r>
            <a:r>
              <a:rPr lang="ru-RU" sz="3200" dirty="0" err="1" smtClean="0">
                <a:solidFill>
                  <a:srgbClr val="7030A0"/>
                </a:solidFill>
                <a:latin typeface="Arial Black" pitchFamily="34" charset="0"/>
              </a:rPr>
              <a:t>тро</a:t>
            </a:r>
            <a:r>
              <a:rPr lang="ru-RU" sz="3200" dirty="0" smtClean="0">
                <a:solidFill>
                  <a:srgbClr val="7030A0"/>
                </a:solidFill>
                <a:latin typeface="Arial Black" pitchFamily="34" charset="0"/>
              </a:rPr>
              <a:t> ту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57884" y="392906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7030A0"/>
                </a:solidFill>
                <a:latin typeface="Arial Black" pitchFamily="34" charset="0"/>
              </a:rPr>
              <a:t>тротуар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2910" y="492919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3200" dirty="0" err="1" smtClean="0">
                <a:solidFill>
                  <a:srgbClr val="008000"/>
                </a:solidFill>
                <a:latin typeface="Arial Black" pitchFamily="34" charset="0"/>
              </a:rPr>
              <a:t>бо</a:t>
            </a:r>
            <a:r>
              <a:rPr lang="ru-RU" sz="3200" dirty="0" smtClean="0">
                <a:solidFill>
                  <a:srgbClr val="008000"/>
                </a:solidFill>
                <a:latin typeface="Arial Black" pitchFamily="34" charset="0"/>
              </a:rPr>
              <a:t> о на </a:t>
            </a:r>
            <a:r>
              <a:rPr lang="ru-RU" sz="3200" dirty="0" err="1" smtClean="0">
                <a:solidFill>
                  <a:srgbClr val="008000"/>
                </a:solidFill>
                <a:latin typeface="Arial Black" pitchFamily="34" charset="0"/>
              </a:rPr>
              <a:t>чи</a:t>
            </a:r>
            <a:endParaRPr lang="ru-RU" sz="3200" dirty="0" smtClean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29322" y="4786322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8000"/>
                </a:solidFill>
                <a:latin typeface="Arial Black" pitchFamily="34" charset="0"/>
              </a:rPr>
              <a:t>обочина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1472" y="5929330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фор то </a:t>
            </a:r>
            <a:r>
              <a:rPr lang="ru-RU" sz="3200" dirty="0" err="1" smtClean="0">
                <a:solidFill>
                  <a:srgbClr val="C00000"/>
                </a:solidFill>
                <a:latin typeface="Arial Black" pitchFamily="34" charset="0"/>
              </a:rPr>
              <a:t>све</a:t>
            </a:r>
            <a:endParaRPr lang="ru-RU" sz="3200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2" name="Содержимое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4714876" y="5857892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светофор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715436" cy="1470025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?   .   «   :   -    +   =   *    ;   (    )    ,   </a:t>
            </a:r>
            <a:r>
              <a:rPr lang="en-US" sz="24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&gt;  </a:t>
            </a:r>
            <a:r>
              <a:rPr lang="ru-RU" sz="24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&lt;   ^    &amp;    !</a:t>
            </a:r>
            <a:r>
              <a:rPr lang="ru-RU" sz="24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[    ]    /   </a:t>
            </a:r>
            <a:r>
              <a:rPr lang="tt-RU" sz="24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\</a:t>
            </a:r>
            <a:r>
              <a:rPr lang="ru-RU" sz="24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а   в  </a:t>
            </a:r>
            <a:r>
              <a:rPr lang="ru-RU" sz="2400" b="1" dirty="0" err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24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  е   </a:t>
            </a:r>
            <a:r>
              <a:rPr lang="ru-RU" sz="2400" b="1" dirty="0" err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ё</a:t>
            </a:r>
            <a:r>
              <a:rPr lang="ru-RU" sz="24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   ж   </a:t>
            </a:r>
            <a:r>
              <a:rPr lang="ru-RU" sz="2400" b="1" dirty="0" err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4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  и   к   л   м  </a:t>
            </a:r>
            <a:r>
              <a:rPr lang="ru-RU" sz="2400" b="1" dirty="0" err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4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   о   </a:t>
            </a:r>
            <a:r>
              <a:rPr lang="ru-RU" sz="2400" b="1" dirty="0" err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4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400" b="1" dirty="0" err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4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    т    у   ч   я   ,   !</a:t>
            </a:r>
            <a:endParaRPr lang="ru-RU" sz="2400" b="1" dirty="0">
              <a:solidFill>
                <a:srgbClr val="66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57158" y="1928802"/>
            <a:ext cx="8501122" cy="1752600"/>
          </a:xfrm>
        </p:spPr>
        <p:txBody>
          <a:bodyPr/>
          <a:lstStyle/>
          <a:p>
            <a:pPr algn="l"/>
            <a:r>
              <a:rPr lang="tt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&gt;   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tt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^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« * ( ?      « . * + : , * 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 </a:t>
            </a:r>
            <a:endParaRPr lang="ru-RU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&amp; &gt; </a:t>
            </a: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 !       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&lt; &gt;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*     ! . ? + : , * :</a:t>
            </a: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tt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\</a:t>
            </a: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571604" y="4143380"/>
            <a:ext cx="664373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знает правила движения,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Тому почёт и уважение!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7" grpId="0" build="p"/>
      <p:bldP spid="22529" grpId="0"/>
      <p:bldP spid="22529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/>
            </a:r>
            <a:br>
              <a:rPr lang="ru-RU" b="1" u="sng" dirty="0" smtClean="0">
                <a:solidFill>
                  <a:srgbClr val="FF0000"/>
                </a:solidFill>
              </a:rPr>
            </a:br>
            <a:r>
              <a:rPr lang="ru-RU" b="1" u="sng" dirty="0" smtClean="0">
                <a:solidFill>
                  <a:srgbClr val="FF0000"/>
                </a:solidFill>
              </a:rPr>
              <a:t>Памятка юного пешехода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00108"/>
            <a:ext cx="8329642" cy="5857892"/>
          </a:xfrm>
        </p:spPr>
        <p:txBody>
          <a:bodyPr>
            <a:normAutofit fontScale="25000" lnSpcReduction="20000"/>
          </a:bodyPr>
          <a:lstStyle/>
          <a:p>
            <a:pPr lvl="0" algn="just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Прежде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чем пересечь улицу или дорогу, убедись в полной безопасности перехода.</a:t>
            </a:r>
          </a:p>
          <a:p>
            <a:pPr lvl="0" algn="just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Не перебегай дорогу перед близко идущим транспортом, не разрешай этого делать другим.</a:t>
            </a:r>
          </a:p>
          <a:p>
            <a:pPr lvl="0" algn="just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Не устраивай игры на проезжей части улицы. Не цепляйся за проходящий транспорт.</a:t>
            </a:r>
          </a:p>
          <a:p>
            <a:pPr lvl="0" algn="just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Будь внимателен к окружающим: если человек упал, помоги ему подняться, пожилым людям помоги перейти улицу.</a:t>
            </a:r>
          </a:p>
          <a:p>
            <a:pPr lvl="0" algn="just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Ходи только по тротуару или пешеходным дорожкам, придерживаясь правой стороны. Если нет тротуара, то иди по обочине навстречу транспортному средству (по левой стороне).</a:t>
            </a:r>
          </a:p>
          <a:p>
            <a:pPr lvl="0" algn="just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Строго подчиняйся сигналам светофора. Переходи дорогу только там, где знак «пешеходный переход» и только на зеленый сигнал светофора.</a:t>
            </a:r>
          </a:p>
          <a:p>
            <a:pPr lvl="0" algn="just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Пользуясь общественным транспортом, соблюдай порядок посадки и выхода.</a:t>
            </a:r>
          </a:p>
          <a:p>
            <a:pPr>
              <a:buNone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WordArt 7"/>
          <p:cNvSpPr>
            <a:spLocks noChangeArrowheads="1" noChangeShapeType="1" noTextEdit="1"/>
          </p:cNvSpPr>
          <p:nvPr/>
        </p:nvSpPr>
        <p:spPr bwMode="auto">
          <a:xfrm>
            <a:off x="611188" y="0"/>
            <a:ext cx="7777162" cy="35734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  <a:t>Будешь  внимательным на дороге,</a:t>
            </a:r>
          </a:p>
        </p:txBody>
      </p:sp>
      <p:sp>
        <p:nvSpPr>
          <p:cNvPr id="34824" name="WordArt 8"/>
          <p:cNvSpPr>
            <a:spLocks noChangeArrowheads="1" noChangeShapeType="1" noTextEdit="1"/>
          </p:cNvSpPr>
          <p:nvPr/>
        </p:nvSpPr>
        <p:spPr bwMode="auto">
          <a:xfrm>
            <a:off x="611188" y="3051175"/>
            <a:ext cx="7561262" cy="30416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Impact"/>
              </a:rPr>
              <a:t>Будут целы руки и ноги!</a:t>
            </a:r>
          </a:p>
        </p:txBody>
      </p:sp>
      <p:pic>
        <p:nvPicPr>
          <p:cNvPr id="34825" name="Picture 9" descr="baby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692150"/>
            <a:ext cx="4464050" cy="4824413"/>
          </a:xfrm>
          <a:prstGeom prst="rect">
            <a:avLst/>
          </a:prstGeom>
          <a:noFill/>
        </p:spPr>
      </p:pic>
      <p:pic>
        <p:nvPicPr>
          <p:cNvPr id="34826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Kidlaf07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88350" y="60213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55" decel="100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155" decel="100000"/>
                                        <p:tgtEl>
                                          <p:spTgt spid="348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155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543" fill="hold"/>
                                        <p:tgtEl>
                                          <p:spTgt spid="348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6"/>
                </p:tgtEl>
              </p:cMediaNode>
            </p:audio>
          </p:childTnLst>
        </p:cTn>
      </p:par>
    </p:tnLst>
    <p:bldLst>
      <p:bldP spid="34823" grpId="0" animBg="1"/>
      <p:bldP spid="348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ПДД00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60350"/>
            <a:ext cx="4878388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195513" y="6308725"/>
            <a:ext cx="475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Первый светофор в России.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1187638754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202088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5219700" y="333375"/>
            <a:ext cx="2447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FF0000"/>
                </a:solidFill>
              </a:rPr>
              <a:t>Козырёк</a:t>
            </a:r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 flipH="1">
            <a:off x="1908175" y="476250"/>
            <a:ext cx="3024188" cy="3603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56336" name="Picture 16" descr="Картинка 1 из 1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908050"/>
            <a:ext cx="41910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4859338" y="476250"/>
            <a:ext cx="504825" cy="21605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56338" name="Picture 18" descr="Картинка 144 из 3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3357563"/>
            <a:ext cx="19050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9" name="Line 19"/>
          <p:cNvSpPr>
            <a:spLocks noChangeShapeType="1"/>
          </p:cNvSpPr>
          <p:nvPr/>
        </p:nvSpPr>
        <p:spPr bwMode="auto">
          <a:xfrm flipH="1">
            <a:off x="2627313" y="476250"/>
            <a:ext cx="2232025" cy="331311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2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2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2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3" grpId="0"/>
      <p:bldP spid="56334" grpId="0" animBg="1"/>
      <p:bldP spid="56337" grpId="0" animBg="1"/>
      <p:bldP spid="563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Мои документы\ПДД\мер по ПДД знай правила\pril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968" y="285729"/>
            <a:ext cx="8802750" cy="6224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P10209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04813"/>
            <a:ext cx="4537075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323850" y="4581525"/>
            <a:ext cx="43195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6600"/>
                </a:solidFill>
              </a:rPr>
              <a:t>Пусть запомнят твёрдо дети: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6600"/>
                </a:solidFill>
              </a:rPr>
              <a:t>Верно поступает тот,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2700338" y="5661025"/>
            <a:ext cx="47164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6600"/>
                </a:solidFill>
              </a:rPr>
              <a:t>Кто лишь при зелёном свете</a:t>
            </a:r>
          </a:p>
          <a:p>
            <a:r>
              <a:rPr lang="ru-RU" sz="2400" dirty="0">
                <a:solidFill>
                  <a:srgbClr val="006600"/>
                </a:solidFill>
              </a:rPr>
              <a:t>Через улицу идёт!</a:t>
            </a:r>
          </a:p>
          <a:p>
            <a:pPr>
              <a:spcBef>
                <a:spcPct val="50000"/>
              </a:spcBef>
            </a:pPr>
            <a:endParaRPr lang="ru-RU" sz="2400" dirty="0"/>
          </a:p>
        </p:txBody>
      </p:sp>
      <p:pic>
        <p:nvPicPr>
          <p:cNvPr id="60426" name="Picture 10" descr="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4581525"/>
            <a:ext cx="13081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2" name="Picture 16" descr="P10301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341438"/>
            <a:ext cx="4427537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2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4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/>
      <p:bldP spid="604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65300" y="333375"/>
            <a:ext cx="15113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7" descr="Картинка 8 из 2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7" y="770944"/>
            <a:ext cx="2857521" cy="215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Picture 11" descr="_1795123_police1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3357562"/>
            <a:ext cx="2605076" cy="312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7" name="Picture 13" descr="Картинка 26 из 2615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1297661"/>
            <a:ext cx="3206743" cy="240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1" name="Picture 17" descr="Картинка 17 из 50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4143380"/>
            <a:ext cx="3427406" cy="239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5" name="Picture 21" descr="1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71933" y="1357298"/>
            <a:ext cx="112615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3 0.03769 L 1.1724 0.02705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>
                <a:solidFill>
                  <a:srgbClr val="FF9900"/>
                </a:solidFill>
              </a:rPr>
              <a:t>Кто поможет вам перейти через дорогу?</a:t>
            </a:r>
          </a:p>
        </p:txBody>
      </p:sp>
      <p:graphicFrame>
        <p:nvGraphicFramePr>
          <p:cNvPr id="41033" name="Object 73">
            <a:hlinkClick r:id="" action="ppaction://ole?verb=0"/>
          </p:cNvPr>
          <p:cNvGraphicFramePr>
            <a:graphicFrameLocks noChangeAspect="1"/>
          </p:cNvGraphicFramePr>
          <p:nvPr>
            <p:ph sz="quarter" idx="1"/>
          </p:nvPr>
        </p:nvGraphicFramePr>
        <p:xfrm>
          <a:off x="2171700" y="2389188"/>
          <a:ext cx="609600" cy="609600"/>
        </p:xfrm>
        <a:graphic>
          <a:graphicData uri="http://schemas.openxmlformats.org/presentationml/2006/ole">
            <p:oleObj spid="_x0000_s2050" name="Документ звукозаписи" r:id="rId4" imgW="0" imgH="0" progId="SoundRec">
              <p:embed/>
            </p:oleObj>
          </a:graphicData>
        </a:graphic>
      </p:graphicFrame>
      <p:graphicFrame>
        <p:nvGraphicFramePr>
          <p:cNvPr id="41035" name="Object 75">
            <a:hlinkClick r:id="" action="ppaction://ole?verb=0"/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6362700" y="2389188"/>
          <a:ext cx="609600" cy="609600"/>
        </p:xfrm>
        <a:graphic>
          <a:graphicData uri="http://schemas.openxmlformats.org/presentationml/2006/ole">
            <p:oleObj spid="_x0000_s2051" name="Документ звукозаписи" r:id="rId5" imgW="0" imgH="0" progId="SoundRec">
              <p:embed/>
            </p:oleObj>
          </a:graphicData>
        </a:graphic>
      </p:graphicFrame>
      <p:graphicFrame>
        <p:nvGraphicFramePr>
          <p:cNvPr id="41037" name="Object 77">
            <a:hlinkClick r:id="" action="ppaction://ole?verb=0"/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2171700" y="4727575"/>
          <a:ext cx="609600" cy="609600"/>
        </p:xfrm>
        <a:graphic>
          <a:graphicData uri="http://schemas.openxmlformats.org/presentationml/2006/ole">
            <p:oleObj spid="_x0000_s2052" name="Документ звукозаписи" r:id="rId6" imgW="0" imgH="0" progId="SoundRec">
              <p:embed/>
            </p:oleObj>
          </a:graphicData>
        </a:graphic>
      </p:graphicFrame>
      <p:graphicFrame>
        <p:nvGraphicFramePr>
          <p:cNvPr id="41040" name="Object 80">
            <a:hlinkClick r:id="" action="ppaction://ole?verb=0"/>
          </p:cNvPr>
          <p:cNvGraphicFramePr>
            <a:graphicFrameLocks noChangeAspect="1"/>
          </p:cNvGraphicFramePr>
          <p:nvPr>
            <p:ph sz="quarter" idx="4"/>
          </p:nvPr>
        </p:nvGraphicFramePr>
        <p:xfrm>
          <a:off x="6362700" y="4727575"/>
          <a:ext cx="609600" cy="609600"/>
        </p:xfrm>
        <a:graphic>
          <a:graphicData uri="http://schemas.openxmlformats.org/presentationml/2006/ole">
            <p:oleObj spid="_x0000_s2053" name="Документ звукозаписи" r:id="rId7" imgW="0" imgH="0" progId="SoundRec">
              <p:embed/>
            </p:oleObj>
          </a:graphicData>
        </a:graphic>
      </p:graphicFrame>
      <p:pic>
        <p:nvPicPr>
          <p:cNvPr id="40964" name="Picture 4" descr="zebra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63938" y="2060575"/>
            <a:ext cx="1943100" cy="1441450"/>
          </a:xfrm>
          <a:prstGeom prst="rect">
            <a:avLst/>
          </a:prstGeom>
          <a:noFill/>
        </p:spPr>
      </p:pic>
      <p:pic>
        <p:nvPicPr>
          <p:cNvPr id="40965" name="Picture 5" descr="COW9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1125538"/>
            <a:ext cx="1800225" cy="1800225"/>
          </a:xfrm>
          <a:prstGeom prst="rect">
            <a:avLst/>
          </a:prstGeom>
          <a:noFill/>
        </p:spPr>
      </p:pic>
      <p:pic>
        <p:nvPicPr>
          <p:cNvPr id="40971" name="Picture 11" descr="Horse28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59563" y="1268413"/>
            <a:ext cx="2160587" cy="1655762"/>
          </a:xfrm>
          <a:prstGeom prst="rect">
            <a:avLst/>
          </a:prstGeom>
          <a:noFill/>
        </p:spPr>
      </p:pic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323850" y="2636838"/>
            <a:ext cx="2159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0" u="none"/>
              <a:t>корова?</a:t>
            </a: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6804025" y="2852738"/>
            <a:ext cx="1800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0" u="none"/>
              <a:t>лошадь?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3779838" y="1557338"/>
            <a:ext cx="2232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0" u="none"/>
              <a:t>зебра?</a:t>
            </a:r>
          </a:p>
        </p:txBody>
      </p:sp>
      <p:sp>
        <p:nvSpPr>
          <p:cNvPr id="40988" name="Text Box 28"/>
          <p:cNvSpPr txBox="1">
            <a:spLocks noChangeArrowheads="1"/>
          </p:cNvSpPr>
          <p:nvPr/>
        </p:nvSpPr>
        <p:spPr bwMode="auto">
          <a:xfrm>
            <a:off x="971550" y="3644900"/>
            <a:ext cx="7345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u="none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пешеходный        переход</a:t>
            </a:r>
          </a:p>
        </p:txBody>
      </p:sp>
      <p:sp>
        <p:nvSpPr>
          <p:cNvPr id="41011" name="Rectangle 51"/>
          <p:cNvSpPr>
            <a:spLocks noChangeArrowheads="1"/>
          </p:cNvSpPr>
          <p:nvPr/>
        </p:nvSpPr>
        <p:spPr bwMode="auto">
          <a:xfrm>
            <a:off x="468313" y="4365625"/>
            <a:ext cx="8135937" cy="2016125"/>
          </a:xfrm>
          <a:prstGeom prst="rect">
            <a:avLst/>
          </a:prstGeom>
          <a:solidFill>
            <a:srgbClr val="4D4D4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12" name="Rectangle 52"/>
          <p:cNvSpPr>
            <a:spLocks noChangeArrowheads="1"/>
          </p:cNvSpPr>
          <p:nvPr/>
        </p:nvSpPr>
        <p:spPr bwMode="auto">
          <a:xfrm>
            <a:off x="755650" y="4581525"/>
            <a:ext cx="431800" cy="158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14" name="Rectangle 54"/>
          <p:cNvSpPr>
            <a:spLocks noChangeArrowheads="1"/>
          </p:cNvSpPr>
          <p:nvPr/>
        </p:nvSpPr>
        <p:spPr bwMode="auto">
          <a:xfrm>
            <a:off x="1692275" y="4581525"/>
            <a:ext cx="431800" cy="158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15" name="Rectangle 55"/>
          <p:cNvSpPr>
            <a:spLocks noChangeArrowheads="1"/>
          </p:cNvSpPr>
          <p:nvPr/>
        </p:nvSpPr>
        <p:spPr bwMode="auto">
          <a:xfrm>
            <a:off x="2700338" y="4581525"/>
            <a:ext cx="431800" cy="158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16" name="Rectangle 56"/>
          <p:cNvSpPr>
            <a:spLocks noChangeArrowheads="1"/>
          </p:cNvSpPr>
          <p:nvPr/>
        </p:nvSpPr>
        <p:spPr bwMode="auto">
          <a:xfrm>
            <a:off x="3708400" y="4581525"/>
            <a:ext cx="431800" cy="158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17" name="Rectangle 57"/>
          <p:cNvSpPr>
            <a:spLocks noChangeArrowheads="1"/>
          </p:cNvSpPr>
          <p:nvPr/>
        </p:nvSpPr>
        <p:spPr bwMode="auto">
          <a:xfrm>
            <a:off x="4643438" y="4581525"/>
            <a:ext cx="431800" cy="158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18" name="Rectangle 58"/>
          <p:cNvSpPr>
            <a:spLocks noChangeArrowheads="1"/>
          </p:cNvSpPr>
          <p:nvPr/>
        </p:nvSpPr>
        <p:spPr bwMode="auto">
          <a:xfrm>
            <a:off x="5651500" y="4581525"/>
            <a:ext cx="431800" cy="158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20" name="Rectangle 60"/>
          <p:cNvSpPr>
            <a:spLocks noChangeArrowheads="1"/>
          </p:cNvSpPr>
          <p:nvPr/>
        </p:nvSpPr>
        <p:spPr bwMode="auto">
          <a:xfrm>
            <a:off x="6659563" y="4581525"/>
            <a:ext cx="431800" cy="158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21" name="Rectangle 61"/>
          <p:cNvSpPr>
            <a:spLocks noChangeArrowheads="1"/>
          </p:cNvSpPr>
          <p:nvPr/>
        </p:nvSpPr>
        <p:spPr bwMode="auto">
          <a:xfrm>
            <a:off x="7667625" y="4581525"/>
            <a:ext cx="431800" cy="158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027" name="Picture 6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074721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79388" y="6381750"/>
            <a:ext cx="304800" cy="304800"/>
          </a:xfrm>
          <a:prstGeom prst="rect">
            <a:avLst/>
          </a:prstGeom>
          <a:noFill/>
        </p:spPr>
      </p:pic>
      <p:graphicFrame>
        <p:nvGraphicFramePr>
          <p:cNvPr id="41044" name="Object 8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675688" y="6381750"/>
          <a:ext cx="304800" cy="304800"/>
        </p:xfrm>
        <a:graphic>
          <a:graphicData uri="http://schemas.openxmlformats.org/presentationml/2006/ole">
            <p:oleObj spid="_x0000_s2054" name="Документ звукозаписи" r:id="rId12" imgW="304520" imgH="304520" progId="SoundRe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100"/>
                            </p:stCondLst>
                            <p:childTnLst>
                              <p:par>
                                <p:cTn id="1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409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409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312" fill="hold"/>
                                        <p:tgtEl>
                                          <p:spTgt spid="410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412"/>
                            </p:stCondLst>
                            <p:childTnLst>
                              <p:par>
                                <p:cTn id="3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409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409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412"/>
                            </p:stCondLst>
                            <p:childTnLst>
                              <p:par>
                                <p:cTn id="5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409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409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1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1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0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0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1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1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1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1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1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500"/>
                            </p:stCondLst>
                            <p:childTnLst>
                              <p:par>
                                <p:cTn id="1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0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1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000"/>
                            </p:stCondLst>
                            <p:childTnLst>
                              <p:par>
                                <p:cTn id="14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27"/>
                </p:tgtEl>
              </p:cMediaNode>
            </p:audio>
          </p:childTnLst>
        </p:cTn>
      </p:par>
    </p:tnLst>
    <p:bldLst>
      <p:bldP spid="40962" grpId="0"/>
      <p:bldP spid="40972" grpId="0"/>
      <p:bldP spid="40972" grpId="1"/>
      <p:bldP spid="40976" grpId="0"/>
      <p:bldP spid="40988" grpId="0"/>
      <p:bldP spid="41011" grpId="0" animBg="1"/>
      <p:bldP spid="41012" grpId="0" animBg="1"/>
      <p:bldP spid="41014" grpId="0" animBg="1"/>
      <p:bldP spid="41015" grpId="0" animBg="1"/>
      <p:bldP spid="41016" grpId="0" animBg="1"/>
      <p:bldP spid="41017" grpId="0" animBg="1"/>
      <p:bldP spid="41018" grpId="0" animBg="1"/>
      <p:bldP spid="41020" grpId="0" animBg="1"/>
      <p:bldP spid="410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BF2996B16AAC94DA0717F048C262250" ma:contentTypeVersion="0" ma:contentTypeDescription="Создание документа." ma:contentTypeScope="" ma:versionID="bdd0fc7b49fa1aaadff1ca10d9196d9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237C33-8F22-4C71-9A89-BEEFCFA07A2B}"/>
</file>

<file path=customXml/itemProps2.xml><?xml version="1.0" encoding="utf-8"?>
<ds:datastoreItem xmlns:ds="http://schemas.openxmlformats.org/officeDocument/2006/customXml" ds:itemID="{B095C1AA-EFCE-4B0C-AD4C-6AF697DC5387}"/>
</file>

<file path=customXml/itemProps3.xml><?xml version="1.0" encoding="utf-8"?>
<ds:datastoreItem xmlns:ds="http://schemas.openxmlformats.org/officeDocument/2006/customXml" ds:itemID="{7EFE43D3-0CC9-46E1-ACF8-FB3586AE510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507</Words>
  <Application>Microsoft Office PowerPoint</Application>
  <PresentationFormat>Экран (4:3)</PresentationFormat>
  <Paragraphs>106</Paragraphs>
  <Slides>36</Slides>
  <Notes>0</Notes>
  <HiddenSlides>0</HiddenSlides>
  <MMClips>5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Тема Office</vt:lpstr>
      <vt:lpstr>Документ звукозаписи</vt:lpstr>
      <vt:lpstr>Слайд 1</vt:lpstr>
      <vt:lpstr>Кем вы являетесь на улице?</vt:lpstr>
      <vt:lpstr>Каждый ребёнок должен знать с пелёнок!!!</vt:lpstr>
      <vt:lpstr>Слайд 4</vt:lpstr>
      <vt:lpstr>Слайд 5</vt:lpstr>
      <vt:lpstr>Слайд 6</vt:lpstr>
      <vt:lpstr>Слайд 7</vt:lpstr>
      <vt:lpstr>Слайд 8</vt:lpstr>
      <vt:lpstr>Кто поможет вам перейти через дорогу?</vt:lpstr>
      <vt:lpstr>Слайд 10</vt:lpstr>
      <vt:lpstr>Как   нужно   переходить  через   дорогу ?</vt:lpstr>
      <vt:lpstr>Слайд 12</vt:lpstr>
      <vt:lpstr>Нельзя на проезжей части дороги:  </vt:lpstr>
      <vt:lpstr>А  ЗИМОЙ   ? ? ?</vt:lpstr>
      <vt:lpstr>Какие  могут  быть   последствия?</vt:lpstr>
      <vt:lpstr>Если на дороге случилась беда - </vt:lpstr>
      <vt:lpstr>Слайд 17</vt:lpstr>
      <vt:lpstr>Верстовые столбы</vt:lpstr>
      <vt:lpstr>Первые дорожные знаки</vt:lpstr>
      <vt:lpstr> ДЕТИ!</vt:lpstr>
      <vt:lpstr>Въезд запрещен</vt:lpstr>
      <vt:lpstr>Запрещающие знаки</vt:lpstr>
      <vt:lpstr>Предупреждающие знаки</vt:lpstr>
      <vt:lpstr>Предписывающие знаки</vt:lpstr>
      <vt:lpstr>Информационно-указательные знаки</vt:lpstr>
      <vt:lpstr>Знаки сервиса</vt:lpstr>
      <vt:lpstr> Знаки приоритета</vt:lpstr>
      <vt:lpstr> Знаки дополнительной информации</vt:lpstr>
      <vt:lpstr>ПЕШЕХОДНЫЙ ПЕРЕХОД</vt:lpstr>
      <vt:lpstr>ПОДЗЕМНЫЙ ПЕШЕХОДНЫЙ ПЕРЕХОД</vt:lpstr>
      <vt:lpstr>ДВИЖЕНИЕ ПЕШЕХОДОВ ЗАПРЕЩЕНО</vt:lpstr>
      <vt:lpstr>Знатоки нот</vt:lpstr>
      <vt:lpstr>Составь слова</vt:lpstr>
      <vt:lpstr>?   .   «   :   -    +   =   *    ;   (    )    ,   &gt;   &lt;   ^    &amp;    !   [    ]    /   \ а   в  д  е   ё   ж   з  и   к   л   м  н   о   п   р    т    у   ч   я   ,   !</vt:lpstr>
      <vt:lpstr> Памятка юного пешехода </vt:lpstr>
      <vt:lpstr>Слайд 36</vt:lpstr>
    </vt:vector>
  </TitlesOfParts>
  <Company>Домашний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2010-06-09T19:42:46Z</dcterms:created>
  <dcterms:modified xsi:type="dcterms:W3CDTF">2010-06-09T17:52:44Z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0x0101009BF2996B16AAC94DA0717F048C262250</vt:lpwstr>
  </property>
</Properties>
</file>