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9C31E52-3EE6-43B7-86E8-09E7DCAC695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8AF9-F67F-48A7-B32B-70BF0A24C8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FCF49-1174-45D3-8697-8FCFDBF956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DA735-8BB8-4483-AB5B-68C7C4B378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86D9B-E315-4009-9B40-75DB824DD5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AFF50-E505-4580-8BD0-9456E49DAB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05BFD-4712-4603-8980-8347AC00F6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2ABD7-6625-4431-B817-3980BB43AE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61A50-FBF4-4DF9-8BCA-414BAC73C5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163D2-CF82-4FEA-A545-7B7CE34DC2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21EC5-42E6-48A8-A8EF-0EA6C76E39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D6D1D91-2641-4DEE-BA3E-6D232FE696C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 advClick="0" advTm="20000">
    <p:circl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press.ru/federal/socium/world/id_141867.html" TargetMode="External"/><Relationship Id="rId2" Type="http://schemas.openxmlformats.org/officeDocument/2006/relationships/hyperlink" Target="http://www.propaganda-bdd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3171825"/>
          </a:xfrm>
        </p:spPr>
        <p:txBody>
          <a:bodyPr/>
          <a:lstStyle/>
          <a:p>
            <a:r>
              <a:rPr lang="ru-RU" sz="4800" b="1" i="1" dirty="0">
                <a:solidFill>
                  <a:schemeClr val="tx1"/>
                </a:solidFill>
                <a:effectLst/>
                <a:latin typeface="Arial" charset="0"/>
              </a:rPr>
              <a:t>РОДИТЕЛЯМ - </a:t>
            </a:r>
            <a:br>
              <a:rPr lang="ru-RU" sz="4800" b="1" i="1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sz="4800" b="1" i="1" dirty="0">
                <a:solidFill>
                  <a:schemeClr val="tx1"/>
                </a:solidFill>
                <a:effectLst/>
                <a:latin typeface="Arial" charset="0"/>
              </a:rPr>
              <a:t>О ПРАВИЛАХ</a:t>
            </a:r>
            <a:br>
              <a:rPr lang="ru-RU" sz="4800" b="1" i="1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sz="4800" b="1" i="1" dirty="0">
                <a:solidFill>
                  <a:schemeClr val="tx1"/>
                </a:solidFill>
                <a:effectLst/>
                <a:latin typeface="Arial" charset="0"/>
              </a:rPr>
              <a:t>ДОРОЖНОГО ДВИЖЕНИЯ</a:t>
            </a:r>
          </a:p>
        </p:txBody>
      </p:sp>
      <p:pic>
        <p:nvPicPr>
          <p:cNvPr id="2052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2171700" cy="21621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495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психологические особенности детей:</a:t>
            </a:r>
          </a:p>
          <a:p>
            <a:pPr lvl="4"/>
            <a:endParaRPr lang="ru-RU" i="1">
              <a:latin typeface="Arial" charset="0"/>
            </a:endParaRPr>
          </a:p>
        </p:txBody>
      </p:sp>
      <p:pic>
        <p:nvPicPr>
          <p:cNvPr id="3686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68313" y="2276475"/>
            <a:ext cx="80645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ребёнок не осознаёт ответственности за собственное поведение на дороге. Не прогнозирует, к каким последствиям приведёт его поступок для других участников движения и для него лично. Собственная безопасность в условиях движения, особенно на пешеходных переходах, зачастую им недооценивается.</a:t>
            </a:r>
          </a:p>
        </p:txBody>
      </p:sp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44675"/>
            <a:ext cx="8229600" cy="449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/>
              <a:t>  </a:t>
            </a:r>
            <a:r>
              <a:rPr lang="ru-RU" sz="4000" b="1" i="1">
                <a:latin typeface="Arial" charset="0"/>
              </a:rPr>
              <a:t>Важно чтобы родители были примером для детей в соблюдении правил дорожного движения!</a:t>
            </a:r>
            <a:r>
              <a:rPr lang="ru-RU" b="1" i="1">
                <a:latin typeface="Arial" charset="0"/>
              </a:rPr>
              <a:t> </a:t>
            </a:r>
            <a:r>
              <a:rPr lang="ru-RU" i="1">
                <a:latin typeface="Arial" charset="0"/>
              </a:rPr>
              <a:t/>
            </a:r>
            <a:br>
              <a:rPr lang="ru-RU" i="1">
                <a:latin typeface="Arial" charset="0"/>
              </a:rPr>
            </a:br>
            <a:r>
              <a:rPr lang="ru-RU" i="1">
                <a:latin typeface="Arial" charset="0"/>
              </a:rPr>
              <a:t/>
            </a:r>
            <a:br>
              <a:rPr lang="ru-RU" i="1">
                <a:latin typeface="Arial" charset="0"/>
              </a:rPr>
            </a:br>
            <a:endParaRPr lang="ru-RU" i="1">
              <a:latin typeface="Arial" charset="0"/>
            </a:endParaRPr>
          </a:p>
        </p:txBody>
      </p:sp>
      <p:pic>
        <p:nvPicPr>
          <p:cNvPr id="39940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71700" cy="21621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7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charset="0"/>
              </a:rPr>
              <a:t>При выходе из дома:</a:t>
            </a:r>
            <a:r>
              <a:rPr lang="ru-RU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если у подъезда дома возможно движение, сразу обратите внимание ребенка, нет ли приближающегося транспорта; 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если у подъезда стоят транспортные средства или растут деревья, приостановите свое движение и оглядитесь – нет ли опасности. </a:t>
            </a:r>
            <a:br>
              <a:rPr lang="ru-RU" i="1">
                <a:latin typeface="Arial" charset="0"/>
              </a:rPr>
            </a:br>
            <a:r>
              <a:rPr lang="ru-RU" i="1">
                <a:latin typeface="Arial" charset="0"/>
              </a:rPr>
              <a:t/>
            </a:r>
            <a:br>
              <a:rPr lang="ru-RU" i="1">
                <a:latin typeface="Arial" charset="0"/>
              </a:rPr>
            </a:br>
            <a:endParaRPr lang="ru-RU" i="1">
              <a:latin typeface="Arial" charset="0"/>
            </a:endParaRPr>
          </a:p>
        </p:txBody>
      </p:sp>
      <p:pic>
        <p:nvPicPr>
          <p:cNvPr id="60420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713" cy="17557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7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charset="0"/>
              </a:rPr>
              <a:t>   При движении по тротуару:</a:t>
            </a:r>
            <a:r>
              <a:rPr lang="ru-RU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5257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придерживайтесь правой стороны;</a:t>
            </a:r>
          </a:p>
          <a:p>
            <a:r>
              <a:rPr lang="ru-RU" i="1">
                <a:latin typeface="Arial" charset="0"/>
              </a:rPr>
              <a:t>взрослый должен находиться со стороны проезжей части; </a:t>
            </a:r>
          </a:p>
          <a:p>
            <a:r>
              <a:rPr lang="ru-RU" i="1">
                <a:latin typeface="Arial" charset="0"/>
              </a:rPr>
              <a:t>если тротуар находится рядом с дорогой, родители должны держать ребенка за руку. </a:t>
            </a:r>
            <a:br>
              <a:rPr lang="ru-RU" i="1">
                <a:latin typeface="Arial" charset="0"/>
              </a:rPr>
            </a:b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 </a:t>
            </a:r>
            <a:br>
              <a:rPr lang="ru-RU"/>
            </a:br>
            <a:endParaRPr lang="ru-RU"/>
          </a:p>
        </p:txBody>
      </p:sp>
      <p:pic>
        <p:nvPicPr>
          <p:cNvPr id="61444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463"/>
            <a:ext cx="1258888" cy="125253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229600" cy="1143000"/>
          </a:xfrm>
        </p:spPr>
        <p:txBody>
          <a:bodyPr/>
          <a:lstStyle/>
          <a:p>
            <a:r>
              <a:rPr lang="ru-RU">
                <a:latin typeface="Arial" charset="0"/>
              </a:rPr>
              <a:t>При движении по тротуару: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86105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приучите ребенка, идя по тротуару, внимательно наблюдать за выездом машин со двора; </a:t>
            </a:r>
          </a:p>
          <a:p>
            <a:r>
              <a:rPr lang="ru-RU" i="1">
                <a:latin typeface="Arial" charset="0"/>
              </a:rPr>
              <a:t>не приучайте детей выходить на проезжую часть; </a:t>
            </a:r>
          </a:p>
          <a:p>
            <a:r>
              <a:rPr lang="ru-RU" i="1">
                <a:latin typeface="Arial" charset="0"/>
              </a:rPr>
              <a:t>коляски и санки везите только по тротуару. </a:t>
            </a:r>
            <a:br>
              <a:rPr lang="ru-RU" i="1">
                <a:latin typeface="Arial" charset="0"/>
              </a:rPr>
            </a:br>
            <a:endParaRPr lang="ru-RU" i="1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6246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3025"/>
            <a:ext cx="1258888" cy="125253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81075"/>
            <a:ext cx="8229600" cy="581025"/>
          </a:xfrm>
        </p:spPr>
        <p:txBody>
          <a:bodyPr/>
          <a:lstStyle/>
          <a:p>
            <a:r>
              <a:rPr lang="ru-RU">
                <a:latin typeface="Arial" charset="0"/>
              </a:rPr>
              <a:t>Готовясь перейти дорогу: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41438"/>
            <a:ext cx="8229600" cy="4970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остановитесь, осмотрите проезжую часть;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развивайте у ребенка наблюдательность за дорогой;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подчеркивайте свои движения: поворот головы для осмотра дороги, остановку для осмотра дороги, остановку для пропуска автомобилей;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учите ребенка всматриваться вдаль, различать приближающиеся машины.</a:t>
            </a:r>
            <a:r>
              <a:rPr lang="ru-RU"/>
              <a:t> 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pic>
        <p:nvPicPr>
          <p:cNvPr id="63492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463"/>
            <a:ext cx="1619250" cy="161131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7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360362"/>
          </a:xfrm>
        </p:spPr>
        <p:txBody>
          <a:bodyPr/>
          <a:lstStyle/>
          <a:p>
            <a:r>
              <a:rPr lang="ru-RU">
                <a:latin typeface="Arial" charset="0"/>
              </a:rPr>
              <a:t>Готовясь перейти дорогу:</a:t>
            </a:r>
            <a:r>
              <a:rPr lang="ru-RU" sz="4000">
                <a:latin typeface="Arial" charset="0"/>
              </a:rPr>
              <a:t/>
            </a:r>
            <a:br>
              <a:rPr lang="ru-RU" sz="4000">
                <a:latin typeface="Arial" charset="0"/>
              </a:rPr>
            </a:br>
            <a:endParaRPr lang="ru-RU" sz="4000">
              <a:latin typeface="Arial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5043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не стойте с ребенком на краю тротуара;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обратите внимание ребенка на транспортное средство, готовящееся к повороту;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расскажите о сигналах указателей поворота у машин;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покажите, как транспортное средство останавливается у перехода, как оно движется по инерции. </a:t>
            </a:r>
            <a:br>
              <a:rPr lang="ru-RU" sz="2800" i="1">
                <a:latin typeface="Arial" charset="0"/>
              </a:rPr>
            </a:b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  <p:pic>
        <p:nvPicPr>
          <p:cNvPr id="64516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700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r>
              <a:rPr lang="ru-RU" sz="4000"/>
              <a:t>   </a:t>
            </a:r>
            <a:r>
              <a:rPr lang="ru-RU" sz="4000">
                <a:latin typeface="Arial" charset="0"/>
              </a:rPr>
              <a:t>При переходе проезжей части:</a:t>
            </a:r>
            <a:r>
              <a:rPr lang="ru-RU" sz="4000"/>
              <a:t> </a:t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472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переходите дорогу только по пешеходному переходу или на перекрестке; 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идите только на зеленый сигнал светофора, даже если нет машин;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выходя на проезжую часть, прекращайте разговоры; </a:t>
            </a:r>
          </a:p>
          <a:p>
            <a:pPr>
              <a:lnSpc>
                <a:spcPct val="90000"/>
              </a:lnSpc>
            </a:pPr>
            <a:r>
              <a:rPr lang="ru-RU" i="1">
                <a:latin typeface="Arial" charset="0"/>
              </a:rPr>
              <a:t>не спешите, не бегите, переходите дорогу размеренно. </a:t>
            </a:r>
            <a:br>
              <a:rPr lang="ru-RU" i="1">
                <a:latin typeface="Arial" charset="0"/>
              </a:rPr>
            </a:br>
            <a:r>
              <a:rPr lang="ru-RU" i="1">
                <a:latin typeface="Arial" charset="0"/>
              </a:rPr>
              <a:t/>
            </a:r>
            <a:br>
              <a:rPr lang="ru-RU" i="1">
                <a:latin typeface="Arial" charset="0"/>
              </a:rPr>
            </a:br>
            <a:endParaRPr lang="ru-RU" i="1">
              <a:latin typeface="Arial" charset="0"/>
            </a:endParaRPr>
          </a:p>
        </p:txBody>
      </p:sp>
      <p:pic>
        <p:nvPicPr>
          <p:cNvPr id="65540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50938" cy="11461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8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ru-RU" sz="4000">
                <a:latin typeface="Arial" charset="0"/>
              </a:rPr>
              <a:t>При переходе проезжей части: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5445125"/>
          </a:xfrm>
        </p:spPr>
        <p:txBody>
          <a:bodyPr/>
          <a:lstStyle/>
          <a:p>
            <a:r>
              <a:rPr lang="ru-RU" sz="2800" i="1">
                <a:latin typeface="Arial" charset="0"/>
              </a:rPr>
              <a:t>не переходите улицу под углом, объясните ребенку, что так хуже видно дорогу;</a:t>
            </a:r>
          </a:p>
          <a:p>
            <a:r>
              <a:rPr lang="ru-RU" sz="2800" i="1">
                <a:latin typeface="Arial" charset="0"/>
              </a:rPr>
              <a:t>не выходите на проезжую часть с ребенком из-за транспорта или кустов, не осмотрев предварительно улицу;</a:t>
            </a:r>
          </a:p>
          <a:p>
            <a:r>
              <a:rPr lang="ru-RU" sz="2800" i="1">
                <a:latin typeface="Arial" charset="0"/>
              </a:rPr>
              <a:t>не торопитесь перейти дорогу, если на другой стороне вы увидели друзей, нужный автобус, приучите ребенка, что это опасно. </a:t>
            </a:r>
            <a:br>
              <a:rPr lang="ru-RU" sz="2800" i="1">
                <a:latin typeface="Arial" charset="0"/>
              </a:rPr>
            </a:br>
            <a:r>
              <a:rPr lang="ru-RU" sz="2800" i="1">
                <a:latin typeface="Arial" charset="0"/>
              </a:rPr>
              <a:t/>
            </a:r>
            <a:br>
              <a:rPr lang="ru-RU" sz="2800" i="1">
                <a:latin typeface="Arial" charset="0"/>
              </a:rPr>
            </a:br>
            <a:endParaRPr lang="ru-RU" sz="2800" i="1">
              <a:latin typeface="Arial" charset="0"/>
            </a:endParaRPr>
          </a:p>
        </p:txBody>
      </p:sp>
      <p:pic>
        <p:nvPicPr>
          <p:cNvPr id="66564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11112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r>
              <a:rPr lang="ru-RU" sz="4000">
                <a:latin typeface="Arial" charset="0"/>
              </a:rPr>
              <a:t>При переходе проезжей части: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95800"/>
          </a:xfrm>
        </p:spPr>
        <p:txBody>
          <a:bodyPr/>
          <a:lstStyle/>
          <a:p>
            <a:r>
              <a:rPr lang="ru-RU" sz="2800" i="1">
                <a:latin typeface="Arial" charset="0"/>
              </a:rPr>
              <a:t>при переходе по нерегулируемому перекрестку учите ребенка внимательно следить за началом движения транспорта;</a:t>
            </a:r>
          </a:p>
          <a:p>
            <a:r>
              <a:rPr lang="ru-RU" sz="2800" i="1">
                <a:latin typeface="Arial" charset="0"/>
              </a:rPr>
              <a:t>объясните ребенку, что даже на дороге, где мало машин, переходить надо осторожно, так как машина может выехать со двора, из переулка. </a:t>
            </a:r>
            <a:br>
              <a:rPr lang="ru-RU" sz="2800" i="1">
                <a:latin typeface="Arial" charset="0"/>
              </a:rPr>
            </a:b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  <p:pic>
        <p:nvPicPr>
          <p:cNvPr id="6758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16013" cy="111283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341438"/>
            <a:ext cx="8229600" cy="4035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i="1"/>
              <a:t>  </a:t>
            </a:r>
            <a:r>
              <a:rPr lang="ru-RU" sz="4000" i="1">
                <a:latin typeface="Arial" charset="0"/>
              </a:rPr>
              <a:t>С начала 2010 года на территории Кировской области произошло 44 ДТП с участием детей,  в которых пострадало 46 человек.                    Погибли 2 ребёнка.</a:t>
            </a:r>
          </a:p>
          <a:p>
            <a:endParaRPr lang="ru-RU" sz="2400">
              <a:latin typeface="Arial" charset="0"/>
            </a:endParaRPr>
          </a:p>
        </p:txBody>
      </p:sp>
      <p:pic>
        <p:nvPicPr>
          <p:cNvPr id="25604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71700" cy="21621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Arial" charset="0"/>
              </a:rPr>
              <a:t>При посадке и высадке из транспорта</a:t>
            </a:r>
            <a:r>
              <a:rPr lang="ru-RU" sz="4000"/>
              <a:t>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8" y="1844675"/>
            <a:ext cx="8939212" cy="5789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выходите первыми, впереди ребенка, иначе ребенок может упасть, выбежать на проезжую часть; 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подходите для посадки к двери только после полной остановки; 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не садитесь в транспорт в последний момент (может прищемить дверями); </a:t>
            </a:r>
          </a:p>
          <a:p>
            <a:pPr>
              <a:lnSpc>
                <a:spcPct val="90000"/>
              </a:lnSpc>
            </a:pPr>
            <a:r>
              <a:rPr lang="ru-RU" sz="2800" i="1">
                <a:latin typeface="Arial" charset="0"/>
              </a:rPr>
              <a:t>приучите ребенка быть внимательным в зоне остановки – это опасное место (плохой обзор дороги, пассажиры могут вытолкнуть ребенка на дорогу). </a:t>
            </a:r>
            <a:br>
              <a:rPr lang="ru-RU" sz="2800" i="1">
                <a:latin typeface="Arial" charset="0"/>
              </a:rPr>
            </a:b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  <p:pic>
        <p:nvPicPr>
          <p:cNvPr id="68612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813" cy="15414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725488"/>
          </a:xfrm>
        </p:spPr>
        <p:txBody>
          <a:bodyPr/>
          <a:lstStyle/>
          <a:p>
            <a:r>
              <a:rPr lang="ru-RU" sz="4000">
                <a:latin typeface="Arial" charset="0"/>
              </a:rPr>
              <a:t>СОБЛЮДАТЬ ПРАВИЛА НЕОБХОДИМО И В АВТОМОБИЛЕ. 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ru-RU" i="1">
                <a:latin typeface="Arial" charset="0"/>
              </a:rPr>
              <a:t>Здесь перед вами открывается обширное поле деятельности, так как примерно каждый третий ребёнок, ставший жертвой дорожно-транспортного происшествия, находился в качестве пассажира в автомобиле. Это доказывает, как важно соблюдать следующие правила: </a:t>
            </a:r>
          </a:p>
        </p:txBody>
      </p:sp>
      <p:pic>
        <p:nvPicPr>
          <p:cNvPr id="70660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713" cy="17557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8229600" cy="796925"/>
          </a:xfrm>
        </p:spPr>
        <p:txBody>
          <a:bodyPr/>
          <a:lstStyle/>
          <a:p>
            <a:r>
              <a:rPr lang="ru-RU" sz="4000">
                <a:latin typeface="Arial" charset="0"/>
              </a:rPr>
              <a:t>СОБЛЮДАТЬ ПРАВИЛА НЕОБХОДИМО И В АВТОМОБИЛЕ:</a:t>
            </a:r>
            <a:r>
              <a:rPr lang="ru-RU" sz="4000"/>
              <a:t> 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62200"/>
            <a:ext cx="8229600" cy="4495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пристёгиваться ремнями необходимо абсолютно всем! В том числе и в чужом автомобиле, и при езде на короткие расстояния. Если это правило автоматически выполняется взрослыми, то оно легко войдёт у ребёнка в постоянную привычку. </a:t>
            </a:r>
          </a:p>
        </p:txBody>
      </p:sp>
      <p:pic>
        <p:nvPicPr>
          <p:cNvPr id="71684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95513" cy="218598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6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/>
          <a:lstStyle/>
          <a:p>
            <a:r>
              <a:rPr lang="ru-RU" sz="4000">
                <a:latin typeface="Arial" charset="0"/>
              </a:rPr>
              <a:t>СОБЛЮДАТЬ ПРАВИЛА НЕОБХОДИМО И В АВТОМОБИЛЕ: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229600" cy="4495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если это возможно, дети должны занимать самые безопасные места в автомобиле: середину или правую часть заднего сиденья, так как с него можно безопасно выйти прямо на тротуар. </a:t>
            </a:r>
          </a:p>
        </p:txBody>
      </p:sp>
      <p:pic>
        <p:nvPicPr>
          <p:cNvPr id="7270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19250" cy="161131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ru-RU" sz="3600">
                <a:latin typeface="Arial" charset="0"/>
              </a:rPr>
              <a:t>СОБЛЮДАТЬ ПРАВИЛА НЕОБХОДИМО И В АВТОМОБИЛЕ:</a:t>
            </a:r>
            <a:r>
              <a:rPr lang="ru-RU" sz="4000"/>
              <a:t> 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495800"/>
          </a:xfrm>
        </p:spPr>
        <p:txBody>
          <a:bodyPr/>
          <a:lstStyle/>
          <a:p>
            <a:r>
              <a:rPr lang="ru-RU" sz="2800" i="1">
                <a:latin typeface="Arial" charset="0"/>
              </a:rPr>
              <a:t>как водитель или пассажир вы тоже постоянно являете пример для подражания. Не будьте агрессивны по отношению к другим участникам движения, не обрушивайте на них поток проклятий. Вместо этого объясните конкретно, в чём их ошибка. Используйте различные ситуации для объяснения правил дорожного движения, спокойно признавайте и свои собственные ошибки. </a:t>
            </a:r>
          </a:p>
        </p:txBody>
      </p:sp>
      <p:pic>
        <p:nvPicPr>
          <p:cNvPr id="73732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8888" cy="12541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latin typeface="Arial" charset="0"/>
              </a:rPr>
              <a:t>СОБЛЮДАТЬ ПРАВИЛА НЕОБХОДИМО И В АВТОМОБИЛЕ: 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95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во время длительных поездок почаще останавливайтесь. Детям необходимо двигаться; </a:t>
            </a:r>
          </a:p>
          <a:p>
            <a:r>
              <a:rPr lang="ru-RU" i="1">
                <a:latin typeface="Arial" charset="0"/>
              </a:rPr>
              <a:t>прибегайте к альтернативным способам передвижения: автобус, железная дорога, велосипед или ходьба пешком. </a:t>
            </a:r>
          </a:p>
        </p:txBody>
      </p:sp>
      <p:pic>
        <p:nvPicPr>
          <p:cNvPr id="74756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2988" cy="10382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>
                <a:latin typeface="Arial" charset="0"/>
              </a:rPr>
              <a:t>Помните!</a:t>
            </a:r>
            <a:r>
              <a:rPr lang="ru-RU"/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>
                <a:latin typeface="Arial" charset="0"/>
              </a:rPr>
              <a:t>    </a:t>
            </a:r>
            <a:r>
              <a:rPr lang="ru-RU" i="1">
                <a:latin typeface="Arial" charset="0"/>
              </a:rPr>
              <a:t>Ребенок учится законам улицы, беря пример с вас – родителей, других взрослых. Пусть ваш пример учит дисциплинированному поведению на улице не только вашего ребенка, но и других детей.</a:t>
            </a:r>
            <a:br>
              <a:rPr lang="ru-RU" i="1">
                <a:latin typeface="Arial" charset="0"/>
              </a:rPr>
            </a:br>
            <a:r>
              <a:rPr lang="ru-RU" i="1">
                <a:latin typeface="Arial" charset="0"/>
              </a:rPr>
              <a:t>Старайтесь сделать все возможное, чтобы оградить детей от несчастных случаев на дорогах!</a:t>
            </a:r>
            <a:br>
              <a:rPr lang="ru-RU" i="1">
                <a:latin typeface="Arial" charset="0"/>
              </a:rPr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pic>
        <p:nvPicPr>
          <p:cNvPr id="76808" name="Picture 8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813" cy="15414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07087"/>
          </a:xfrm>
          <a:noFill/>
          <a:ln/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ru-RU" sz="7200" b="1" i="1" dirty="0">
                <a:latin typeface="Arial" charset="0"/>
              </a:rPr>
              <a:t>СПАСИБО ЗА ВНИМАНИЕ !</a:t>
            </a:r>
          </a:p>
          <a:p>
            <a:pPr algn="r">
              <a:buFont typeface="Wingdings" pitchFamily="2" charset="2"/>
              <a:buNone/>
            </a:pPr>
            <a:endParaRPr lang="ru-RU" sz="7200" b="1" i="1" dirty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endParaRPr lang="ru-RU" sz="2000" b="1" i="1" dirty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endParaRPr lang="ru-RU" sz="2000" b="1" i="1" dirty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endParaRPr lang="ru-RU" sz="2800" b="1" i="1" dirty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endParaRPr lang="ru-RU" sz="7200" b="1" i="1" dirty="0">
              <a:latin typeface="Arial" charset="0"/>
            </a:endParaRPr>
          </a:p>
        </p:txBody>
      </p:sp>
      <p:pic>
        <p:nvPicPr>
          <p:cNvPr id="77831" name="Picture 7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875" cy="25447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latin typeface="Arial" charset="0"/>
              </a:rPr>
              <a:t>В ПРЕЗЕНТАЦИИ ИСПОЛЬЗОВАЛИСЬ РЕСУРСЫ ИНТЕРНЕТ – САЙТОВ: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effectLst/>
                <a:hlinkClick r:id="rId2"/>
              </a:rPr>
              <a:t>www.propaganda-bdd.ru</a:t>
            </a:r>
            <a:endParaRPr lang="ru-RU">
              <a:effectLst/>
            </a:endParaRPr>
          </a:p>
          <a:p>
            <a:r>
              <a:rPr lang="ru-RU" u="sng">
                <a:solidFill>
                  <a:schemeClr val="hlink"/>
                </a:solidFill>
              </a:rPr>
              <a:t>www.mamochka.kz/article </a:t>
            </a:r>
          </a:p>
          <a:p>
            <a:r>
              <a:rPr lang="en-US"/>
              <a:t> </a:t>
            </a:r>
            <a:r>
              <a:rPr lang="en-US">
                <a:hlinkClick r:id="rId3"/>
              </a:rPr>
              <a:t>www.fedpress.ru</a:t>
            </a:r>
            <a:endParaRPr lang="ru-RU"/>
          </a:p>
        </p:txBody>
      </p:sp>
      <p:pic>
        <p:nvPicPr>
          <p:cNvPr id="79876" name="Picture 4" descr="bd0730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2641600"/>
            <a:ext cx="3994150" cy="397668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25538"/>
            <a:ext cx="8229600" cy="43910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i="1"/>
              <a:t>   </a:t>
            </a:r>
            <a:r>
              <a:rPr lang="ru-RU" sz="2800" i="1">
                <a:latin typeface="Arial" charset="0"/>
              </a:rPr>
              <a:t>Проанализировав дорожно-транспортные происшествия, в которых пострадали дети, установлено, что     80 % происшествий произошли в радиусе одного километра от их дома. То есть в тех местах, где ребята должны были бы хорошо знать условия движения транспорта, места пешеходных переходов, установки светофоров, заведомо опасные участки.</a:t>
            </a:r>
          </a:p>
          <a:p>
            <a:endParaRPr lang="ru-RU" sz="2400">
              <a:latin typeface="Arial" charset="0"/>
            </a:endParaRPr>
          </a:p>
        </p:txBody>
      </p:sp>
      <p:pic>
        <p:nvPicPr>
          <p:cNvPr id="2662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"/>
            <a:ext cx="1763713" cy="17573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495800"/>
          </a:xfrm>
        </p:spPr>
        <p:txBody>
          <a:bodyPr/>
          <a:lstStyle/>
          <a:p>
            <a:r>
              <a:rPr lang="ru-RU" i="1">
                <a:latin typeface="Arial" charset="0"/>
              </a:rPr>
              <a:t>выход на проезжую часть в неустановленном месте перед близко идущим транспортом (мало кто из наших детей имеет привычку останавливаться перед переходом проезжей части, внимательно её осматривать с поворотом головы и контролировать ситуацию слева и справа во время движения). </a:t>
            </a:r>
          </a:p>
          <a:p>
            <a:endParaRPr lang="ru-RU" i="1">
              <a:latin typeface="Arial" charset="0"/>
            </a:endParaRPr>
          </a:p>
        </p:txBody>
      </p:sp>
      <p:pic>
        <p:nvPicPr>
          <p:cNvPr id="27656" name="Picture 8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>
                <a:latin typeface="Arial" charset="0"/>
              </a:rPr>
              <a:t>выход на проезжую часть из-за автобуса, троллейбуса или другого препятствия (наши дети не привыкли идти к пешеходному переходу, выйдя из транспортного средства или осматривать проезжую часть, прежде чем выйти из-за кустарника или сугробов). </a:t>
            </a:r>
          </a:p>
          <a:p>
            <a:endParaRPr lang="ru-RU" i="1">
              <a:latin typeface="Arial" charset="0"/>
            </a:endParaRPr>
          </a:p>
        </p:txBody>
      </p:sp>
      <p:pic>
        <p:nvPicPr>
          <p:cNvPr id="31748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>
                <a:latin typeface="Arial" charset="0"/>
              </a:rPr>
              <a:t>игра на проезжей части (наши дети привыкли, что вся свободная территория – место для игр); </a:t>
            </a:r>
          </a:p>
          <a:p>
            <a:r>
              <a:rPr lang="ru-RU" i="1">
                <a:latin typeface="Arial" charset="0"/>
              </a:rPr>
              <a:t>ходьба по проезжей части (даже при наличии рядом тротуара большая часть детей имеет привычку идти по проезжей части, при этом чаще всего со всевозможными нарушениями). </a:t>
            </a:r>
          </a:p>
          <a:p>
            <a:endParaRPr lang="ru-RU" i="1">
              <a:latin typeface="Arial" charset="0"/>
            </a:endParaRPr>
          </a:p>
        </p:txBody>
      </p:sp>
      <p:pic>
        <p:nvPicPr>
          <p:cNvPr id="32772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>
                <a:latin typeface="Arial" charset="0"/>
              </a:rPr>
              <a:t>физиологические особенности детей:</a:t>
            </a:r>
          </a:p>
        </p:txBody>
      </p:sp>
      <p:pic>
        <p:nvPicPr>
          <p:cNvPr id="33796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792163" y="2379663"/>
            <a:ext cx="8351837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ru-RU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ребёнок до 8 лет ещё плохо распознаёт источник звуков (он не всегда может определить направление, откуда доносится шум), и слышит только те звуки, которые ему интересны;</a:t>
            </a:r>
          </a:p>
          <a:p>
            <a:pPr marL="342900" indent="-342900">
              <a:buFontTx/>
              <a:buChar char="•"/>
            </a:pPr>
            <a:r>
              <a:rPr lang="ru-RU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поле зрения ребёнка гораздо уже, чем у взрослого, сектор обзора ребёнка намного меньше.</a:t>
            </a:r>
            <a:r>
              <a:rPr lang="ru-RU" sz="3200" i="1"/>
              <a:t> </a:t>
            </a:r>
          </a:p>
        </p:txBody>
      </p:sp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800" b="1" i="1">
                <a:latin typeface="Arial" charset="0"/>
              </a:rPr>
              <a:t>физиологические особенности детей:</a:t>
            </a:r>
          </a:p>
          <a:p>
            <a:pPr marL="609600" indent="-609600">
              <a:lnSpc>
                <a:spcPct val="80000"/>
              </a:lnSpc>
            </a:pPr>
            <a:endParaRPr lang="ru-RU" sz="2400" b="1" i="1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400" i="1">
                <a:latin typeface="Arial" charset="0"/>
              </a:rPr>
              <a:t>Реакция у ребёнка по сравнению со взрослыми значительно замедленная. Времени, чтобы отреагировать на опасность, нужно значительно больше. У взрослого пешехода на то, чтобы воспринять обстановку, обдумать её, принять решение и действовать, уходит примерно 0,8 – 1 сек. Ребёнку требуется для этого 3-4 секунды. Ребёнок не в состоянии на бегу сразу же остановиться, поэтому на сигнал автомобиля он реагирует со значительным опозданием. Даже, чтобы отличить движущуюся машину от стоящей, семилетнему ребёнку требуется до 4 секунд, а взрослому на это нужно лишь четверть секунды.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ru-RU" sz="2400" i="1">
              <a:latin typeface="Arial" charset="0"/>
            </a:endParaRPr>
          </a:p>
        </p:txBody>
      </p:sp>
      <p:pic>
        <p:nvPicPr>
          <p:cNvPr id="34820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>
                <a:latin typeface="Arial" charset="0"/>
              </a:rPr>
              <a:t>ПРИЧИНЫ ДОРОЖНО –     ТРАНСПОРТНЫХ ПРОИСШЕСТВИЙ: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i="1">
                <a:latin typeface="Arial" charset="0"/>
              </a:rPr>
              <a:t>Психологические особенности детей:</a:t>
            </a:r>
          </a:p>
          <a:p>
            <a:pPr>
              <a:buFont typeface="Wingdings" pitchFamily="2" charset="2"/>
              <a:buNone/>
            </a:pPr>
            <a:r>
              <a:rPr lang="ru-RU" sz="2800" i="1">
                <a:latin typeface="Arial" charset="0"/>
              </a:rPr>
              <a:t>    внимание ребёнка сосредоточенно на том, что он делает. Заметив предмет или человека, который привлекает его внимание, ребёнок может устремиться к ним, забыв обо всём на свете. Догнать приятеля, уже перешедшего на другую сторону дороги, или подобрать уже укатившийся мячик для ребёнка гораздо важнее, чем надвигающаяся машина. </a:t>
            </a:r>
            <a:endParaRPr lang="ru-RU" sz="2800" i="1" u="sng">
              <a:latin typeface="Arial" charset="0"/>
            </a:endParaRPr>
          </a:p>
          <a:p>
            <a:endParaRPr lang="ru-RU" sz="2800" i="1">
              <a:latin typeface="Arial" charset="0"/>
            </a:endParaRPr>
          </a:p>
          <a:p>
            <a:endParaRPr lang="ru-RU" sz="2800"/>
          </a:p>
        </p:txBody>
      </p:sp>
      <p:pic>
        <p:nvPicPr>
          <p:cNvPr id="35844" name="Picture 4" descr="bd0730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038" cy="93186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F2996B16AAC94DA0717F048C262250" ma:contentTypeVersion="0" ma:contentTypeDescription="Создание документа." ma:contentTypeScope="" ma:versionID="bdd0fc7b49fa1aaadff1ca10d9196d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655D6F-D60A-4FEF-AC75-83CEC000BEFD}"/>
</file>

<file path=customXml/itemProps2.xml><?xml version="1.0" encoding="utf-8"?>
<ds:datastoreItem xmlns:ds="http://schemas.openxmlformats.org/officeDocument/2006/customXml" ds:itemID="{F6925C61-9AA7-4671-AAC0-69DDBFF4E680}"/>
</file>

<file path=customXml/itemProps3.xml><?xml version="1.0" encoding="utf-8"?>
<ds:datastoreItem xmlns:ds="http://schemas.openxmlformats.org/officeDocument/2006/customXml" ds:itemID="{55B73D46-0E67-4651-9976-138CF672BCBF}"/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306</TotalTime>
  <Words>1218</Words>
  <Application>Microsoft Office PowerPoint</Application>
  <PresentationFormat>Экран (4:3)</PresentationFormat>
  <Paragraphs>85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Разрез</vt:lpstr>
      <vt:lpstr>РОДИТЕЛЯМ -  О ПРАВИЛАХ ДОРОЖНОГО ДВИЖЕНИЯ</vt:lpstr>
      <vt:lpstr>Слайд 2</vt:lpstr>
      <vt:lpstr>Слайд 3</vt:lpstr>
      <vt:lpstr>ПРИЧИНЫ ДОРОЖНО –     ТРАНСПОРТНЫХ ПРОИСШЕСТВИЙ:</vt:lpstr>
      <vt:lpstr>ПРИЧИНЫ ДОРОЖНО –     ТРАНСПОРТНЫХ ПРОИСШЕСТВИЙ:</vt:lpstr>
      <vt:lpstr>ПРИЧИНЫ ДОРОЖНО –     ТРАНСПОРТНЫХ ПРОИСШЕСТВИЙ:</vt:lpstr>
      <vt:lpstr>ПРИЧИНЫ ДОРОЖНО –     ТРАНСПОРТНЫХ ПРОИСШЕСТВИЙ:</vt:lpstr>
      <vt:lpstr>ПРИЧИНЫ ДОРОЖНО –     ТРАНСПОРТНЫХ ПРОИСШЕСТВИЙ:</vt:lpstr>
      <vt:lpstr>ПРИЧИНЫ ДОРОЖНО –     ТРАНСПОРТНЫХ ПРОИСШЕСТВИЙ:</vt:lpstr>
      <vt:lpstr>ПРИЧИНЫ ДОРОЖНО –     ТРАНСПОРТНЫХ ПРОИСШЕСТВИЙ:</vt:lpstr>
      <vt:lpstr>Слайд 11</vt:lpstr>
      <vt:lpstr>При выходе из дома: </vt:lpstr>
      <vt:lpstr>   При движении по тротуару: </vt:lpstr>
      <vt:lpstr>При движении по тротуару:</vt:lpstr>
      <vt:lpstr>Готовясь перейти дорогу:  </vt:lpstr>
      <vt:lpstr>Готовясь перейти дорогу: </vt:lpstr>
      <vt:lpstr>   При переходе проезжей части:   </vt:lpstr>
      <vt:lpstr>При переходе проезжей части:</vt:lpstr>
      <vt:lpstr>При переходе проезжей части:</vt:lpstr>
      <vt:lpstr>При посадке и высадке из транспорта:</vt:lpstr>
      <vt:lpstr>СОБЛЮДАТЬ ПРАВИЛА НЕОБХОДИМО И В АВТОМОБИЛЕ. </vt:lpstr>
      <vt:lpstr>СОБЛЮДАТЬ ПРАВИЛА НЕОБХОДИМО И В АВТОМОБИЛЕ: </vt:lpstr>
      <vt:lpstr>СОБЛЮДАТЬ ПРАВИЛА НЕОБХОДИМО И В АВТОМОБИЛЕ:</vt:lpstr>
      <vt:lpstr>СОБЛЮДАТЬ ПРАВИЛА НЕОБХОДИМО И В АВТОМОБИЛЕ: </vt:lpstr>
      <vt:lpstr>СОБЛЮДАТЬ ПРАВИЛА НЕОБХОДИМО И В АВТОМОБИЛЕ: </vt:lpstr>
      <vt:lpstr>Помните! </vt:lpstr>
      <vt:lpstr>Слайд 27</vt:lpstr>
      <vt:lpstr>В ПРЕЗЕНТАЦИИ ИСПОЛЬЗОВАЛИСЬ РЕСУРСЫ ИНТЕРНЕТ – САЙТОВ: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РОДИТЕЛЯМ -  О ПРАВИЛАХ ДОРОЖНОГО ДВИЖЕНИЯ</dc:title>
  <dc:creator>Н.И.Владыкина</dc:creator>
  <cp:lastModifiedBy>User</cp:lastModifiedBy>
  <cp:revision>8</cp:revision>
  <dcterms:created xsi:type="dcterms:W3CDTF">2010-04-17T10:46:23Z</dcterms:created>
  <dcterms:modified xsi:type="dcterms:W3CDTF">2020-03-05T08:14:37Z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0x0101009BF2996B16AAC94DA0717F048C262250</vt:lpwstr>
  </property>
</Properties>
</file>