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74" r:id="rId2"/>
    <p:sldId id="256" r:id="rId3"/>
    <p:sldId id="270" r:id="rId4"/>
    <p:sldId id="271" r:id="rId5"/>
    <p:sldId id="257" r:id="rId6"/>
    <p:sldId id="258" r:id="rId7"/>
    <p:sldId id="262" r:id="rId8"/>
    <p:sldId id="263" r:id="rId9"/>
    <p:sldId id="267" r:id="rId10"/>
    <p:sldId id="264" r:id="rId11"/>
    <p:sldId id="265" r:id="rId12"/>
    <p:sldId id="272" r:id="rId13"/>
    <p:sldId id="273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FF"/>
    <a:srgbClr val="FF00FF"/>
    <a:srgbClr val="00CC00"/>
    <a:srgbClr val="FFFF00"/>
    <a:srgbClr val="FF3300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84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ECB42-C3E6-4BE2-AF74-72668FAC5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15717-09BF-49C1-A1F6-BF693E919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77941-FB33-4967-B88C-FF66A1C16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36E0E-62C4-4785-B490-C0A5FB7A8C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05629-F91C-477C-BEB4-222971622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8BE0B-30E3-4591-818C-FFC476F8D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B3F5F-76C2-4D62-8931-E3DB4CC65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F9816-A315-4227-A102-EE73F2605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D3A40-E6DD-4A44-9BDA-9CF5FD4EF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17FC-7E4E-4AC9-922C-312E22A40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FB3B6-8FAF-40E6-BB7D-530410CAC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0DF62-C626-4D23-B940-826531A01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F4AE54B-B779-4B1B-BDC2-2AEC2EE02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1463"/>
            <a:ext cx="8229600" cy="1109662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ё</a:t>
            </a:r>
            <a:endParaRPr lang="ru-RU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8925"/>
            <a:ext cx="4038600" cy="491490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rgbClr val="FF3300"/>
                </a:solidFill>
              </a:rPr>
              <a:t>Д О Б Р А Я</a:t>
            </a:r>
          </a:p>
          <a:p>
            <a:pPr eaLnBrk="1" hangingPunct="1">
              <a:defRPr/>
            </a:pPr>
            <a:endParaRPr lang="ru-RU" sz="4400" dirty="0" smtClean="0">
              <a:solidFill>
                <a:srgbClr val="FF3300"/>
              </a:solidFill>
            </a:endParaRPr>
          </a:p>
          <a:p>
            <a:pPr eaLnBrk="1" hangingPunct="1">
              <a:defRPr/>
            </a:pPr>
            <a:r>
              <a:rPr lang="ru-RU" sz="4400" b="1" dirty="0" smtClean="0">
                <a:solidFill>
                  <a:srgbClr val="FFFF00"/>
                </a:solidFill>
              </a:rPr>
              <a:t>Д О Р О Г А</a:t>
            </a:r>
          </a:p>
          <a:p>
            <a:pPr eaLnBrk="1" hangingPunct="1">
              <a:defRPr/>
            </a:pPr>
            <a:endParaRPr lang="ru-RU" sz="36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ru-RU" sz="4200" b="1" dirty="0" smtClean="0">
                <a:solidFill>
                  <a:srgbClr val="00CC00"/>
                </a:solidFill>
              </a:rPr>
              <a:t>Д Е Т С Т В А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200" b="1" dirty="0" smtClean="0">
              <a:solidFill>
                <a:srgbClr val="00CC00"/>
              </a:solidFill>
            </a:endParaRP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5364163" y="395288"/>
          <a:ext cx="3157537" cy="5472112"/>
        </p:xfrm>
        <a:graphic>
          <a:graphicData uri="http://schemas.openxmlformats.org/presentationml/2006/ole">
            <p:oleObj spid="_x0000_s3076" r:id="rId3" imgW="1776413" imgH="317023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11:</a:t>
            </a:r>
            <a:r>
              <a:rPr lang="ru-RU" sz="2800" b="1" smtClean="0">
                <a:solidFill>
                  <a:schemeClr val="tx1"/>
                </a:solidFill>
              </a:rPr>
              <a:t> Нельзя цепляться сзади за автотранспорт. Берегите свою жизнь!</a:t>
            </a:r>
          </a:p>
        </p:txBody>
      </p:sp>
      <p:pic>
        <p:nvPicPr>
          <p:cNvPr id="12291" name="Picture 6" descr="image_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1600200"/>
            <a:ext cx="3959225" cy="4924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tx1"/>
                </a:solidFill>
              </a:rPr>
              <a:t>Внимание! Прицепился, прокатился </a:t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и в больнице очутился!</a:t>
            </a:r>
          </a:p>
        </p:txBody>
      </p:sp>
      <p:pic>
        <p:nvPicPr>
          <p:cNvPr id="13315" name="Picture 8" descr="image_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35715"/>
          <a:stretch>
            <a:fillRect/>
          </a:stretch>
        </p:blipFill>
        <p:spPr>
          <a:xfrm>
            <a:off x="1835150" y="2205038"/>
            <a:ext cx="5761038" cy="4032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smtClean="0"/>
              <a:t>Не секрет, что все дети любят кататься. Кто на велосипеде, кто на скейтборде, кто на коньках. Для них тоже есть свои правила безопасности.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u="sng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u="sng" smtClean="0"/>
          </a:p>
          <a:p>
            <a:pPr eaLnBrk="1" hangingPunct="1">
              <a:defRPr/>
            </a:pPr>
            <a:endParaRPr lang="ru-RU" sz="2800" b="1" u="sng" smtClean="0"/>
          </a:p>
          <a:p>
            <a:pPr eaLnBrk="1" hangingPunct="1">
              <a:defRPr/>
            </a:pPr>
            <a:r>
              <a:rPr lang="ru-RU" sz="2800" b="1" u="sng" smtClean="0"/>
              <a:t>Правило 1:</a:t>
            </a:r>
            <a:r>
              <a:rPr lang="ru-RU" sz="2800" b="1" smtClean="0"/>
              <a:t> Не катайся в местах, где можно случайно выехать на проезжую часть. Зимой это относится и к конькам, и к санкам, и даже к фанеркам.</a:t>
            </a:r>
          </a:p>
        </p:txBody>
      </p:sp>
      <p:pic>
        <p:nvPicPr>
          <p:cNvPr id="14340" name="Picture 4" descr="j04284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2276475"/>
            <a:ext cx="1724025" cy="1943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4897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u="sng" smtClean="0"/>
              <a:t>Правило 2: </a:t>
            </a:r>
            <a:r>
              <a:rPr lang="ru-RU" sz="2800" b="1" smtClean="0"/>
              <a:t>Ездить на велосипеде по дорогам можно только с 14 лет.</a:t>
            </a:r>
          </a:p>
          <a:p>
            <a:pPr eaLnBrk="1" hangingPunct="1">
              <a:defRPr/>
            </a:pPr>
            <a:endParaRPr lang="ru-RU" sz="2800" b="1" smtClean="0"/>
          </a:p>
          <a:p>
            <a:pPr eaLnBrk="1" hangingPunct="1">
              <a:defRPr/>
            </a:pPr>
            <a:r>
              <a:rPr lang="ru-RU" sz="2800" b="1" smtClean="0"/>
              <a:t>Не переезжай дорогу на велосипеде, а переходи её по переходу, ведя велосипед за руль.   </a:t>
            </a:r>
          </a:p>
        </p:txBody>
      </p:sp>
      <p:pic>
        <p:nvPicPr>
          <p:cNvPr id="15364" name="Picture 6" descr="NOCAL5R9XWCAAL64C1CAJ0NCZJCASD2N3TCAS1J3QZCACEDPJ3CAD5YAHVCAZIHE14CA0R6UWICA83T0PYCA65FF2PCAWMPVJNCAH53FSICAD1XKNMCAJ23QUICAAY9NRCCAGGXHJCCA352JVUCAFKPAD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3860800"/>
            <a:ext cx="1822450" cy="237648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600" b="1" smtClean="0">
                <a:solidFill>
                  <a:srgbClr val="FF3300"/>
                </a:solidFill>
              </a:rPr>
              <a:t>Ребята!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4000" b="1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smtClean="0">
                <a:solidFill>
                  <a:srgbClr val="FF3300"/>
                </a:solidFill>
              </a:rPr>
              <a:t>Соблюдайте правила дорожного движения!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smtClean="0">
                <a:solidFill>
                  <a:srgbClr val="FF3300"/>
                </a:solidFill>
              </a:rPr>
              <a:t>ЛЮБИТЕ  ЖИЗНЬ!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86035" name="WordArt 19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8147050" cy="216058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5935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latin typeface="Impact"/>
              </a:rPr>
              <a:t>Спасибо за внимание</a:t>
            </a:r>
          </a:p>
        </p:txBody>
      </p:sp>
      <p:pic>
        <p:nvPicPr>
          <p:cNvPr id="24580" name="Picture 21" descr="pe01821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2565400"/>
            <a:ext cx="3532187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3465512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3300"/>
                </a:solidFill>
              </a:rPr>
              <a:t>Правила дорожного движения для школьников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00FF"/>
                </a:solidFill>
              </a:rPr>
              <a:t>Безопасность на дорогах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Лучший способ сохранить свою жизнь на дорогах – соблюдать </a:t>
            </a:r>
            <a:r>
              <a:rPr lang="ru-RU" b="1" smtClean="0">
                <a:solidFill>
                  <a:srgbClr val="FF3300"/>
                </a:solidFill>
              </a:rPr>
              <a:t>ПРАВИЛА</a:t>
            </a:r>
            <a:r>
              <a:rPr lang="ru-RU" b="1" smtClean="0"/>
              <a:t>  </a:t>
            </a:r>
            <a:r>
              <a:rPr lang="ru-RU" b="1" smtClean="0">
                <a:solidFill>
                  <a:srgbClr val="FFFF00"/>
                </a:solidFill>
              </a:rPr>
              <a:t>ДОРОЖНОГО</a:t>
            </a:r>
            <a:r>
              <a:rPr lang="ru-RU" b="1" smtClean="0"/>
              <a:t>  </a:t>
            </a:r>
            <a:r>
              <a:rPr lang="ru-RU" b="1" smtClean="0">
                <a:solidFill>
                  <a:srgbClr val="00CC00"/>
                </a:solidFill>
              </a:rPr>
              <a:t>ДВИЖЕНИЯ.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1</a:t>
            </a:r>
            <a:r>
              <a:rPr lang="ru-RU" sz="2800" b="1" smtClean="0"/>
              <a:t>: Переходить улицу можно только по пешеходным переходам. Самый безопасный переход – подземный.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2</a:t>
            </a:r>
            <a:r>
              <a:rPr lang="ru-RU" sz="2800" b="1" smtClean="0"/>
              <a:t>: Если нет подземного перехода, вы должны пользоваться переходом со светофором.</a:t>
            </a:r>
          </a:p>
          <a:p>
            <a:pPr eaLnBrk="1" hangingPunct="1">
              <a:defRPr/>
            </a:pP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>
              <a:defRPr/>
            </a:pPr>
            <a:endParaRPr lang="ru-RU" sz="2800" b="1" u="sng" smtClean="0"/>
          </a:p>
          <a:p>
            <a:pPr eaLnBrk="1" hangingPunct="1">
              <a:defRPr/>
            </a:pPr>
            <a:r>
              <a:rPr lang="ru-RU" sz="2800" b="1" u="sng" smtClean="0"/>
              <a:t>Правило 3</a:t>
            </a:r>
            <a:r>
              <a:rPr lang="ru-RU" sz="2800" b="1" smtClean="0"/>
              <a:t>: Нельзя переходить улицу на красный свет, даже если нет машин.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4</a:t>
            </a:r>
            <a:r>
              <a:rPr lang="ru-RU" sz="2800" b="1" smtClean="0"/>
              <a:t>: Безопаснее всего переходить улицу с группой пешеходов.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5</a:t>
            </a:r>
            <a:r>
              <a:rPr lang="ru-RU" sz="2800" b="1" smtClean="0"/>
              <a:t>: Ни в коем случае нельзя выбегать на дорогу (даже если очень спешишь). Перед дорогой надо остановиться.</a:t>
            </a:r>
          </a:p>
        </p:txBody>
      </p:sp>
      <p:pic>
        <p:nvPicPr>
          <p:cNvPr id="6147" name="Picture 4" descr="j02305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260350"/>
            <a:ext cx="173831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8" name="Object 5"/>
          <p:cNvGraphicFramePr>
            <a:graphicFrameLocks noChangeAspect="1"/>
          </p:cNvGraphicFramePr>
          <p:nvPr>
            <p:ph type="title"/>
          </p:nvPr>
        </p:nvGraphicFramePr>
        <p:xfrm flipH="1">
          <a:off x="1187450" y="333375"/>
          <a:ext cx="1223963" cy="1511300"/>
        </p:xfrm>
        <a:graphic>
          <a:graphicData uri="http://schemas.openxmlformats.org/presentationml/2006/ole">
            <p:oleObj spid="_x0000_s6148" r:id="rId4" imgW="2033588" imgH="3390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954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5</a:t>
            </a:r>
            <a:r>
              <a:rPr lang="ru-RU" sz="2800" b="1" smtClean="0">
                <a:solidFill>
                  <a:schemeClr val="tx1"/>
                </a:solidFill>
              </a:rPr>
              <a:t>: Автобус и троллейбус на остановке надо обходить только СЗАДИ, а трамвай СПЕРЕДИ</a:t>
            </a:r>
          </a:p>
        </p:txBody>
      </p:sp>
      <p:pic>
        <p:nvPicPr>
          <p:cNvPr id="7171" name="Picture 7" descr="image_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14500" y="2205038"/>
            <a:ext cx="5715000" cy="4176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6</a:t>
            </a:r>
            <a:r>
              <a:rPr lang="ru-RU" sz="2800" b="1" smtClean="0">
                <a:solidFill>
                  <a:schemeClr val="tx1"/>
                </a:solidFill>
              </a:rPr>
              <a:t>:</a:t>
            </a:r>
            <a:r>
              <a:rPr lang="ru-RU" sz="3600" b="1" smtClean="0">
                <a:solidFill>
                  <a:schemeClr val="tx1"/>
                </a:solidFill>
              </a:rPr>
              <a:t> </a:t>
            </a:r>
            <a:r>
              <a:rPr lang="ru-RU" sz="2800" b="1" smtClean="0">
                <a:solidFill>
                  <a:schemeClr val="tx1"/>
                </a:solidFill>
              </a:rPr>
              <a:t>На дорогах, где нет тротуара, ходите только по левой обочине, навстречу движущемуся транспорту!</a:t>
            </a:r>
          </a:p>
        </p:txBody>
      </p:sp>
      <p:pic>
        <p:nvPicPr>
          <p:cNvPr id="8195" name="Picture 14" descr="image_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49026"/>
          <a:stretch>
            <a:fillRect/>
          </a:stretch>
        </p:blipFill>
        <p:spPr>
          <a:xfrm>
            <a:off x="2195513" y="1600200"/>
            <a:ext cx="4681537" cy="4852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7</a:t>
            </a:r>
            <a:r>
              <a:rPr lang="ru-RU" sz="2800" b="1" smtClean="0">
                <a:solidFill>
                  <a:schemeClr val="tx1"/>
                </a:solidFill>
              </a:rPr>
              <a:t>:</a:t>
            </a:r>
            <a:r>
              <a:rPr lang="ru-RU" sz="3600" b="1" smtClean="0"/>
              <a:t> </a:t>
            </a:r>
            <a:r>
              <a:rPr lang="ru-RU" sz="2800" b="1" smtClean="0">
                <a:solidFill>
                  <a:schemeClr val="tx1"/>
                </a:solidFill>
              </a:rPr>
              <a:t>На дорогах, на проезжей части, на мостовой детям категорически запрещается играть!</a:t>
            </a:r>
          </a:p>
        </p:txBody>
      </p:sp>
      <p:pic>
        <p:nvPicPr>
          <p:cNvPr id="9219" name="Picture 6" descr="image_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35150" y="1916113"/>
            <a:ext cx="5670550" cy="4608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981075"/>
            <a:ext cx="7859712" cy="65246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8:</a:t>
            </a:r>
            <a:r>
              <a:rPr lang="ru-RU" sz="2800" b="1" smtClean="0">
                <a:solidFill>
                  <a:schemeClr val="tx1"/>
                </a:solidFill>
              </a:rPr>
              <a:t> Переходить улицу можно где изображена «Зебра» или установлен знак «Пешеходный переход»</a:t>
            </a:r>
          </a:p>
        </p:txBody>
      </p:sp>
      <p:pic>
        <p:nvPicPr>
          <p:cNvPr id="10243" name="Picture 6" descr="image_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2420938"/>
            <a:ext cx="3609975" cy="4248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u="sng" smtClean="0"/>
              <a:t>Правило 9:</a:t>
            </a:r>
            <a:r>
              <a:rPr lang="ru-RU" sz="2800" b="1" smtClean="0"/>
              <a:t> Запрещается переходить проезжую часть дороги перед близко идущим транспортом.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10:</a:t>
            </a:r>
            <a:r>
              <a:rPr lang="ru-RU" sz="2800" b="1" smtClean="0"/>
              <a:t> Переходя улицу, всегда надо смотреть: сначала – налево, а дойдя до середины дороги – направо.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i="1" smtClean="0"/>
              <a:t>    </a:t>
            </a:r>
            <a:r>
              <a:rPr lang="ru-RU" b="1" i="1" smtClean="0">
                <a:latin typeface="Times New Roman" pitchFamily="18" charset="0"/>
              </a:rPr>
              <a:t>Дорога не тропинка, дорога не канава…Сперва смотри налево, потом смотри направо.</a:t>
            </a:r>
          </a:p>
        </p:txBody>
      </p:sp>
      <p:graphicFrame>
        <p:nvGraphicFramePr>
          <p:cNvPr id="11267" name="Object 7"/>
          <p:cNvGraphicFramePr>
            <a:graphicFrameLocks noChangeAspect="1"/>
          </p:cNvGraphicFramePr>
          <p:nvPr>
            <p:ph type="title"/>
          </p:nvPr>
        </p:nvGraphicFramePr>
        <p:xfrm>
          <a:off x="7451725" y="5013325"/>
          <a:ext cx="863600" cy="1139825"/>
        </p:xfrm>
        <a:graphic>
          <a:graphicData uri="http://schemas.openxmlformats.org/presentationml/2006/ole">
            <p:oleObj spid="_x0000_s11267" r:id="rId3" imgW="1728788" imgH="325278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BF2996B16AAC94DA0717F048C262250" ma:contentTypeVersion="0" ma:contentTypeDescription="Создание документа." ma:contentTypeScope="" ma:versionID="bdd0fc7b49fa1aaadff1ca10d9196d9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AFEDBA-6400-45DF-9AFA-C1EBFB0B01E3}"/>
</file>

<file path=customXml/itemProps2.xml><?xml version="1.0" encoding="utf-8"?>
<ds:datastoreItem xmlns:ds="http://schemas.openxmlformats.org/officeDocument/2006/customXml" ds:itemID="{D07E72E9-5D27-4AFF-A784-D7A3D752F815}"/>
</file>

<file path=customXml/itemProps3.xml><?xml version="1.0" encoding="utf-8"?>
<ds:datastoreItem xmlns:ds="http://schemas.openxmlformats.org/officeDocument/2006/customXml" ds:itemID="{B1EB7EA5-CCA4-4D37-B2F1-1969A6DC2441}"/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151</TotalTime>
  <Words>365</Words>
  <Application>Microsoft Office PowerPoint</Application>
  <PresentationFormat>Экран (4:3)</PresentationFormat>
  <Paragraphs>37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Круги</vt:lpstr>
      <vt:lpstr>ё</vt:lpstr>
      <vt:lpstr>Правила дорожного движения для школьников</vt:lpstr>
      <vt:lpstr>Безопасность на дорогах</vt:lpstr>
      <vt:lpstr>Слайд 4</vt:lpstr>
      <vt:lpstr>Правило 5: Автобус и троллейбус на остановке надо обходить только СЗАДИ, а трамвай СПЕРЕДИ</vt:lpstr>
      <vt:lpstr>Правило 6: На дорогах, где нет тротуара, ходите только по левой обочине, навстречу движущемуся транспорту!</vt:lpstr>
      <vt:lpstr>Правило 7: На дорогах, на проезжей части, на мостовой детям категорически запрещается играть!</vt:lpstr>
      <vt:lpstr>Правило 8: Переходить улицу можно где изображена «Зебра» или установлен знак «Пешеходный переход»</vt:lpstr>
      <vt:lpstr>Слайд 9</vt:lpstr>
      <vt:lpstr>Правило 11: Нельзя цепляться сзади за автотранспорт. Берегите свою жизнь!</vt:lpstr>
      <vt:lpstr>Внимание! Прицепился, прокатился  и в больнице очутился!</vt:lpstr>
      <vt:lpstr>Слайд 12</vt:lpstr>
      <vt:lpstr>Слайд 13</vt:lpstr>
      <vt:lpstr>Ребята!</vt:lpstr>
      <vt:lpstr>Слайд 15</vt:lpstr>
    </vt:vector>
  </TitlesOfParts>
  <Company>SCHOOL32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дорожного движения для школьников</dc:title>
  <dc:creator>M-8</dc:creator>
  <cp:lastModifiedBy>User</cp:lastModifiedBy>
  <cp:revision>11</cp:revision>
  <dcterms:created xsi:type="dcterms:W3CDTF">2010-03-02T07:45:02Z</dcterms:created>
  <dcterms:modified xsi:type="dcterms:W3CDTF">2020-03-05T08:06:24Z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0x0101009BF2996B16AAC94DA0717F048C262250</vt:lpwstr>
  </property>
</Properties>
</file>