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36A"/>
    <a:srgbClr val="BBC0BB"/>
    <a:srgbClr val="B3D3EA"/>
    <a:srgbClr val="1984CC"/>
    <a:srgbClr val="35759D"/>
    <a:srgbClr val="35B19D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5596" autoAdjust="0"/>
  </p:normalViewPr>
  <p:slideViewPr>
    <p:cSldViewPr>
      <p:cViewPr varScale="1">
        <p:scale>
          <a:sx n="87" d="100"/>
          <a:sy n="87" d="100"/>
        </p:scale>
        <p:origin x="16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D0DE7D1-61F8-4C15-8922-702E177BF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6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6050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1328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D2CD8-E65B-433D-A950-C4149330801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463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990600"/>
            <a:ext cx="3886200" cy="704850"/>
          </a:xfrm>
          <a:effectLst/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1981200"/>
            <a:ext cx="38862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2213" y="152400"/>
            <a:ext cx="2014537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891213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152400"/>
            <a:ext cx="805815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240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C:/Users/&#1054;&#1083;&#1100;&#1075;&#1072;/Desktop/&#1056;&#1072;&#1073;&#1086;&#1095;&#1080;&#1077;%20&#1076;&#1086;&#1082;&#1091;&#1084;&#1077;&#1085;&#1090;&#1099;/&#1074;&#1099;&#1089;&#1090;&#1091;&#1087;&#1083;&#1077;&#1085;&#1080;&#1077;%201%20&#1085;&#1086;&#1103;&#1073;&#1088;&#1103;%202017%20&#1064;&#1082;&#1086;&#1083;&#1072;%20&#1084;&#1086;&#1083;&#1086;&#1076;&#1086;&#1075;&#1086;%20&#1087;&#1077;&#1076;&#1072;&#1075;&#1086;&#1075;&#1072;/motivacia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1054;&#1083;&#1100;&#1075;&#1072;\Desktop\&#1056;&#1072;&#1073;&#1086;&#1095;&#1080;&#1077;%20&#1076;&#1086;&#1082;&#1091;&#1084;&#1077;&#1085;&#1090;&#1099;\&#1074;&#1099;&#1089;&#1090;&#1091;&#1087;&#1083;&#1077;&#1085;&#1080;&#1077;%201%20&#1085;&#1086;&#1103;&#1073;&#1088;&#1103;%202017%20&#1064;&#1082;&#1086;&#1083;&#1072;%20&#1084;&#1086;&#1083;&#1086;&#1076;&#1086;&#1075;&#1086;%20&#1087;&#1077;&#1076;&#1072;&#1075;&#1086;&#1075;&#1072;\&#1059;&#1095;&#1080;&#1090;&#1077;&#1083;&#1100;%20&#1087;&#1088;&#1077;&#1087;&#1086;&#1076;&#1072;&#1083;%20&#1076;&#1077;&#1090;&#1103;&#1084;%20&#1074;&#1072;&#1078;&#1085;&#1099;&#1081;%20&#1091;&#1088;&#1086;&#1082;.%20&#1055;&#1088;&#1072;&#1074;&#1080;&#1083;&#1100;&#1085;&#1072;&#1103;%20&#1084;&#1086;&#1090;&#1080;&#1074;&#1072;&#1094;&#1080;&#1103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571604" y="4929198"/>
            <a:ext cx="7572396" cy="1500198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43808" y="4491165"/>
            <a:ext cx="6029338" cy="876066"/>
          </a:xfrm>
          <a:effectLst>
            <a:outerShdw dist="17961" dir="2700000" sx="1000" sy="1000" algn="ctr" rotWithShape="0">
              <a:schemeClr val="accent5"/>
            </a:outerShdw>
          </a:effectLst>
        </p:spPr>
        <p:txBody>
          <a:bodyPr/>
          <a:lstStyle/>
          <a:p>
            <a:pPr algn="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управления уроком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86050" y="5672158"/>
            <a:ext cx="6029338" cy="685800"/>
          </a:xfrm>
          <a:effectLst>
            <a:outerShdw dist="17961" dir="2700000" sx="1000" sy="1000" algn="ctr" rotWithShape="0">
              <a:schemeClr val="accent5"/>
            </a:outerShdw>
          </a:effectLst>
        </p:spPr>
        <p:txBody>
          <a:bodyPr/>
          <a:lstStyle/>
          <a:p>
            <a:pPr algn="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1.11.2017</a:t>
            </a:r>
          </a:p>
          <a:p>
            <a:pPr algn="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Иванова О.В.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урок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Ученик-субъект учебной деятельности</a:t>
            </a:r>
          </a:p>
          <a:p>
            <a:r>
              <a:rPr lang="ru-RU" dirty="0" smtClean="0"/>
              <a:t>Разнообразие источников знания</a:t>
            </a:r>
          </a:p>
          <a:p>
            <a:r>
              <a:rPr lang="ru-RU" dirty="0" smtClean="0"/>
              <a:t>Структура урока динамична</a:t>
            </a:r>
          </a:p>
          <a:p>
            <a:r>
              <a:rPr lang="ru-RU" dirty="0" smtClean="0"/>
              <a:t>Учитель поддерживает, создает атмосферу доверия и уважения</a:t>
            </a:r>
          </a:p>
          <a:p>
            <a:r>
              <a:rPr lang="ru-RU" dirty="0" smtClean="0"/>
              <a:t>Индивидуализация обучения</a:t>
            </a:r>
          </a:p>
          <a:p>
            <a:r>
              <a:rPr lang="ru-RU" dirty="0" smtClean="0"/>
              <a:t>Критерии оценивания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9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3840" cy="71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(технологическая карта)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4662264"/>
          </a:xfrm>
        </p:spPr>
        <p:txBody>
          <a:bodyPr/>
          <a:lstStyle/>
          <a:p>
            <a:r>
              <a:rPr lang="ru-RU" sz="2000" dirty="0" smtClean="0"/>
              <a:t>Тема</a:t>
            </a:r>
          </a:p>
          <a:p>
            <a:r>
              <a:rPr lang="ru-RU" sz="2000" dirty="0" smtClean="0"/>
              <a:t>Кол-во уроков в теме</a:t>
            </a:r>
          </a:p>
          <a:p>
            <a:r>
              <a:rPr lang="ru-RU" sz="2000" dirty="0" smtClean="0"/>
              <a:t>Цель изучения темы</a:t>
            </a:r>
          </a:p>
          <a:p>
            <a:r>
              <a:rPr lang="ru-RU" sz="2000" dirty="0" smtClean="0"/>
              <a:t>Содержание. Термины и понятия</a:t>
            </a:r>
          </a:p>
          <a:p>
            <a:r>
              <a:rPr lang="ru-RU" sz="2000" dirty="0" smtClean="0"/>
              <a:t>Планируемые результаты</a:t>
            </a:r>
          </a:p>
          <a:p>
            <a:r>
              <a:rPr lang="ru-RU" sz="2000" dirty="0" smtClean="0"/>
              <a:t>Организация образовательного пространства</a:t>
            </a:r>
          </a:p>
          <a:p>
            <a:r>
              <a:rPr lang="ru-RU" sz="2000" dirty="0" smtClean="0"/>
              <a:t>Технология изучаемой темы:</a:t>
            </a:r>
          </a:p>
          <a:p>
            <a:r>
              <a:rPr lang="ru-RU" sz="2000" dirty="0" smtClean="0"/>
              <a:t>1 этап: мотивация</a:t>
            </a:r>
          </a:p>
          <a:p>
            <a:r>
              <a:rPr lang="ru-RU" sz="2000" dirty="0" smtClean="0"/>
              <a:t>2 этап: учебно-познавательная деятельность</a:t>
            </a:r>
          </a:p>
          <a:p>
            <a:r>
              <a:rPr lang="ru-RU" sz="2000" dirty="0" smtClean="0"/>
              <a:t>3 этап: интеллектуально-преобразовательная деятельность</a:t>
            </a:r>
          </a:p>
          <a:p>
            <a:r>
              <a:rPr lang="ru-RU" sz="2000" dirty="0" smtClean="0"/>
              <a:t>4 этап: рефлексия деятельности</a:t>
            </a:r>
          </a:p>
          <a:p>
            <a:r>
              <a:rPr lang="ru-RU" sz="2000" dirty="0" smtClean="0"/>
              <a:t>6 этап: контроль и оценка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77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19864" cy="7159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результативности урока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Результативность работы каждого обучающегося в достижении планируемых результатов УУД</a:t>
            </a:r>
          </a:p>
          <a:p>
            <a:r>
              <a:rPr lang="ru-RU" sz="2000" dirty="0" smtClean="0"/>
              <a:t>Формирование у обучаемых самостоятельного творческого мышления, инициативы, желания учиться</a:t>
            </a:r>
          </a:p>
          <a:p>
            <a:r>
              <a:rPr lang="ru-RU" sz="2000" dirty="0" smtClean="0"/>
              <a:t>Эффективность урока в реализации задач духовно-нравственного воспитания</a:t>
            </a:r>
          </a:p>
          <a:p>
            <a:r>
              <a:rPr lang="ru-RU" sz="2000" dirty="0" smtClean="0"/>
              <a:t>Деятельность учителя по развитию деятельности ученика</a:t>
            </a:r>
            <a:endParaRPr lang="ru-RU" sz="2000" dirty="0"/>
          </a:p>
        </p:txBody>
      </p:sp>
      <p:sp>
        <p:nvSpPr>
          <p:cNvPr id="4" name="Управляющая кнопка: фильм 3">
            <a:hlinkClick r:id="rId2" action="ppaction://program" highlightClick="1"/>
          </p:cNvPr>
          <p:cNvSpPr/>
          <p:nvPr/>
        </p:nvSpPr>
        <p:spPr bwMode="auto">
          <a:xfrm>
            <a:off x="6516216" y="5373216"/>
            <a:ext cx="1080120" cy="1008112"/>
          </a:xfrm>
          <a:prstGeom prst="actionButtonMovi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sx="1000" sy="1000" algn="ctr" rotWithShape="0">
              <a:schemeClr val="accent5"/>
            </a:outerShdw>
          </a:effectLst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ожидания…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 фразу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Современные дети…..</a:t>
            </a: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Современный урок…</a:t>
            </a: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Современный учитель…</a:t>
            </a: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75656" y="4581128"/>
            <a:ext cx="5976664" cy="50405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Актер или режиссер?</a:t>
            </a:r>
          </a:p>
        </p:txBody>
      </p:sp>
      <p:sp>
        <p:nvSpPr>
          <p:cNvPr id="3" name="Управляющая кнопка: звук 2">
            <a:hlinkClick r:id="rId4" action="ppaction://program" highlightClick="1">
              <a:snd r:embed="rId3" name="applause.wav"/>
            </a:hlinkClick>
          </p:cNvPr>
          <p:cNvSpPr/>
          <p:nvPr/>
        </p:nvSpPr>
        <p:spPr bwMode="auto">
          <a:xfrm>
            <a:off x="8028384" y="5445224"/>
            <a:ext cx="792088" cy="576064"/>
          </a:xfrm>
          <a:prstGeom prst="actionButtonSound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  <a:effectLst>
            <a:outerShdw dist="17961" dir="2700000" algn="ctr" rotWithShape="0">
              <a:schemeClr val="accent5"/>
            </a:outerShdw>
          </a:effectLst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ФГОС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1700808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Формирование УУД:</a:t>
            </a: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Познавательные</a:t>
            </a: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Регулятивные</a:t>
            </a: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Коммуникативные</a:t>
            </a: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Личностные</a:t>
            </a: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Требования к результатам:</a:t>
            </a: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Предметные</a:t>
            </a:r>
          </a:p>
          <a:p>
            <a:pPr>
              <a:lnSpc>
                <a:spcPct val="80000"/>
              </a:lnSpc>
            </a:pPr>
            <a:r>
              <a:rPr lang="ru-RU" altLang="ko-KR" sz="1800" dirty="0" err="1" smtClean="0">
                <a:latin typeface="Verdana" pitchFamily="34" charset="0"/>
                <a:ea typeface="굴림" pitchFamily="34" charset="-127"/>
              </a:rPr>
              <a:t>Метапредметные</a:t>
            </a:r>
            <a:endParaRPr lang="ru-RU" altLang="ko-KR" sz="1800" dirty="0" smtClean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Личностные</a:t>
            </a: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1800" dirty="0" smtClean="0">
                <a:latin typeface="Verdana" pitchFamily="34" charset="0"/>
                <a:ea typeface="굴림" pitchFamily="34" charset="-127"/>
              </a:rPr>
              <a:t>Классификация уроков:</a:t>
            </a:r>
            <a:endParaRPr lang="en-US" altLang="ko-KR" sz="1800" dirty="0" smtClean="0">
              <a:latin typeface="Verdana" pitchFamily="34" charset="0"/>
              <a:ea typeface="굴림" pitchFamily="34" charset="-127"/>
            </a:endParaRPr>
          </a:p>
          <a:p>
            <a:pPr lvl="0"/>
            <a:r>
              <a:rPr lang="ru-RU" sz="1800" dirty="0"/>
              <a:t>Открытие новых знаний.</a:t>
            </a:r>
          </a:p>
          <a:p>
            <a:pPr lvl="0"/>
            <a:r>
              <a:rPr lang="ru-RU" sz="1800" dirty="0"/>
              <a:t>Уроки рефлексии.</a:t>
            </a:r>
          </a:p>
          <a:p>
            <a:pPr lvl="0"/>
            <a:r>
              <a:rPr lang="ru-RU" sz="1800" dirty="0"/>
              <a:t>Занятия общеметодологической направленности.</a:t>
            </a:r>
          </a:p>
          <a:p>
            <a:pPr lvl="0"/>
            <a:r>
              <a:rPr lang="ru-RU" sz="1800" dirty="0"/>
              <a:t>Уроки по развивающему контролю.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47856" cy="1476400"/>
          </a:xfrm>
        </p:spPr>
        <p:txBody>
          <a:bodyPr/>
          <a:lstStyle/>
          <a:p>
            <a:r>
              <a:rPr lang="ru-RU" sz="4000" b="1" dirty="0"/>
              <a:t>Логические универсальные действия: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анализ</a:t>
            </a:r>
            <a:r>
              <a:rPr lang="ru-RU" sz="2000" dirty="0"/>
              <a:t>;</a:t>
            </a:r>
          </a:p>
          <a:p>
            <a:r>
              <a:rPr lang="ru-RU" sz="2000" dirty="0"/>
              <a:t>синтез;</a:t>
            </a:r>
          </a:p>
          <a:p>
            <a:r>
              <a:rPr lang="ru-RU" sz="2000" dirty="0"/>
              <a:t>сравнение, классификация объектов по выделенным признакам;</a:t>
            </a:r>
          </a:p>
          <a:p>
            <a:r>
              <a:rPr lang="ru-RU" sz="2000" dirty="0"/>
              <a:t>подведение под понятие, выведение следствий;</a:t>
            </a:r>
          </a:p>
          <a:p>
            <a:r>
              <a:rPr lang="ru-RU" sz="2000" dirty="0"/>
              <a:t>установление причинно-следственных связей;</a:t>
            </a:r>
          </a:p>
          <a:p>
            <a:r>
              <a:rPr lang="ru-RU" sz="2000" dirty="0"/>
              <a:t>построение логической цепи рассуждений;</a:t>
            </a:r>
          </a:p>
          <a:p>
            <a:r>
              <a:rPr lang="ru-RU" sz="2000" dirty="0"/>
              <a:t>доказательство;</a:t>
            </a:r>
          </a:p>
          <a:p>
            <a:r>
              <a:rPr lang="ru-RU" sz="2000" dirty="0"/>
              <a:t>выдвижение гипотез и их обоснование.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25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Коммуникативные навыки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511256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Коммуникативные УУД </a:t>
            </a:r>
            <a:r>
              <a:rPr lang="ru-RU" sz="1600" dirty="0"/>
              <a:t>обеспечивают социальную компетентность и учет позиции других людей, партнера по общению или деятельности, умение слушать и вступать в диалог; участвовать в коллективном обсуждении проблем; интегрироваться в группу сверстников и строить продуктивное взаимодействие и сотрудничество со сверстниками и взрослыми. Видами коммуникативных действий являются:</a:t>
            </a:r>
          </a:p>
          <a:p>
            <a:pPr lvl="0"/>
            <a:r>
              <a:rPr lang="ru-RU" sz="1600" dirty="0"/>
              <a:t>планирование учебного сотрудничества с учителем и сверстниками – определение целей, функций участников, способов взаимодействия;</a:t>
            </a:r>
          </a:p>
          <a:p>
            <a:pPr lvl="0"/>
            <a:r>
              <a:rPr lang="ru-RU" sz="1600" dirty="0"/>
              <a:t>постановка вопросов — инициативное сотрудничество в поиске и сборе информации;</a:t>
            </a:r>
          </a:p>
          <a:p>
            <a:pPr lvl="0"/>
            <a:r>
              <a:rPr lang="ru-RU" sz="1600" dirty="0"/>
              <a:t>разрешение конфликтов — выявление, идентификация проблемы, поиск и оценка альтернативных способов разрешение конфликта, принятие решения и его реализация;</a:t>
            </a:r>
          </a:p>
          <a:p>
            <a:pPr lvl="0"/>
            <a:r>
              <a:rPr lang="ru-RU" sz="1600" dirty="0"/>
              <a:t>управление поведением партнера — контроль, коррекция, оценка действий партнера;</a:t>
            </a:r>
          </a:p>
          <a:p>
            <a:pPr lvl="0"/>
            <a:r>
              <a:rPr lang="ru-RU" sz="1600" dirty="0"/>
              <a:t>умение с достаточной полнотой и точностью выражать свои мысли в соответствии с задачами и условиями коммуникации, владение монологической и диалогической формами речи в соответствии с грамматическими и синтаксическими нормами родного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37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Представьте себе, что Вы обладаете сверх способностями? Что бы выбрали: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524000"/>
            <a:ext cx="7315200" cy="2697088"/>
          </a:xfrm>
        </p:spPr>
        <p:txBody>
          <a:bodyPr/>
          <a:lstStyle/>
          <a:p>
            <a:r>
              <a:rPr lang="ru-RU" dirty="0" smtClean="0"/>
              <a:t>Летать…</a:t>
            </a:r>
          </a:p>
          <a:p>
            <a:r>
              <a:rPr lang="ru-RU" dirty="0" smtClean="0"/>
              <a:t>Контролировать время…</a:t>
            </a:r>
          </a:p>
          <a:p>
            <a:r>
              <a:rPr lang="ru-RU" dirty="0" smtClean="0"/>
              <a:t>Стать невидимым…</a:t>
            </a:r>
          </a:p>
          <a:p>
            <a:r>
              <a:rPr lang="ru-RU" dirty="0" smtClean="0"/>
              <a:t>Читать мысли…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571817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1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524000"/>
            <a:ext cx="7315200" cy="23370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Педагогические технологии универсальны?</a:t>
            </a:r>
          </a:p>
          <a:p>
            <a:pPr marL="0" indent="0">
              <a:buNone/>
            </a:pPr>
            <a:r>
              <a:rPr lang="ru-RU" sz="2000" dirty="0" smtClean="0"/>
              <a:t>Соответствуют ли педагогические приемы содержанию предмета? </a:t>
            </a:r>
            <a:endParaRPr lang="ru-RU" sz="2000" dirty="0"/>
          </a:p>
        </p:txBody>
      </p:sp>
      <p:pic>
        <p:nvPicPr>
          <p:cNvPr id="2050" name="Picture 2" descr="http://mywishlist.ru/pic/i/wish/orig/005/569/5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3096344" cy="29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14051"/>
              </p:ext>
            </p:extLst>
          </p:nvPr>
        </p:nvGraphicFramePr>
        <p:xfrm>
          <a:off x="971600" y="332656"/>
          <a:ext cx="7272806" cy="6447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2374578"/>
                <a:gridCol w="656102"/>
                <a:gridCol w="558482"/>
                <a:gridCol w="509674"/>
                <a:gridCol w="509674"/>
              </a:tblGrid>
              <a:tr h="5831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Общий </a:t>
                      </a:r>
                      <a:r>
                        <a:rPr lang="ru-RU" sz="500" dirty="0">
                          <a:effectLst/>
                        </a:rPr>
                        <a:t>критерий оценивания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Уточнённый критерий оценивания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Количество баллов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самооценка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Оценка группы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459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Балл за критерий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Всего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45973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Содержательная сторона выступления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выступления соответствует заявленным теме, целям и задачам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336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Приведены необходимые примеры и аргументы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70660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Речевое оформление выступления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Свободное, без чтения подготовленного письменного чтения, изложение материала (возможна опора на план или тезисы)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459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3-ёхчастная композиция (вступление, основная часть, заключение)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459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Отчётливость произношения, отбор необходимых речевых средств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70660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Эффективность выступления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и внимание со стороны присутствующих в аудитории (одобрительные возгласы, вопросы, комментарии, аплодисменты, кивки головой)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336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Оригинальность, яркость, необычность выступления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336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рамок регламента (от 3-ёх до 5 минут)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22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информации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effectLst/>
                        <a:latin typeface="Calibri"/>
                      </a:endParaRPr>
                    </a:p>
                  </a:txBody>
                  <a:tcPr marL="34713" marR="34713" marT="34713" marB="347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  <a:tr h="336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effectLst/>
                        <a:latin typeface="Calibri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effectLst/>
                        <a:latin typeface="Calibri"/>
                      </a:endParaRPr>
                    </a:p>
                  </a:txBody>
                  <a:tcPr marL="34713" marR="34713" marT="34713" marB="34713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Итого 100 баллов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13" marR="34713" marT="34713" marB="34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92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Прием «Карта согласия» современный урок-это…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71600" y="1556792"/>
            <a:ext cx="7272808" cy="424847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563888" y="3068960"/>
            <a:ext cx="2160240" cy="144016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971600" y="3501008"/>
            <a:ext cx="2592288" cy="18002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>
            <a:stCxn id="4" idx="1"/>
          </p:cNvCxnSpPr>
          <p:nvPr/>
        </p:nvCxnSpPr>
        <p:spPr bwMode="auto">
          <a:xfrm>
            <a:off x="971600" y="3681028"/>
            <a:ext cx="25922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3"/>
          </p:cNvCxnSpPr>
          <p:nvPr/>
        </p:nvCxnSpPr>
        <p:spPr bwMode="auto">
          <a:xfrm flipH="1">
            <a:off x="5724128" y="3681028"/>
            <a:ext cx="25202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0"/>
            <a:endCxn id="5" idx="0"/>
          </p:cNvCxnSpPr>
          <p:nvPr/>
        </p:nvCxnSpPr>
        <p:spPr bwMode="auto">
          <a:xfrm>
            <a:off x="4629150" y="1524000"/>
            <a:ext cx="14858" cy="15449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</p:cNvCxnSpPr>
          <p:nvPr/>
        </p:nvCxnSpPr>
        <p:spPr bwMode="auto">
          <a:xfrm flipV="1">
            <a:off x="4608004" y="4509120"/>
            <a:ext cx="36004" cy="12961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1331640" y="1844824"/>
            <a:ext cx="792088" cy="45165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313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308304" y="1771396"/>
            <a:ext cx="792088" cy="45165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313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273196" y="5157192"/>
            <a:ext cx="792088" cy="45165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313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308304" y="5013176"/>
            <a:ext cx="792088" cy="45165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313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746097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Другая 232">
      <a:dk1>
        <a:srgbClr val="4D4D4D"/>
      </a:dk1>
      <a:lt1>
        <a:srgbClr val="4D4D4D"/>
      </a:lt1>
      <a:dk2>
        <a:srgbClr val="FFFFFF"/>
      </a:dk2>
      <a:lt2>
        <a:srgbClr val="F89279"/>
      </a:lt2>
      <a:accent1>
        <a:srgbClr val="FF9728"/>
      </a:accent1>
      <a:accent2>
        <a:srgbClr val="00D078"/>
      </a:accent2>
      <a:accent3>
        <a:srgbClr val="DADADA"/>
      </a:accent3>
      <a:accent4>
        <a:srgbClr val="BBC0BB"/>
      </a:accent4>
      <a:accent5>
        <a:srgbClr val="FFFFFF"/>
      </a:accent5>
      <a:accent6>
        <a:srgbClr val="2A9ADC"/>
      </a:accent6>
      <a:hlink>
        <a:srgbClr val="2A9ADC"/>
      </a:hlink>
      <a:folHlink>
        <a:srgbClr val="4D4D4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E21B0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073A441709346A39C04234BC5EFD3" ma:contentTypeVersion="1" ma:contentTypeDescription="Создание документа." ma:contentTypeScope="" ma:versionID="b2f860bb5c43940038255931f65e93ae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3609DF-121C-4361-93D8-2A43CCEF447F}"/>
</file>

<file path=customXml/itemProps2.xml><?xml version="1.0" encoding="utf-8"?>
<ds:datastoreItem xmlns:ds="http://schemas.openxmlformats.org/officeDocument/2006/customXml" ds:itemID="{3C37BE83-0660-4066-8DDC-982059D64333}"/>
</file>

<file path=customXml/itemProps3.xml><?xml version="1.0" encoding="utf-8"?>
<ds:datastoreItem xmlns:ds="http://schemas.openxmlformats.org/officeDocument/2006/customXml" ds:itemID="{DE815D11-8ACB-41B5-8A75-36833067FBEB}"/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306</TotalTime>
  <Words>396</Words>
  <Application>Microsoft Office PowerPoint</Application>
  <PresentationFormat>Экран (4:3)</PresentationFormat>
  <Paragraphs>140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굴림</vt:lpstr>
      <vt:lpstr>Arial</vt:lpstr>
      <vt:lpstr>Calibri</vt:lpstr>
      <vt:lpstr>Microsoft Sans Serif</vt:lpstr>
      <vt:lpstr>Times New Roman</vt:lpstr>
      <vt:lpstr>Verdana</vt:lpstr>
      <vt:lpstr>powerpoint-template-24</vt:lpstr>
      <vt:lpstr>Искусство управления уроком</vt:lpstr>
      <vt:lpstr>Наши ожидания…продолжи фразу</vt:lpstr>
      <vt:lpstr>Требования ФГОС</vt:lpstr>
      <vt:lpstr>Логические универсальные действия: </vt:lpstr>
      <vt:lpstr>Коммуникативные навыки</vt:lpstr>
      <vt:lpstr>Представьте себе, что Вы обладаете сверх способностями? Что бы выбрали:</vt:lpstr>
      <vt:lpstr>Работа в группах</vt:lpstr>
      <vt:lpstr>Презентация PowerPoint</vt:lpstr>
      <vt:lpstr>Прием «Карта согласия» современный урок-это…</vt:lpstr>
      <vt:lpstr>Современный урок</vt:lpstr>
      <vt:lpstr>Структура урока(технологическая карта)</vt:lpstr>
      <vt:lpstr> Критерии результативности урока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home</dc:creator>
  <cp:lastModifiedBy>Козлова ВА</cp:lastModifiedBy>
  <cp:revision>25</cp:revision>
  <dcterms:created xsi:type="dcterms:W3CDTF">2012-04-20T20:16:23Z</dcterms:created>
  <dcterms:modified xsi:type="dcterms:W3CDTF">2018-04-12T16:24:34Z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0x010100AE8073A441709346A39C04234BC5EFD3</vt:lpwstr>
  </property>
</Properties>
</file>