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347" r:id="rId2"/>
    <p:sldId id="356" r:id="rId3"/>
    <p:sldId id="357" r:id="rId4"/>
    <p:sldId id="350" r:id="rId5"/>
    <p:sldId id="358" r:id="rId6"/>
    <p:sldId id="371" r:id="rId7"/>
    <p:sldId id="368" r:id="rId8"/>
    <p:sldId id="372" r:id="rId9"/>
    <p:sldId id="355" r:id="rId10"/>
    <p:sldId id="373" r:id="rId11"/>
    <p:sldId id="374" r:id="rId12"/>
    <p:sldId id="375" r:id="rId13"/>
    <p:sldId id="376" r:id="rId14"/>
    <p:sldId id="377" r:id="rId15"/>
    <p:sldId id="3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51610" y="4572008"/>
            <a:ext cx="7311390" cy="2285991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Отчёт МО учителей </a:t>
            </a:r>
          </a:p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технологии, музыки, ИЗО.</a:t>
            </a:r>
          </a:p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2020-2021 учебный год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103620" y="5257800"/>
            <a:ext cx="2659380" cy="56403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2050" name="Picture 2" descr="C:\Users\1\Desktop\хлам с рабочего стола\старый\мамино\достижения\дост с 20 г\7E7yxvMsH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545854" cy="4525963"/>
          </a:xfrm>
          <a:prstGeom prst="rect">
            <a:avLst/>
          </a:prstGeom>
          <a:noFill/>
        </p:spPr>
      </p:pic>
      <p:pic>
        <p:nvPicPr>
          <p:cNvPr id="2051" name="Picture 3" descr="C:\Users\1\Desktop\хлам с рабочего стола\старый\мамино\достижения\дост с 20 г\7JoVRu7F5u0.jpg"/>
          <p:cNvPicPr>
            <a:picLocks noChangeAspect="1" noChangeArrowheads="1"/>
          </p:cNvPicPr>
          <p:nvPr/>
        </p:nvPicPr>
        <p:blipFill>
          <a:blip r:embed="rId3"/>
          <a:srcRect l="5556" t="4167" r="22222" b="30208"/>
          <a:stretch>
            <a:fillRect/>
          </a:stretch>
        </p:blipFill>
        <p:spPr bwMode="auto">
          <a:xfrm>
            <a:off x="3071802" y="1571612"/>
            <a:ext cx="2786082" cy="4500594"/>
          </a:xfrm>
          <a:prstGeom prst="rect">
            <a:avLst/>
          </a:prstGeom>
          <a:noFill/>
        </p:spPr>
      </p:pic>
      <p:pic>
        <p:nvPicPr>
          <p:cNvPr id="2052" name="Picture 4" descr="C:\Users\1\Desktop\хлам с рабочего стола\старый\мамино\достижения\дост с 20 г\BWptw0wI0co.jpg"/>
          <p:cNvPicPr>
            <a:picLocks noChangeAspect="1" noChangeArrowheads="1"/>
          </p:cNvPicPr>
          <p:nvPr/>
        </p:nvPicPr>
        <p:blipFill>
          <a:blip r:embed="rId4" cstate="print"/>
          <a:srcRect r="17433" b="19664"/>
          <a:stretch>
            <a:fillRect/>
          </a:stretch>
        </p:blipFill>
        <p:spPr bwMode="auto">
          <a:xfrm>
            <a:off x="6072198" y="1571612"/>
            <a:ext cx="264320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хлам с рабочего стола\старый\мамино\достижения\дост с 20 г\EHunDzuePno.jpg"/>
          <p:cNvPicPr>
            <a:picLocks noChangeAspect="1" noChangeArrowheads="1"/>
          </p:cNvPicPr>
          <p:nvPr/>
        </p:nvPicPr>
        <p:blipFill>
          <a:blip r:embed="rId2" cstate="print"/>
          <a:srcRect t="2679" r="16666"/>
          <a:stretch>
            <a:fillRect/>
          </a:stretch>
        </p:blipFill>
        <p:spPr bwMode="auto">
          <a:xfrm>
            <a:off x="357158" y="1357298"/>
            <a:ext cx="2500330" cy="5191108"/>
          </a:xfrm>
          <a:prstGeom prst="rect">
            <a:avLst/>
          </a:prstGeom>
          <a:noFill/>
        </p:spPr>
      </p:pic>
      <p:pic>
        <p:nvPicPr>
          <p:cNvPr id="3075" name="Picture 3" descr="C:\Users\1\Desktop\хлам с рабочего стола\старый\мамино\достижения\дост с 20 г\-EVSilV24To.jpg"/>
          <p:cNvPicPr>
            <a:picLocks noChangeAspect="1" noChangeArrowheads="1"/>
          </p:cNvPicPr>
          <p:nvPr/>
        </p:nvPicPr>
        <p:blipFill>
          <a:blip r:embed="rId3" cstate="print"/>
          <a:srcRect l="12766" r="14893" b="13829"/>
          <a:stretch>
            <a:fillRect/>
          </a:stretch>
        </p:blipFill>
        <p:spPr bwMode="auto">
          <a:xfrm>
            <a:off x="3286116" y="1357298"/>
            <a:ext cx="2428892" cy="5143536"/>
          </a:xfrm>
          <a:prstGeom prst="rect">
            <a:avLst/>
          </a:prstGeom>
          <a:noFill/>
        </p:spPr>
      </p:pic>
      <p:pic>
        <p:nvPicPr>
          <p:cNvPr id="3076" name="Picture 4" descr="C:\Users\1\Desktop\хлам с рабочего стола\старый\мамино\достижения\дост с 20 г\LrvM_40V4qk.jpg"/>
          <p:cNvPicPr>
            <a:picLocks noChangeAspect="1" noChangeArrowheads="1"/>
          </p:cNvPicPr>
          <p:nvPr/>
        </p:nvPicPr>
        <p:blipFill>
          <a:blip r:embed="rId4"/>
          <a:srcRect l="11638" r="16598" b="20355"/>
          <a:stretch>
            <a:fillRect/>
          </a:stretch>
        </p:blipFill>
        <p:spPr bwMode="auto">
          <a:xfrm>
            <a:off x="6143636" y="1357298"/>
            <a:ext cx="2606966" cy="514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хлам с рабочего стола\старый\мамино\достижения\дост с 20 г\zSFU78SEqy4.jpg"/>
          <p:cNvPicPr>
            <a:picLocks noChangeAspect="1" noChangeArrowheads="1"/>
          </p:cNvPicPr>
          <p:nvPr/>
        </p:nvPicPr>
        <p:blipFill>
          <a:blip r:embed="rId2" cstate="print"/>
          <a:srcRect l="9480" t="4000" r="14668" b="2667"/>
          <a:stretch>
            <a:fillRect/>
          </a:stretch>
        </p:blipFill>
        <p:spPr bwMode="auto">
          <a:xfrm>
            <a:off x="285720" y="1571612"/>
            <a:ext cx="2286016" cy="5000660"/>
          </a:xfrm>
          <a:prstGeom prst="rect">
            <a:avLst/>
          </a:prstGeom>
          <a:noFill/>
        </p:spPr>
      </p:pic>
      <p:pic>
        <p:nvPicPr>
          <p:cNvPr id="4099" name="Picture 3" descr="C:\Users\1\Desktop\хлам с рабочего стола\старый\мамино\достижения\дост с 20 г\yBKjj7l0uOk.jpg"/>
          <p:cNvPicPr>
            <a:picLocks noChangeAspect="1" noChangeArrowheads="1"/>
          </p:cNvPicPr>
          <p:nvPr/>
        </p:nvPicPr>
        <p:blipFill>
          <a:blip r:embed="rId3" cstate="print"/>
          <a:srcRect t="1407" r="19999"/>
          <a:stretch>
            <a:fillRect/>
          </a:stretch>
        </p:blipFill>
        <p:spPr bwMode="auto">
          <a:xfrm>
            <a:off x="3357554" y="1571612"/>
            <a:ext cx="2286016" cy="5008544"/>
          </a:xfrm>
          <a:prstGeom prst="rect">
            <a:avLst/>
          </a:prstGeom>
          <a:noFill/>
        </p:spPr>
      </p:pic>
      <p:pic>
        <p:nvPicPr>
          <p:cNvPr id="4100" name="Picture 4" descr="C:\Users\1\Desktop\хлам с рабочего стола\старый\мамино\достижения\дост с 20 г\wkLV97Cmyco.jpg"/>
          <p:cNvPicPr>
            <a:picLocks noChangeAspect="1" noChangeArrowheads="1"/>
          </p:cNvPicPr>
          <p:nvPr/>
        </p:nvPicPr>
        <p:blipFill>
          <a:blip r:embed="rId4" cstate="print"/>
          <a:srcRect l="10720" t="2202" r="9397" b="5286"/>
          <a:stretch>
            <a:fillRect/>
          </a:stretch>
        </p:blipFill>
        <p:spPr bwMode="auto">
          <a:xfrm>
            <a:off x="6429388" y="1571612"/>
            <a:ext cx="242889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5122" name="Picture 2" descr="C:\Users\1\Desktop\хлам с рабочего стола\старый\мамино\достижения\дост с 20 г\9XyUOJo3D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74"/>
            <a:ext cx="3094158" cy="5500726"/>
          </a:xfrm>
          <a:prstGeom prst="rect">
            <a:avLst/>
          </a:prstGeom>
          <a:noFill/>
        </p:spPr>
      </p:pic>
      <p:pic>
        <p:nvPicPr>
          <p:cNvPr id="5124" name="Picture 4" descr="C:\Users\1\Desktop\хлам с рабочего стола\старый\мамино\достижения\дост с 20 г\m_xBk6RE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89048"/>
            <a:ext cx="3076285" cy="546895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\Desktop\хлам с рабочего стола\старый\мамино\достижения\дост с 20 г\f_Pt_C0mb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4000504"/>
            <a:ext cx="3778949" cy="2125659"/>
          </a:xfrm>
          <a:prstGeom prst="rect">
            <a:avLst/>
          </a:prstGeom>
          <a:noFill/>
        </p:spPr>
      </p:pic>
      <p:pic>
        <p:nvPicPr>
          <p:cNvPr id="5" name="Picture 5" descr="C:\Users\1\Desktop\хлам с рабочего стола\старый\мамино\достижения\дост с 20 г\f_Pt_C0mb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22" y="1643050"/>
            <a:ext cx="7969978" cy="44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 descr="C:\Users\1\Desktop\хлам с рабочего стола\старый\мамино\достижения\дост с 20 г\vIv1lJyhv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377" b="4728"/>
          <a:stretch>
            <a:fillRect/>
          </a:stretch>
        </p:blipFill>
        <p:spPr bwMode="auto">
          <a:xfrm>
            <a:off x="2786050" y="1345628"/>
            <a:ext cx="3786214" cy="551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Учителя МО готовят участников предметных олимпиад и конкурсов. </a:t>
            </a:r>
          </a:p>
          <a:p>
            <a:pPr>
              <a:buNone/>
            </a:pPr>
            <a:r>
              <a:rPr lang="ru-RU" dirty="0" smtClean="0"/>
              <a:t>Архангельская Е.А., Смирнов Ю.А., Молина В.С. подготовили победителей и призёров Всероссийской олимпиады школьников по технологии.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Молина В.С.  подготовила победителя муниципального конкурса "Рождество глазами детей" ,  и частника  регионального конкурса «Сказочный мир Снегурочки»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C:\Users\1\Desktop\хлам с рабочего стола\старый\мамино\достижения\дост с 20 г\SsZhVAx3NJU.jpg"/>
          <p:cNvPicPr/>
          <p:nvPr/>
        </p:nvPicPr>
        <p:blipFill>
          <a:blip r:embed="rId2" cstate="print"/>
          <a:srcRect t="8418"/>
          <a:stretch>
            <a:fillRect/>
          </a:stretch>
        </p:blipFill>
        <p:spPr bwMode="auto">
          <a:xfrm>
            <a:off x="1857356" y="4000504"/>
            <a:ext cx="1714512" cy="23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хлам с рабочего стола\старый\мамино\достижения\дост с 20 г\bnSlo-EcJC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6"/>
            <a:ext cx="1643074" cy="241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Смирнов Ю.А. Благодарность РОО за подготовку победителей и призёров муниципального этапа олимпиады по </a:t>
            </a:r>
            <a:r>
              <a:rPr lang="ru-RU" dirty="0" smtClean="0"/>
              <a:t>технологии,</a:t>
            </a:r>
          </a:p>
          <a:p>
            <a:pPr>
              <a:buNone/>
            </a:pPr>
            <a:r>
              <a:rPr lang="ru-RU" dirty="0" smtClean="0"/>
              <a:t>Сертификат «Цифровая компетентность педагога 21 века»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Молина В.С. сертификат за участие в работе 2 Всероссийского Форума центров "Точка роста" "Вектор трансформации образования общеобразовательных организаций сельских территорий и малых городов"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Архангельская Е.А. , Молина В.С. получили сертификаты за  прохождение тестирования «</a:t>
            </a:r>
            <a:r>
              <a:rPr lang="ru-RU" dirty="0" err="1" smtClean="0"/>
              <a:t>Интенсив</a:t>
            </a:r>
            <a:r>
              <a:rPr lang="ru-RU" dirty="0" smtClean="0"/>
              <a:t> Я Учитель 3.0» по темам: «Цифровые компетенции педагога», «Работа с трудным поведением», «Компетенции успешного современного учителя»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мероприятиях школы, района,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Учителя нашего МО принимают активное участие в ДМО. </a:t>
            </a:r>
          </a:p>
          <a:p>
            <a:r>
              <a:rPr lang="ru-RU" dirty="0" smtClean="0"/>
              <a:t>В День науки, традиционно проходивший в нашей школе  МО учителей  технологии, музыки, ИЗО </a:t>
            </a:r>
            <a:r>
              <a:rPr lang="ru-RU" dirty="0" err="1" smtClean="0"/>
              <a:t>провеле</a:t>
            </a:r>
            <a:r>
              <a:rPr lang="ru-RU" dirty="0" smtClean="0"/>
              <a:t> следующие мероприятия:</a:t>
            </a:r>
          </a:p>
          <a:p>
            <a:r>
              <a:rPr lang="ru-RU" dirty="0" smtClean="0"/>
              <a:t>Архангельская Е. А. </a:t>
            </a:r>
            <a:r>
              <a:rPr lang="ru-RU" dirty="0" err="1" smtClean="0"/>
              <a:t>квест</a:t>
            </a:r>
            <a:r>
              <a:rPr lang="ru-RU" dirty="0" smtClean="0"/>
              <a:t> по ПДД.</a:t>
            </a:r>
          </a:p>
          <a:p>
            <a:r>
              <a:rPr lang="ru-RU" dirty="0" smtClean="0"/>
              <a:t>Малодушная  Е.В.  4 классы   игра «Угадай мелодию»</a:t>
            </a:r>
          </a:p>
          <a:p>
            <a:r>
              <a:rPr lang="ru-RU" dirty="0" smtClean="0"/>
              <a:t>Смирнов Ю.А. 11б (мальчики) Точка роста. Вырезание дорожных знаков </a:t>
            </a:r>
            <a:r>
              <a:rPr lang="ru-RU" dirty="0" err="1" smtClean="0"/>
              <a:t>электролобзиком</a:t>
            </a:r>
            <a:r>
              <a:rPr lang="ru-RU" dirty="0" smtClean="0"/>
              <a:t> и шлифовка с помощью бормашины.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День Науки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Молина В.С.  8 классы (девочки) Точка роста. </a:t>
            </a:r>
            <a:r>
              <a:rPr lang="ru-RU" sz="3600" dirty="0" err="1" smtClean="0"/>
              <a:t>Промдизайн</a:t>
            </a:r>
            <a:r>
              <a:rPr lang="ru-RU" sz="3600" dirty="0" smtClean="0"/>
              <a:t>. 3д моделирование.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s://sun9-16.userapi.com/impg/UPh2JlDgRny5gyfVKyBp53kVI5L9sqLhbjVp-g/AbEcLlFSti4.jpg?size=900x1600&amp;quality=96&amp;sign=317b593dfbb4b773c610f0b0cd052cac&amp;type=album"/>
          <p:cNvPicPr>
            <a:picLocks noGrp="1"/>
          </p:cNvPicPr>
          <p:nvPr>
            <p:ph sz="half" idx="1"/>
          </p:nvPr>
        </p:nvPicPr>
        <p:blipFill>
          <a:blip r:embed="rId2"/>
          <a:srcRect t="15651" b="28670"/>
          <a:stretch>
            <a:fillRect/>
          </a:stretch>
        </p:blipFill>
        <p:spPr bwMode="auto">
          <a:xfrm>
            <a:off x="428596" y="2860396"/>
            <a:ext cx="4038600" cy="39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sun9-29.userapi.com/impg/x_011hFPZ8JacXEwBgWx03OBx_G4GR6BJO6nrg/axkEdH18bic.jpg?size=900x1600&amp;quality=96&amp;sign=a3741e76f606897375feeac42bd97eb5&amp;type=album"/>
          <p:cNvPicPr>
            <a:picLocks noGrp="1"/>
          </p:cNvPicPr>
          <p:nvPr>
            <p:ph sz="half" idx="2"/>
          </p:nvPr>
        </p:nvPicPr>
        <p:blipFill>
          <a:blip r:embed="rId3"/>
          <a:srcRect b="46548"/>
          <a:stretch>
            <a:fillRect/>
          </a:stretch>
        </p:blipFill>
        <p:spPr bwMode="auto">
          <a:xfrm>
            <a:off x="4643438" y="2877413"/>
            <a:ext cx="4038600" cy="39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Точка роста. проектирование</a:t>
            </a:r>
            <a:r>
              <a:rPr lang="en-US" sz="3600" dirty="0" smtClean="0"/>
              <a:t> </a:t>
            </a:r>
            <a:r>
              <a:rPr lang="ru-RU" sz="3600" dirty="0" smtClean="0"/>
              <a:t>в программе </a:t>
            </a:r>
            <a:r>
              <a:rPr lang="en-US" sz="3600" dirty="0" smtClean="0"/>
              <a:t>Live Home 3D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sun9-40.userapi.com/impg/ot4WO3pi9kBn827FtVjZNCEUHh9N7dZKm2T_LA/DXtxGJeywHU.jpg?size=900x1600&amp;quality=96&amp;sign=cdd5a74991640973b3746cfceb1832b3&amp;type=album"/>
          <p:cNvPicPr>
            <a:picLocks noGrp="1"/>
          </p:cNvPicPr>
          <p:nvPr>
            <p:ph sz="half" idx="1"/>
          </p:nvPr>
        </p:nvPicPr>
        <p:blipFill>
          <a:blip r:embed="rId2"/>
          <a:srcRect t="12347" b="31479"/>
          <a:stretch>
            <a:fillRect/>
          </a:stretch>
        </p:blipFill>
        <p:spPr bwMode="auto">
          <a:xfrm>
            <a:off x="500034" y="2071678"/>
            <a:ext cx="4038600" cy="40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un9-2.userapi.com/impg/WhcrocZ4CMn4acQIFlTMxvPKYknohO8iSJIdIQ/4qnFh02Pe_I.jpg?size=900x1600&amp;quality=96&amp;sign=999da1c7b36d97cb3bf32e1edc066c6c&amp;type=album"/>
          <p:cNvPicPr>
            <a:picLocks noGrp="1"/>
          </p:cNvPicPr>
          <p:nvPr>
            <p:ph sz="half" idx="2"/>
          </p:nvPr>
        </p:nvPicPr>
        <p:blipFill>
          <a:blip r:embed="rId3"/>
          <a:srcRect t="6839" b="39097"/>
          <a:stretch>
            <a:fillRect/>
          </a:stretch>
        </p:blipFill>
        <p:spPr bwMode="auto">
          <a:xfrm>
            <a:off x="4643438" y="2071678"/>
            <a:ext cx="4038600" cy="402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Педагоги МО готовили выпускников 9 классов к защите итоговых проектов</a:t>
            </a:r>
          </a:p>
          <a:p>
            <a:pPr>
              <a:buNone/>
            </a:pPr>
            <a:r>
              <a:rPr lang="ru-RU" dirty="0" smtClean="0"/>
              <a:t>Терехова Т.В. Итоговый проект в 9 классе</a:t>
            </a:r>
          </a:p>
          <a:p>
            <a:pPr>
              <a:buNone/>
            </a:pPr>
            <a:r>
              <a:rPr lang="ru-RU" dirty="0" smtClean="0"/>
              <a:t> "Бионика в архитектуре", </a:t>
            </a:r>
          </a:p>
          <a:p>
            <a:pPr>
              <a:buNone/>
            </a:pPr>
            <a:r>
              <a:rPr lang="ru-RU" dirty="0" smtClean="0"/>
              <a:t>5 класс «Тайны школьного мела»</a:t>
            </a:r>
          </a:p>
          <a:p>
            <a:pPr>
              <a:buNone/>
            </a:pPr>
            <a:r>
              <a:rPr lang="ru-RU" dirty="0" smtClean="0"/>
              <a:t>Архангельская Е.А.  "Исследование рынка труда в России»</a:t>
            </a:r>
          </a:p>
          <a:p>
            <a:pPr>
              <a:buNone/>
            </a:pPr>
            <a:r>
              <a:rPr lang="ru-RU" dirty="0" smtClean="0"/>
              <a:t>Малодушная Е.В. подготовила с учащимися </a:t>
            </a:r>
          </a:p>
          <a:p>
            <a:pPr>
              <a:buNone/>
            </a:pPr>
            <a:r>
              <a:rPr lang="ru-RU" dirty="0" smtClean="0"/>
              <a:t>7 б класса исследовательский проект </a:t>
            </a:r>
          </a:p>
          <a:p>
            <a:pPr>
              <a:buNone/>
            </a:pPr>
            <a:r>
              <a:rPr lang="ru-RU" dirty="0" smtClean="0"/>
              <a:t>«В ритме </a:t>
            </a:r>
            <a:r>
              <a:rPr lang="ru-RU" dirty="0" err="1" smtClean="0"/>
              <a:t>флешмоба</a:t>
            </a:r>
            <a:r>
              <a:rPr lang="ru-RU" dirty="0" smtClean="0"/>
              <a:t>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50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2285C8"/>
      </a:accent1>
      <a:accent2>
        <a:srgbClr val="289FE8"/>
      </a:accent2>
      <a:accent3>
        <a:srgbClr val="54C0E2"/>
      </a:accent3>
      <a:accent4>
        <a:srgbClr val="37CBFF"/>
      </a:accent4>
      <a:accent5>
        <a:srgbClr val="00ACE8"/>
      </a:accent5>
      <a:accent6>
        <a:srgbClr val="00729B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6C418C-9F6B-4BC3-8E59-FDD28032D1B9}"/>
</file>

<file path=customXml/itemProps2.xml><?xml version="1.0" encoding="utf-8"?>
<ds:datastoreItem xmlns:ds="http://schemas.openxmlformats.org/officeDocument/2006/customXml" ds:itemID="{25A28D51-44C2-4232-BFC9-E6FC58668FA2}"/>
</file>

<file path=customXml/itemProps3.xml><?xml version="1.0" encoding="utf-8"?>
<ds:datastoreItem xmlns:ds="http://schemas.openxmlformats.org/officeDocument/2006/customXml" ds:itemID="{82423E4B-1FC0-4B63-886B-DFE25F102B05}"/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276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15_Office Theme</vt:lpstr>
      <vt:lpstr>Слайд 1</vt:lpstr>
      <vt:lpstr>Участие в конкурсах</vt:lpstr>
      <vt:lpstr>Участие в конкурсах</vt:lpstr>
      <vt:lpstr>Награды</vt:lpstr>
      <vt:lpstr>Награды</vt:lpstr>
      <vt:lpstr>Участие в мероприятиях школы, района, области</vt:lpstr>
      <vt:lpstr>   День Науки   Молина В.С.  8 классы (девочки) Точка роста. Промдизайн. 3д моделирование.  </vt:lpstr>
      <vt:lpstr>  Точка роста. проектирование в программе Live Home 3D </vt:lpstr>
      <vt:lpstr>Проекты</vt:lpstr>
      <vt:lpstr>Наши работы</vt:lpstr>
      <vt:lpstr>Наши работы</vt:lpstr>
      <vt:lpstr>Наши работы</vt:lpstr>
      <vt:lpstr>Наши работы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Кампутер</cp:lastModifiedBy>
  <cp:revision>290</cp:revision>
  <dcterms:created xsi:type="dcterms:W3CDTF">2012-04-26T17:06:14Z</dcterms:created>
  <dcterms:modified xsi:type="dcterms:W3CDTF">2021-05-28T06:48:07Z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