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7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428" y="-102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23721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312920" y="1027079"/>
            <a:ext cx="4934160" cy="370080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1169640" y="5086800"/>
            <a:ext cx="5226480" cy="4107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893908"/>
      </p:ext>
    </p:extLst>
  </p:cSld>
  <p:clrMap bg1="lt1" tx1="dk1" bg2="lt2" tx2="dk2" accent1="accent1" accent2="accent2" accent3="accent3" accent4="accent4" accent5="accent5" accent6="accent6" hlink="hlink" folHlink="folHlink"/>
  <p:notesStyle>
    <a:lvl1pPr rtl="0" hangingPunct="0">
      <a:tabLst/>
      <a:defRPr lang="en-US" sz="2400" b="0" i="0" u="none" strike="noStrike">
        <a:ln>
          <a:noFill/>
        </a:ln>
        <a:solidFill>
          <a:srgbClr val="000000"/>
        </a:solidFill>
        <a:latin typeface="Thorndale" pitchFamily="18"/>
        <a:cs typeface="Arial Unicode MS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pPr lvl="0"/>
            <a:r>
              <a:rPr lang="en-US"/>
              <a:t>Московский университетский благородный пансион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21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23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97725" y="555625"/>
            <a:ext cx="2151063" cy="6308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41363" y="555625"/>
            <a:ext cx="6303962" cy="6308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11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58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5351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41363" y="2101850"/>
            <a:ext cx="4227512" cy="476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21275" y="2101850"/>
            <a:ext cx="4227513" cy="476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79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21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79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715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1992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6658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5360" y="1893960"/>
            <a:ext cx="9675000" cy="5666399"/>
          </a:xfrm>
          <a:prstGeom prst="rect">
            <a:avLst/>
          </a:prstGeom>
          <a:solidFill>
            <a:srgbClr val="DDDDDD"/>
          </a:solidFill>
          <a:ln w="25400">
            <a:solidFill>
              <a:srgbClr val="C0C0C0"/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en-US" sz="2400">
              <a:solidFill>
                <a:srgbClr val="000000"/>
              </a:solidFill>
              <a:latin typeface="Thorndale" pitchFamily="18"/>
              <a:ea typeface="HG Mincho Light J" pitchFamily="2"/>
              <a:cs typeface="Arial Unicode MS" pitchFamily="2"/>
            </a:endParaRPr>
          </a:p>
        </p:txBody>
      </p:sp>
      <p:sp>
        <p:nvSpPr>
          <p:cNvPr id="3" name="Заголовок 2"/>
          <p:cNvSpPr txBox="1">
            <a:spLocks noGrp="1"/>
          </p:cNvSpPr>
          <p:nvPr>
            <p:ph type="title"/>
          </p:nvPr>
        </p:nvSpPr>
        <p:spPr>
          <a:xfrm>
            <a:off x="740879" y="555480"/>
            <a:ext cx="8608320" cy="1262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endParaRPr lang="en-US"/>
          </a:p>
        </p:txBody>
      </p:sp>
      <p:sp>
        <p:nvSpPr>
          <p:cNvPr id="4" name="Текст 3"/>
          <p:cNvSpPr txBox="1">
            <a:spLocks noGrp="1"/>
          </p:cNvSpPr>
          <p:nvPr>
            <p:ph type="body" idx="1"/>
          </p:nvPr>
        </p:nvSpPr>
        <p:spPr>
          <a:xfrm>
            <a:off x="740879" y="2101680"/>
            <a:ext cx="8608320" cy="47627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 algn="l">
              <a:buClr>
                <a:srgbClr val="0E594D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defPPr>
            <a:lvl1pPr marL="432000" marR="0" lvl="0" indent="-324000" algn="l">
              <a:buClr>
                <a:srgbClr val="0E594D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1pPr>
            <a:lvl2pPr marL="864000" marR="0" lvl="1" indent="-288000" algn="l">
              <a:buClr>
                <a:srgbClr val="000000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2pPr>
            <a:lvl3pPr marL="1296000" marR="0" lvl="2" indent="-216000" algn="l">
              <a:buClr>
                <a:srgbClr val="000000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3pPr>
            <a:lvl4pPr marL="1728000" marR="0" lvl="3" indent="-216000" algn="l">
              <a:buClr>
                <a:srgbClr val="000000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4pPr>
            <a:lvl5pPr marL="2160000" marR="0" lvl="4" indent="-216000" algn="l">
              <a:buClr>
                <a:srgbClr val="0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5pPr>
            <a:lvl6pPr marL="2592000" marR="0" lvl="5" indent="-216000" algn="l">
              <a:buClr>
                <a:srgbClr val="0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6pPr>
            <a:lvl7pPr marL="3024000" marR="0" lvl="6" indent="-216000" algn="l">
              <a:buClr>
                <a:srgbClr val="0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7pPr>
            <a:lvl8pPr marL="3456000" marR="0" lvl="7" indent="-216000" algn="l">
              <a:buClr>
                <a:srgbClr val="0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8pPr>
            <a:lvl9pPr marL="3887999" marR="0" lvl="8" indent="-216000" algn="l">
              <a:buClr>
                <a:srgbClr val="0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181800" cy="918719"/>
          </a:xfrm>
          <a:prstGeom prst="rect">
            <a:avLst/>
          </a:prstGeom>
          <a:solidFill>
            <a:srgbClr val="125C8D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en-US" sz="2400">
              <a:solidFill>
                <a:srgbClr val="000000"/>
              </a:solidFill>
              <a:latin typeface="Thorndale" pitchFamily="18"/>
              <a:ea typeface="HG Mincho Light J" pitchFamily="2"/>
              <a:cs typeface="Arial Unicode MS" pitchFamily="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381399"/>
            <a:ext cx="181800" cy="918719"/>
          </a:xfrm>
          <a:prstGeom prst="rect">
            <a:avLst/>
          </a:prstGeom>
          <a:solidFill>
            <a:srgbClr val="125C8D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en-US" sz="2400">
              <a:solidFill>
                <a:srgbClr val="000000"/>
              </a:solidFill>
              <a:latin typeface="Thorndale" pitchFamily="18"/>
              <a:ea typeface="HG Mincho Light J" pitchFamily="2"/>
              <a:cs typeface="Arial Unicode MS" pitchFamily="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168560"/>
            <a:ext cx="181800" cy="918719"/>
          </a:xfrm>
          <a:prstGeom prst="rect">
            <a:avLst/>
          </a:prstGeom>
          <a:solidFill>
            <a:srgbClr val="125C8D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en-US" sz="2400">
              <a:solidFill>
                <a:srgbClr val="000000"/>
              </a:solidFill>
              <a:latin typeface="Thorndale" pitchFamily="18"/>
              <a:ea typeface="HG Mincho Light J" pitchFamily="2"/>
              <a:cs typeface="Arial Unicode MS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en-US" sz="4400" b="1" i="0" u="none" strike="noStrike">
          <a:ln>
            <a:noFill/>
          </a:ln>
          <a:solidFill>
            <a:srgbClr val="333333"/>
          </a:solidFill>
          <a:latin typeface="Albany" pitchFamily="34"/>
          <a:cs typeface="Arial Unicode MS" pitchFamily="2"/>
        </a:defRPr>
      </a:lvl1pPr>
    </p:titleStyle>
    <p:bodyStyle>
      <a:lvl1pPr marL="0" marR="0" indent="0" algn="l" rtl="0" hangingPunct="0">
        <a:tabLst/>
        <a:defRPr lang="en-US" sz="3200" b="0" i="0" u="none" strike="noStrike">
          <a:ln>
            <a:noFill/>
          </a:ln>
          <a:solidFill>
            <a:srgbClr val="000000"/>
          </a:solidFill>
          <a:latin typeface="Albany" pitchFamily="34"/>
          <a:cs typeface="Arial Unicode MS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679680" y="465480"/>
            <a:ext cx="8608320" cy="126252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en-US" sz="4000">
                <a:solidFill>
                  <a:srgbClr val="CC0000"/>
                </a:solidFill>
                <a:effectLst>
                  <a:outerShdw dist="17961" dir="2700000">
                    <a:scrgbClr r="0" g="0" b="0"/>
                  </a:outerShdw>
                </a:effectLst>
                <a:latin typeface="Art-Metropol" pitchFamily="34"/>
              </a:rPr>
              <a:t>Литературная сказка В.А. Жуковского “Спящая царевна”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92000" y="2152800"/>
            <a:ext cx="9070200" cy="468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en-US" sz="5400">
                <a:solidFill>
                  <a:srgbClr val="CC0000"/>
                </a:solidFill>
              </a:rPr>
              <a:t>Похожие сказки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740879" y="2101680"/>
            <a:ext cx="2643120" cy="1140840"/>
          </a:xfrm>
        </p:spPr>
        <p:txBody>
          <a:bodyPr/>
          <a:lstStyle>
            <a:defPPr marL="432000" marR="0" lvl="0" indent="-324000" algn="l">
              <a:buClr>
                <a:srgbClr val="0E594D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defPPr>
            <a:lvl1pPr marL="432000" marR="0" lvl="0" indent="-324000" algn="l">
              <a:buClr>
                <a:srgbClr val="0E594D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1pPr>
            <a:lvl2pPr marL="864000" marR="0" lvl="1" indent="-288000" algn="l">
              <a:buClr>
                <a:srgbClr val="000000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2pPr>
            <a:lvl3pPr marL="1296000" marR="0" lvl="2" indent="-216000" algn="l">
              <a:buClr>
                <a:srgbClr val="000000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3pPr>
            <a:lvl4pPr marL="1728000" marR="0" lvl="3" indent="-216000" algn="l">
              <a:buClr>
                <a:srgbClr val="000000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4pPr>
            <a:lvl5pPr marL="2160000" marR="0" lvl="4" indent="-216000" algn="l">
              <a:buClr>
                <a:srgbClr val="0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5pPr>
            <a:lvl6pPr marL="2592000" marR="0" lvl="5" indent="-216000" algn="l">
              <a:buClr>
                <a:srgbClr val="0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6pPr>
            <a:lvl7pPr marL="3024000" marR="0" lvl="6" indent="-216000" algn="l">
              <a:buClr>
                <a:srgbClr val="0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7pPr>
            <a:lvl8pPr marL="3456000" marR="0" lvl="7" indent="-216000" algn="l">
              <a:buClr>
                <a:srgbClr val="0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8pPr>
            <a:lvl9pPr marL="3887999" marR="0" lvl="8" indent="-216000" algn="l">
              <a:buClr>
                <a:srgbClr val="0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9pPr>
          </a:lstStyle>
          <a:p>
            <a:pPr lvl="0"/>
            <a:r>
              <a:rPr lang="en-US" sz="2000">
                <a:solidFill>
                  <a:srgbClr val="000099"/>
                </a:solidFill>
              </a:rPr>
              <a:t>А.С. Пушкин,</a:t>
            </a:r>
          </a:p>
          <a:p>
            <a:pPr lvl="0"/>
            <a:r>
              <a:rPr lang="en-US" sz="2000">
                <a:solidFill>
                  <a:srgbClr val="000099"/>
                </a:solidFill>
              </a:rPr>
              <a:t>“Сказка о мёртвой царевне и о семи богатярях”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4294967295"/>
          </p:nvPr>
        </p:nvSpPr>
        <p:spPr>
          <a:xfrm>
            <a:off x="3650759" y="2101680"/>
            <a:ext cx="2771280" cy="2271600"/>
          </a:xfrm>
        </p:spPr>
        <p:txBody>
          <a:bodyPr/>
          <a:lstStyle>
            <a:defPPr marL="432000" marR="0" lvl="0" indent="-324000" algn="l">
              <a:buClr>
                <a:srgbClr val="0E594D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defPPr>
            <a:lvl1pPr marL="432000" marR="0" lvl="0" indent="-324000" algn="l">
              <a:buClr>
                <a:srgbClr val="0E594D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1pPr>
            <a:lvl2pPr marL="864000" marR="0" lvl="1" indent="-288000" algn="l">
              <a:buClr>
                <a:srgbClr val="000000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2pPr>
            <a:lvl3pPr marL="1296000" marR="0" lvl="2" indent="-216000" algn="l">
              <a:buClr>
                <a:srgbClr val="000000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3pPr>
            <a:lvl4pPr marL="1728000" marR="0" lvl="3" indent="-216000" algn="l">
              <a:buClr>
                <a:srgbClr val="000000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4pPr>
            <a:lvl5pPr marL="2160000" marR="0" lvl="4" indent="-216000" algn="l">
              <a:buClr>
                <a:srgbClr val="0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5pPr>
            <a:lvl6pPr marL="2592000" marR="0" lvl="5" indent="-216000" algn="l">
              <a:buClr>
                <a:srgbClr val="0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6pPr>
            <a:lvl7pPr marL="3024000" marR="0" lvl="6" indent="-216000" algn="l">
              <a:buClr>
                <a:srgbClr val="0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7pPr>
            <a:lvl8pPr marL="3456000" marR="0" lvl="7" indent="-216000" algn="l">
              <a:buClr>
                <a:srgbClr val="0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8pPr>
            <a:lvl9pPr marL="3887999" marR="0" lvl="8" indent="-216000" algn="l">
              <a:buClr>
                <a:srgbClr val="0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9pPr>
          </a:lstStyle>
          <a:p>
            <a:pPr lvl="0"/>
            <a:r>
              <a:rPr lang="en-US" sz="2000">
                <a:solidFill>
                  <a:srgbClr val="000099"/>
                </a:solidFill>
              </a:rPr>
              <a:t>В.А. Жуковский,</a:t>
            </a:r>
          </a:p>
          <a:p>
            <a:pPr lvl="0"/>
            <a:r>
              <a:rPr lang="en-US" sz="2000">
                <a:solidFill>
                  <a:srgbClr val="000099"/>
                </a:solidFill>
              </a:rPr>
              <a:t>“Спящая царевна”</a:t>
            </a:r>
          </a:p>
        </p:txBody>
      </p:sp>
      <p:sp>
        <p:nvSpPr>
          <p:cNvPr id="5" name="Текст 4"/>
          <p:cNvSpPr txBox="1">
            <a:spLocks noGrp="1"/>
          </p:cNvSpPr>
          <p:nvPr>
            <p:ph type="body" idx="4294967295"/>
          </p:nvPr>
        </p:nvSpPr>
        <p:spPr>
          <a:xfrm>
            <a:off x="6696000" y="2101680"/>
            <a:ext cx="3024000" cy="2271600"/>
          </a:xfrm>
        </p:spPr>
        <p:txBody>
          <a:bodyPr/>
          <a:lstStyle>
            <a:defPPr marL="432000" marR="0" lvl="0" indent="-324000" algn="l">
              <a:buClr>
                <a:srgbClr val="0E594D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defPPr>
            <a:lvl1pPr marL="432000" marR="0" lvl="0" indent="-324000" algn="l">
              <a:buClr>
                <a:srgbClr val="0E594D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1pPr>
            <a:lvl2pPr marL="864000" marR="0" lvl="1" indent="-288000" algn="l">
              <a:buClr>
                <a:srgbClr val="000000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2pPr>
            <a:lvl3pPr marL="1296000" marR="0" lvl="2" indent="-216000" algn="l">
              <a:buClr>
                <a:srgbClr val="000000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3pPr>
            <a:lvl4pPr marL="1728000" marR="0" lvl="3" indent="-216000" algn="l">
              <a:buClr>
                <a:srgbClr val="000000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4pPr>
            <a:lvl5pPr marL="2160000" marR="0" lvl="4" indent="-216000" algn="l">
              <a:buClr>
                <a:srgbClr val="0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5pPr>
            <a:lvl6pPr marL="2592000" marR="0" lvl="5" indent="-216000" algn="l">
              <a:buClr>
                <a:srgbClr val="0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6pPr>
            <a:lvl7pPr marL="3024000" marR="0" lvl="6" indent="-216000" algn="l">
              <a:buClr>
                <a:srgbClr val="0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7pPr>
            <a:lvl8pPr marL="3456000" marR="0" lvl="7" indent="-216000" algn="l">
              <a:buClr>
                <a:srgbClr val="0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8pPr>
            <a:lvl9pPr marL="3887999" marR="0" lvl="8" indent="-216000" algn="l">
              <a:buClr>
                <a:srgbClr val="0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9pPr>
          </a:lstStyle>
          <a:p>
            <a:pPr lvl="0"/>
            <a:r>
              <a:rPr lang="en-US" sz="2000">
                <a:solidFill>
                  <a:srgbClr val="000099"/>
                </a:solidFill>
              </a:rPr>
              <a:t>Шарль Перро,</a:t>
            </a:r>
          </a:p>
          <a:p>
            <a:pPr lvl="0"/>
            <a:r>
              <a:rPr lang="en-US" sz="2000">
                <a:solidFill>
                  <a:srgbClr val="000099"/>
                </a:solidFill>
              </a:rPr>
              <a:t>“Спящая красавица”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18320" y="3542759"/>
            <a:ext cx="3096000" cy="3496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998040" y="3456000"/>
            <a:ext cx="2865960" cy="357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3528000" y="3311999"/>
            <a:ext cx="3470039" cy="3744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en-US">
                <a:solidFill>
                  <a:srgbClr val="CC0000"/>
                </a:solidFill>
              </a:rPr>
              <a:t>Незнакомые слова и выражения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740879" y="2101680"/>
            <a:ext cx="8608320" cy="5321880"/>
          </a:xfrm>
        </p:spPr>
        <p:txBody>
          <a:bodyPr/>
          <a:lstStyle>
            <a:defPPr marL="432000" marR="0" lvl="0" indent="-324000" algn="l">
              <a:buClr>
                <a:srgbClr val="0E594D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defPPr>
            <a:lvl1pPr marL="432000" marR="0" lvl="0" indent="-324000" algn="l">
              <a:buClr>
                <a:srgbClr val="0E594D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1pPr>
            <a:lvl2pPr marL="864000" marR="0" lvl="1" indent="-288000" algn="l">
              <a:buClr>
                <a:srgbClr val="000000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2pPr>
            <a:lvl3pPr marL="1296000" marR="0" lvl="2" indent="-216000" algn="l">
              <a:buClr>
                <a:srgbClr val="000000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3pPr>
            <a:lvl4pPr marL="1728000" marR="0" lvl="3" indent="-216000" algn="l">
              <a:buClr>
                <a:srgbClr val="000000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4pPr>
            <a:lvl5pPr marL="2160000" marR="0" lvl="4" indent="-216000" algn="l">
              <a:buClr>
                <a:srgbClr val="0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5pPr>
            <a:lvl6pPr marL="2592000" marR="0" lvl="5" indent="-216000" algn="l">
              <a:buClr>
                <a:srgbClr val="0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6pPr>
            <a:lvl7pPr marL="3024000" marR="0" lvl="6" indent="-216000" algn="l">
              <a:buClr>
                <a:srgbClr val="0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7pPr>
            <a:lvl8pPr marL="3456000" marR="0" lvl="7" indent="-216000" algn="l">
              <a:buClr>
                <a:srgbClr val="0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8pPr>
            <a:lvl9pPr marL="3887999" marR="0" lvl="8" indent="-216000" algn="l">
              <a:buClr>
                <a:srgbClr val="0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9pPr>
          </a:lstStyle>
          <a:p>
            <a:pPr lvl="0"/>
            <a:r>
              <a:rPr lang="en-US" sz="2400" b="1">
                <a:solidFill>
                  <a:srgbClr val="330099"/>
                </a:solidFill>
              </a:rPr>
              <a:t>Пророк</a:t>
            </a:r>
            <a:r>
              <a:rPr lang="en-US" sz="2400"/>
              <a:t> – предсказатель будущего, выполняющий волю богов;</a:t>
            </a:r>
          </a:p>
          <a:p>
            <a:pPr lvl="0"/>
            <a:r>
              <a:rPr lang="en-US" sz="2400" b="1">
                <a:solidFill>
                  <a:srgbClr val="000099"/>
                </a:solidFill>
              </a:rPr>
              <a:t>Оплошал </a:t>
            </a:r>
            <a:r>
              <a:rPr lang="en-US" sz="2400"/>
              <a:t>– совершил ошибку, промах;</a:t>
            </a:r>
          </a:p>
          <a:p>
            <a:pPr lvl="0"/>
            <a:r>
              <a:rPr lang="en-US" sz="2400" b="1">
                <a:solidFill>
                  <a:srgbClr val="000099"/>
                </a:solidFill>
              </a:rPr>
              <a:t>В свой черёд</a:t>
            </a:r>
            <a:r>
              <a:rPr lang="en-US" sz="2400"/>
              <a:t> – в свою очередь;</a:t>
            </a:r>
          </a:p>
          <a:p>
            <a:pPr lvl="0"/>
            <a:r>
              <a:rPr lang="en-US" sz="2400" b="1">
                <a:solidFill>
                  <a:srgbClr val="000099"/>
                </a:solidFill>
              </a:rPr>
              <a:t>Речь домолвила </a:t>
            </a:r>
            <a:r>
              <a:rPr lang="en-US" sz="2400"/>
              <a:t>– договорила, закончила;</a:t>
            </a:r>
          </a:p>
          <a:p>
            <a:pPr lvl="0"/>
            <a:r>
              <a:rPr lang="en-US" sz="2400" b="1">
                <a:solidFill>
                  <a:srgbClr val="000099"/>
                </a:solidFill>
              </a:rPr>
              <a:t>Прясть </a:t>
            </a:r>
            <a:r>
              <a:rPr lang="en-US" sz="2400"/>
              <a:t>– делать нити, скручивая волокна (в данном случае льна);</a:t>
            </a:r>
          </a:p>
          <a:p>
            <a:pPr lvl="0"/>
            <a:r>
              <a:rPr lang="en-US" sz="2400" b="1">
                <a:solidFill>
                  <a:srgbClr val="000099"/>
                </a:solidFill>
              </a:rPr>
              <a:t>Сучить</a:t>
            </a:r>
            <a:r>
              <a:rPr lang="en-US" sz="2400"/>
              <a:t> - свивать в одну нить несколько прядей;</a:t>
            </a:r>
          </a:p>
          <a:p>
            <a:pPr lvl="0"/>
            <a:r>
              <a:rPr lang="en-US" sz="2400" b="1">
                <a:solidFill>
                  <a:srgbClr val="000099"/>
                </a:solidFill>
              </a:rPr>
              <a:t>Веретено</a:t>
            </a:r>
            <a:r>
              <a:rPr lang="en-US" sz="2400"/>
              <a:t> – ручное орудие для пряжи;</a:t>
            </a:r>
          </a:p>
          <a:p>
            <a:pPr lvl="0"/>
            <a:r>
              <a:rPr lang="en-US" sz="2400" b="1">
                <a:solidFill>
                  <a:srgbClr val="330099"/>
                </a:solidFill>
              </a:rPr>
              <a:t>Горница</a:t>
            </a:r>
            <a:r>
              <a:rPr lang="en-US" sz="2400"/>
              <a:t> - комната в верхней части дома;</a:t>
            </a:r>
          </a:p>
          <a:p>
            <a:pPr lvl="0"/>
            <a:r>
              <a:rPr lang="en-US" sz="2400" b="1">
                <a:solidFill>
                  <a:srgbClr val="000099"/>
                </a:solidFill>
              </a:rPr>
              <a:t>Хорунжий</a:t>
            </a:r>
            <a:r>
              <a:rPr lang="en-US" sz="2400"/>
              <a:t> – казачий офицер в царской армии;</a:t>
            </a:r>
          </a:p>
          <a:p>
            <a:pPr lvl="0"/>
            <a:r>
              <a:rPr lang="en-US" sz="2400" b="1">
                <a:solidFill>
                  <a:srgbClr val="000099"/>
                </a:solidFill>
              </a:rPr>
              <a:t>Терновник</a:t>
            </a:r>
            <a:r>
              <a:rPr lang="en-US" sz="2400"/>
              <a:t> – густой кустарник с длинными шипами;</a:t>
            </a:r>
          </a:p>
          <a:p>
            <a:pPr lvl="0"/>
            <a:r>
              <a:rPr lang="en-US" sz="2400" b="1">
                <a:solidFill>
                  <a:srgbClr val="000099"/>
                </a:solidFill>
              </a:rPr>
              <a:t>Ланита</a:t>
            </a:r>
            <a:r>
              <a:rPr lang="en-US" sz="2400"/>
              <a:t> (устар.) - щёки.</a:t>
            </a:r>
          </a:p>
          <a:p>
            <a:pPr lvl="0"/>
            <a:r>
              <a:rPr lang="en-US" sz="2400" b="1">
                <a:solidFill>
                  <a:srgbClr val="000099"/>
                </a:solidFill>
              </a:rPr>
              <a:t>Стан</a:t>
            </a:r>
            <a:r>
              <a:rPr lang="en-US" sz="2400"/>
              <a:t> (устар.) - туловище.</a:t>
            </a:r>
          </a:p>
          <a:p>
            <a:pPr lvl="0"/>
            <a:endParaRPr lang="en-US"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en-US" sz="4800">
                <a:solidFill>
                  <a:srgbClr val="990000"/>
                </a:solidFill>
              </a:rPr>
              <a:t>Домашнее задание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740879" y="2448000"/>
            <a:ext cx="8608320" cy="4416480"/>
          </a:xfrm>
        </p:spPr>
        <p:txBody>
          <a:bodyPr/>
          <a:lstStyle>
            <a:defPPr marL="432000" marR="0" lvl="0" indent="-324000" algn="l">
              <a:buClr>
                <a:srgbClr val="0E594D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defPPr>
            <a:lvl1pPr marL="432000" marR="0" lvl="0" indent="-324000" algn="l">
              <a:buClr>
                <a:srgbClr val="0E594D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1pPr>
            <a:lvl2pPr marL="864000" marR="0" lvl="1" indent="-288000" algn="l">
              <a:buClr>
                <a:srgbClr val="000000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2pPr>
            <a:lvl3pPr marL="1296000" marR="0" lvl="2" indent="-216000" algn="l">
              <a:buClr>
                <a:srgbClr val="000000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3pPr>
            <a:lvl4pPr marL="1728000" marR="0" lvl="3" indent="-216000" algn="l">
              <a:buClr>
                <a:srgbClr val="000000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4pPr>
            <a:lvl5pPr marL="2160000" marR="0" lvl="4" indent="-216000" algn="l">
              <a:buClr>
                <a:srgbClr val="0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5pPr>
            <a:lvl6pPr marL="2592000" marR="0" lvl="5" indent="-216000" algn="l">
              <a:buClr>
                <a:srgbClr val="0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6pPr>
            <a:lvl7pPr marL="3024000" marR="0" lvl="6" indent="-216000" algn="l">
              <a:buClr>
                <a:srgbClr val="0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7pPr>
            <a:lvl8pPr marL="3456000" marR="0" lvl="7" indent="-216000" algn="l">
              <a:buClr>
                <a:srgbClr val="0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8pPr>
            <a:lvl9pPr marL="3887999" marR="0" lvl="8" indent="-216000" algn="l">
              <a:buClr>
                <a:srgbClr val="0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9pPr>
          </a:lstStyle>
          <a:p>
            <a:pPr lvl="0"/>
            <a:r>
              <a:rPr lang="en-US" sz="2400"/>
              <a:t>Подготовить выразительное чтение особенно понравившегося отрывка сказки;</a:t>
            </a:r>
          </a:p>
          <a:p>
            <a:pPr lvl="0"/>
            <a:endParaRPr lang="en-US" sz="2400"/>
          </a:p>
          <a:p>
            <a:pPr lvl="0"/>
            <a:r>
              <a:rPr lang="en-US" sz="2400"/>
              <a:t>Ответить на вопросы разделов “Размышляем о прочитанном”, “Литература и изобразительное искусство” </a:t>
            </a:r>
            <a:r>
              <a:rPr lang="en-US" sz="2400" b="1" i="1"/>
              <a:t>(стр. 82 – 83)</a:t>
            </a:r>
            <a:r>
              <a:rPr lang="en-US" sz="2400" b="1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endParaRPr lang="en-US" sz="4800" dirty="0">
              <a:solidFill>
                <a:srgbClr val="990000"/>
              </a:solidFill>
            </a:endParaRP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 algn="l">
              <a:buClr>
                <a:srgbClr val="0E594D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defPPr>
            <a:lvl1pPr marL="432000" marR="0" lvl="0" indent="-324000" algn="l">
              <a:buClr>
                <a:srgbClr val="0E594D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1pPr>
            <a:lvl2pPr marL="864000" marR="0" lvl="1" indent="-288000" algn="l">
              <a:buClr>
                <a:srgbClr val="000000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2pPr>
            <a:lvl3pPr marL="1296000" marR="0" lvl="2" indent="-216000" algn="l">
              <a:buClr>
                <a:srgbClr val="000000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3pPr>
            <a:lvl4pPr marL="1728000" marR="0" lvl="3" indent="-216000" algn="l">
              <a:buClr>
                <a:srgbClr val="000000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4pPr>
            <a:lvl5pPr marL="2160000" marR="0" lvl="4" indent="-216000" algn="l">
              <a:buClr>
                <a:srgbClr val="0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5pPr>
            <a:lvl6pPr marL="2592000" marR="0" lvl="5" indent="-216000" algn="l">
              <a:buClr>
                <a:srgbClr val="0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6pPr>
            <a:lvl7pPr marL="3024000" marR="0" lvl="6" indent="-216000" algn="l">
              <a:buClr>
                <a:srgbClr val="0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7pPr>
            <a:lvl8pPr marL="3456000" marR="0" lvl="7" indent="-216000" algn="l">
              <a:buClr>
                <a:srgbClr val="0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8pPr>
            <a:lvl9pPr marL="3887999" marR="0" lvl="8" indent="-216000" algn="l">
              <a:buClr>
                <a:srgbClr val="0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9pPr>
          </a:lstStyle>
          <a:p>
            <a:pPr lvl="0"/>
            <a:r>
              <a:rPr lang="en-US" sz="2600" b="1" i="1">
                <a:solidFill>
                  <a:srgbClr val="000099"/>
                </a:solidFill>
              </a:rPr>
              <a:t>“Больше всего в биографии Жуковского меня поразило, что...”</a:t>
            </a:r>
          </a:p>
          <a:p>
            <a:pPr lvl="0"/>
            <a:endParaRPr lang="en-US" sz="2600" b="1" i="1">
              <a:solidFill>
                <a:srgbClr val="000099"/>
              </a:solidFill>
            </a:endParaRPr>
          </a:p>
          <a:p>
            <a:pPr lvl="0"/>
            <a:r>
              <a:rPr lang="en-US" sz="2600" b="1" i="1">
                <a:solidFill>
                  <a:srgbClr val="000099"/>
                </a:solidFill>
              </a:rPr>
              <a:t>“Теперь я знаю, что сказка Жуковского “Спящая царевна” появилась в результате...”</a:t>
            </a:r>
          </a:p>
          <a:p>
            <a:pPr lvl="0"/>
            <a:endParaRPr lang="en-US" sz="2600" b="1" i="1">
              <a:solidFill>
                <a:srgbClr val="000099"/>
              </a:solidFill>
            </a:endParaRPr>
          </a:p>
          <a:p>
            <a:pPr lvl="0"/>
            <a:r>
              <a:rPr lang="en-US" sz="2600" b="1" i="1">
                <a:solidFill>
                  <a:srgbClr val="000099"/>
                </a:solidFill>
              </a:rPr>
              <a:t>“Я запомнил: отличия литературной сказки от народной в том, что...”</a:t>
            </a:r>
          </a:p>
          <a:p>
            <a:pPr lvl="0"/>
            <a:endParaRPr lang="en-US" sz="2600" b="1" i="1">
              <a:solidFill>
                <a:srgbClr val="000099"/>
              </a:solidFill>
            </a:endParaRPr>
          </a:p>
          <a:p>
            <a:pPr lvl="0"/>
            <a:r>
              <a:rPr lang="en-US" sz="2600" b="1" i="1">
                <a:solidFill>
                  <a:srgbClr val="000099"/>
                </a:solidFill>
              </a:rPr>
              <a:t>“Самый интересный эпизод в сказке “Спящая царевна” – это...”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en-US" sz="4000">
                <a:solidFill>
                  <a:srgbClr val="990000"/>
                </a:solidFill>
              </a:rPr>
              <a:t>Василий Андреевич Жуковский</a:t>
            </a:r>
            <a:br>
              <a:rPr lang="en-US" sz="4000">
                <a:solidFill>
                  <a:srgbClr val="990000"/>
                </a:solidFill>
              </a:rPr>
            </a:br>
            <a:r>
              <a:rPr lang="en-US" sz="4000">
                <a:solidFill>
                  <a:srgbClr val="990000"/>
                </a:solidFill>
              </a:rPr>
              <a:t>(1783 – 1852 г.г.)</a:t>
            </a: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40879" y="2101680"/>
            <a:ext cx="4803120" cy="4762799"/>
          </a:xfrm>
        </p:spPr>
      </p:pic>
      <p:sp>
        <p:nvSpPr>
          <p:cNvPr id="4" name="Подзаголовок 3"/>
          <p:cNvSpPr txBox="1">
            <a:spLocks noGrp="1"/>
          </p:cNvSpPr>
          <p:nvPr>
            <p:ph type="subTitle" idx="4294967295"/>
          </p:nvPr>
        </p:nvSpPr>
        <p:spPr>
          <a:xfrm>
            <a:off x="5688000" y="2149200"/>
            <a:ext cx="4176000" cy="4762799"/>
          </a:xfrm>
        </p:spPr>
        <p:txBody>
          <a:bodyPr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lvl="0" indent="-216000" algn="ctr">
              <a:buNone/>
            </a:pPr>
            <a:r>
              <a:rPr lang="en-US" b="1" i="1">
                <a:latin typeface="Thorndale" pitchFamily="18"/>
              </a:rPr>
              <a:t>Он был поэтом-романтиком, представителем “золотого века” русской литературы, воспитывал царя Александра II Освободителя, дружил с Пушкиным и Гоголем...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792000" y="144000"/>
            <a:ext cx="8608320" cy="126252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en-US">
                <a:solidFill>
                  <a:srgbClr val="990000"/>
                </a:solidFill>
              </a:rPr>
              <a:t>Детство Жуковского</a:t>
            </a: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32000" y="1406520"/>
            <a:ext cx="2808000" cy="3528000"/>
          </a:xfrm>
        </p:spPr>
      </p:pic>
      <p:pic>
        <p:nvPicPr>
          <p:cNvPr id="4" name="Рисунок 3"/>
          <p:cNvPicPr>
            <a:picLocks noGrp="1" noChangeAspect="1"/>
          </p:cNvPicPr>
          <p:nvPr>
            <p:ph type="pic" idx="4294967295"/>
          </p:nvPr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200000" y="1512000"/>
            <a:ext cx="2727360" cy="3442320"/>
          </a:xfrm>
        </p:spPr>
      </p:pic>
      <p:sp>
        <p:nvSpPr>
          <p:cNvPr id="5" name="Подзаголовок 4"/>
          <p:cNvSpPr txBox="1">
            <a:spLocks noGrp="1"/>
          </p:cNvSpPr>
          <p:nvPr>
            <p:ph type="subTitle" idx="4294967295"/>
          </p:nvPr>
        </p:nvSpPr>
        <p:spPr>
          <a:xfrm>
            <a:off x="3456000" y="1296000"/>
            <a:ext cx="3456000" cy="3369960"/>
          </a:xfrm>
        </p:spPr>
        <p:txBody>
          <a:bodyPr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lvl="0" indent="-216000"/>
            <a:r>
              <a:rPr lang="en-US" sz="1800" b="1">
                <a:latin typeface="Thorndale" pitchFamily="18"/>
              </a:rPr>
              <a:t> Василий Жуковский родился в Тульской губернии – в родовом имении отца, помещика Афанасия Бунина.</a:t>
            </a:r>
          </a:p>
          <a:p>
            <a:pPr marL="0" lvl="0" indent="-216000"/>
            <a:endParaRPr lang="en-US" sz="1800" b="1">
              <a:latin typeface="Thorndale" pitchFamily="18"/>
            </a:endParaRPr>
          </a:p>
          <a:p>
            <a:pPr marL="0" lvl="0" indent="-216000"/>
            <a:r>
              <a:rPr lang="en-US" sz="1800" b="1">
                <a:latin typeface="Thorndale" pitchFamily="18"/>
              </a:rPr>
              <a:t> Матерью Жуковского была пленная турчанка Сальха.</a:t>
            </a:r>
          </a:p>
          <a:p>
            <a:pPr marL="0" lvl="0" indent="-216000"/>
            <a:endParaRPr lang="en-US" sz="1800" b="1">
              <a:latin typeface="Thorndale" pitchFamily="18"/>
            </a:endParaRPr>
          </a:p>
          <a:p>
            <a:pPr marL="0" lvl="0" indent="-216000"/>
            <a:r>
              <a:rPr lang="en-US" sz="1800" b="1">
                <a:latin typeface="Thorndale" pitchFamily="18"/>
              </a:rPr>
              <a:t> Фамилию и отчество маленький Вася получил от своего крестного – разорившегося помещика Андрея Жуковского.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2838600" y="4752000"/>
            <a:ext cx="4608000" cy="266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en-US">
                <a:solidFill>
                  <a:srgbClr val="990000"/>
                </a:solidFill>
              </a:rPr>
              <a:t>Образование Жуковского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6202800" y="2149200"/>
            <a:ext cx="3733200" cy="4762799"/>
          </a:xfrm>
        </p:spPr>
        <p:txBody>
          <a:bodyPr/>
          <a:lstStyle>
            <a:defPPr marL="432000" marR="0" lvl="0" indent="-324000" algn="l">
              <a:buClr>
                <a:srgbClr val="0E594D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defPPr>
            <a:lvl1pPr marL="432000" marR="0" lvl="0" indent="-324000" algn="l">
              <a:buClr>
                <a:srgbClr val="0E594D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1pPr>
            <a:lvl2pPr marL="864000" marR="0" lvl="1" indent="-288000" algn="l">
              <a:buClr>
                <a:srgbClr val="000000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2pPr>
            <a:lvl3pPr marL="1296000" marR="0" lvl="2" indent="-216000" algn="l">
              <a:buClr>
                <a:srgbClr val="000000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3pPr>
            <a:lvl4pPr marL="1728000" marR="0" lvl="3" indent="-216000" algn="l">
              <a:buClr>
                <a:srgbClr val="000000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4pPr>
            <a:lvl5pPr marL="2160000" marR="0" lvl="4" indent="-216000" algn="l">
              <a:buClr>
                <a:srgbClr val="0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5pPr>
            <a:lvl6pPr marL="2592000" marR="0" lvl="5" indent="-216000" algn="l">
              <a:buClr>
                <a:srgbClr val="0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6pPr>
            <a:lvl7pPr marL="3024000" marR="0" lvl="6" indent="-216000" algn="l">
              <a:buClr>
                <a:srgbClr val="0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7pPr>
            <a:lvl8pPr marL="3456000" marR="0" lvl="7" indent="-216000" algn="l">
              <a:buClr>
                <a:srgbClr val="0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8pPr>
            <a:lvl9pPr marL="3887999" marR="0" lvl="8" indent="-216000" algn="l">
              <a:buClr>
                <a:srgbClr val="0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9pPr>
          </a:lstStyle>
          <a:p>
            <a:pPr lvl="0"/>
            <a:r>
              <a:rPr lang="en-US" sz="1600" b="1"/>
              <a:t>В 11 лет Василия Жуковского исключили из Главного народного училища Тулы “за неспособность”.</a:t>
            </a:r>
          </a:p>
          <a:p>
            <a:pPr lvl="0"/>
            <a:endParaRPr lang="en-US" sz="1600" b="1"/>
          </a:p>
          <a:p>
            <a:pPr lvl="0"/>
            <a:r>
              <a:rPr lang="en-US" sz="1600" b="1"/>
              <a:t>Он продолжил образование в частном пансионе Тулы, владела которым его крестная. Здесь и открылся литературный дар будущего поэта.</a:t>
            </a:r>
          </a:p>
          <a:p>
            <a:pPr lvl="0"/>
            <a:endParaRPr lang="en-US" sz="1600" b="1"/>
          </a:p>
          <a:p>
            <a:pPr lvl="0"/>
            <a:r>
              <a:rPr lang="en-US" sz="1600" b="1"/>
              <a:t>В 17 лет Жуковский с отличием окончил Московский университетский благородный пансион и был удостоен именной серябряной медали.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76000" y="2088000"/>
            <a:ext cx="5519520" cy="453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en-US">
                <a:solidFill>
                  <a:srgbClr val="990000"/>
                </a:solidFill>
              </a:rPr>
              <a:t>Начало литературной карьеры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5328000" y="5400000"/>
            <a:ext cx="4536000" cy="1944000"/>
          </a:xfrm>
        </p:spPr>
        <p:txBody>
          <a:bodyPr/>
          <a:lstStyle>
            <a:defPPr marL="432000" marR="0" lvl="0" indent="-324000" algn="l">
              <a:buClr>
                <a:srgbClr val="0E594D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defPPr>
            <a:lvl1pPr marL="432000" marR="0" lvl="0" indent="-324000" algn="l">
              <a:buClr>
                <a:srgbClr val="0E594D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1pPr>
            <a:lvl2pPr marL="864000" marR="0" lvl="1" indent="-288000" algn="l">
              <a:buClr>
                <a:srgbClr val="000000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2pPr>
            <a:lvl3pPr marL="1296000" marR="0" lvl="2" indent="-216000" algn="l">
              <a:buClr>
                <a:srgbClr val="000000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3pPr>
            <a:lvl4pPr marL="1728000" marR="0" lvl="3" indent="-216000" algn="l">
              <a:buClr>
                <a:srgbClr val="000000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4pPr>
            <a:lvl5pPr marL="2160000" marR="0" lvl="4" indent="-216000" algn="l">
              <a:buClr>
                <a:srgbClr val="0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5pPr>
            <a:lvl6pPr marL="2592000" marR="0" lvl="5" indent="-216000" algn="l">
              <a:buClr>
                <a:srgbClr val="0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6pPr>
            <a:lvl7pPr marL="3024000" marR="0" lvl="6" indent="-216000" algn="l">
              <a:buClr>
                <a:srgbClr val="0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7pPr>
            <a:lvl8pPr marL="3456000" marR="0" lvl="7" indent="-216000" algn="l">
              <a:buClr>
                <a:srgbClr val="0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8pPr>
            <a:lvl9pPr marL="3887999" marR="0" lvl="8" indent="-216000" algn="l">
              <a:buClr>
                <a:srgbClr val="0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9pPr>
          </a:lstStyle>
          <a:p>
            <a:pPr lvl="0"/>
            <a:r>
              <a:rPr lang="en-US" sz="1800" b="1"/>
              <a:t>Началом литературной карьеры сам Жуковский считал переведенное им в 1802 году с английского стихотворение “Сельское кладбище”, которое было опубликовано в журнале “Вестник Европы”.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112000" y="2160000"/>
            <a:ext cx="4824000" cy="295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77360" y="1982519"/>
            <a:ext cx="4418640" cy="54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en-US" sz="3600">
                <a:solidFill>
                  <a:srgbClr val="990000"/>
                </a:solidFill>
              </a:rPr>
              <a:t>“Без Жуковского мы не имели бы Пушкина...”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740879" y="5976000"/>
            <a:ext cx="8608320" cy="1415159"/>
          </a:xfrm>
        </p:spPr>
        <p:txBody>
          <a:bodyPr/>
          <a:lstStyle>
            <a:defPPr marL="432000" marR="0" lvl="0" indent="-324000" algn="l">
              <a:buClr>
                <a:srgbClr val="0E594D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defPPr>
            <a:lvl1pPr marL="432000" marR="0" lvl="0" indent="-324000" algn="l">
              <a:buClr>
                <a:srgbClr val="0E594D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1pPr>
            <a:lvl2pPr marL="864000" marR="0" lvl="1" indent="-288000" algn="l">
              <a:buClr>
                <a:srgbClr val="000000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2pPr>
            <a:lvl3pPr marL="1296000" marR="0" lvl="2" indent="-216000" algn="l">
              <a:buClr>
                <a:srgbClr val="000000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3pPr>
            <a:lvl4pPr marL="1728000" marR="0" lvl="3" indent="-216000" algn="l">
              <a:buClr>
                <a:srgbClr val="000000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4pPr>
            <a:lvl5pPr marL="2160000" marR="0" lvl="4" indent="-216000" algn="l">
              <a:buClr>
                <a:srgbClr val="0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5pPr>
            <a:lvl6pPr marL="2592000" marR="0" lvl="5" indent="-216000" algn="l">
              <a:buClr>
                <a:srgbClr val="0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6pPr>
            <a:lvl7pPr marL="3024000" marR="0" lvl="6" indent="-216000" algn="l">
              <a:buClr>
                <a:srgbClr val="0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7pPr>
            <a:lvl8pPr marL="3456000" marR="0" lvl="7" indent="-216000" algn="l">
              <a:buClr>
                <a:srgbClr val="0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8pPr>
            <a:lvl9pPr marL="3887999" marR="0" lvl="8" indent="-216000" algn="l">
              <a:buClr>
                <a:srgbClr val="0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9pPr>
          </a:lstStyle>
          <a:p>
            <a:pPr lvl="0" algn="ctr"/>
            <a:r>
              <a:rPr lang="en-US" sz="1800" b="1"/>
              <a:t>Однажды, услышав отрывок из поэмы  “Руслан и Людмила” в исполнении Пушкина, Жуковский вручил ему свой портрет с надписью </a:t>
            </a:r>
            <a:r>
              <a:rPr lang="en-US" sz="1800" b="1" i="1"/>
              <a:t>”Победителю-ученику от побежденного учителя”.</a:t>
            </a:r>
            <a:r>
              <a:rPr lang="en-US" sz="1800" b="1"/>
              <a:t> Пушкин и сам неоднократно подтверждал, что своим творчеством во многом обязан Жуковскому.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13080" y="2160000"/>
            <a:ext cx="9046080" cy="352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en-US" sz="4800" i="1">
                <a:solidFill>
                  <a:srgbClr val="990000"/>
                </a:solidFill>
              </a:rPr>
              <a:t>Посвящение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4536000" y="2592000"/>
            <a:ext cx="5616000" cy="2976479"/>
          </a:xfrm>
        </p:spPr>
        <p:txBody>
          <a:bodyPr/>
          <a:lstStyle>
            <a:defPPr marL="432000" marR="0" lvl="0" indent="-324000" algn="l">
              <a:buClr>
                <a:srgbClr val="0E594D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defPPr>
            <a:lvl1pPr marL="432000" marR="0" lvl="0" indent="-324000" algn="l">
              <a:buClr>
                <a:srgbClr val="0E594D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1pPr>
            <a:lvl2pPr marL="864000" marR="0" lvl="1" indent="-288000" algn="l">
              <a:buClr>
                <a:srgbClr val="000000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2pPr>
            <a:lvl3pPr marL="1296000" marR="0" lvl="2" indent="-216000" algn="l">
              <a:buClr>
                <a:srgbClr val="000000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3pPr>
            <a:lvl4pPr marL="1728000" marR="0" lvl="3" indent="-216000" algn="l">
              <a:buClr>
                <a:srgbClr val="000000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4pPr>
            <a:lvl5pPr marL="2160000" marR="0" lvl="4" indent="-216000" algn="l">
              <a:buClr>
                <a:srgbClr val="0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5pPr>
            <a:lvl6pPr marL="2592000" marR="0" lvl="5" indent="-216000" algn="l">
              <a:buClr>
                <a:srgbClr val="0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6pPr>
            <a:lvl7pPr marL="3024000" marR="0" lvl="6" indent="-216000" algn="l">
              <a:buClr>
                <a:srgbClr val="0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7pPr>
            <a:lvl8pPr marL="3456000" marR="0" lvl="7" indent="-216000" algn="l">
              <a:buClr>
                <a:srgbClr val="0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8pPr>
            <a:lvl9pPr marL="3887999" marR="0" lvl="8" indent="-216000" algn="l">
              <a:buClr>
                <a:srgbClr val="0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9pPr>
          </a:lstStyle>
          <a:p>
            <a:pPr lvl="0">
              <a:buNone/>
            </a:pPr>
            <a:r>
              <a:rPr lang="en-US" sz="2600" i="1"/>
              <a:t>“Его стихов</a:t>
            </a:r>
          </a:p>
          <a:p>
            <a:pPr lvl="0">
              <a:buNone/>
            </a:pPr>
            <a:r>
              <a:rPr lang="en-US" sz="2600" i="1"/>
              <a:t>         пленительная сладость</a:t>
            </a:r>
          </a:p>
          <a:p>
            <a:pPr lvl="0">
              <a:buNone/>
            </a:pPr>
            <a:r>
              <a:rPr lang="en-US" sz="2600" i="1"/>
              <a:t>Пройдет веков</a:t>
            </a:r>
          </a:p>
          <a:p>
            <a:pPr lvl="0">
              <a:buNone/>
            </a:pPr>
            <a:r>
              <a:rPr lang="en-US" sz="2600" i="1"/>
              <a:t>         завистливую даль...”</a:t>
            </a:r>
          </a:p>
          <a:p>
            <a:pPr lvl="0">
              <a:buNone/>
            </a:pPr>
            <a:endParaRPr lang="en-US" sz="2600" i="1"/>
          </a:p>
          <a:p>
            <a:pPr lvl="6" rtl="0" hangingPunct="0">
              <a:buNone/>
            </a:pPr>
            <a:r>
              <a:rPr lang="en-US" sz="2600"/>
              <a:t>А.С. Пушкин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66640" y="2015999"/>
            <a:ext cx="4113360" cy="5152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792000" y="216000"/>
            <a:ext cx="8608320" cy="1262520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en-US">
                <a:solidFill>
                  <a:srgbClr val="990000"/>
                </a:solidFill>
              </a:rPr>
              <a:t>Встреча с Пушкиным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792000" y="5976000"/>
            <a:ext cx="8640000" cy="1378799"/>
          </a:xfrm>
        </p:spPr>
        <p:txBody>
          <a:bodyPr/>
          <a:lstStyle>
            <a:defPPr marL="432000" marR="0" lvl="0" indent="-324000" algn="l">
              <a:buClr>
                <a:srgbClr val="0E594D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defPPr>
            <a:lvl1pPr marL="432000" marR="0" lvl="0" indent="-324000" algn="l">
              <a:buClr>
                <a:srgbClr val="0E594D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1pPr>
            <a:lvl2pPr marL="864000" marR="0" lvl="1" indent="-288000" algn="l">
              <a:buClr>
                <a:srgbClr val="000000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2pPr>
            <a:lvl3pPr marL="1296000" marR="0" lvl="2" indent="-216000" algn="l">
              <a:buClr>
                <a:srgbClr val="000000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3pPr>
            <a:lvl4pPr marL="1728000" marR="0" lvl="3" indent="-216000" algn="l">
              <a:buClr>
                <a:srgbClr val="000000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4pPr>
            <a:lvl5pPr marL="2160000" marR="0" lvl="4" indent="-216000" algn="l">
              <a:buClr>
                <a:srgbClr val="0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5pPr>
            <a:lvl6pPr marL="2592000" marR="0" lvl="5" indent="-216000" algn="l">
              <a:buClr>
                <a:srgbClr val="0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6pPr>
            <a:lvl7pPr marL="3024000" marR="0" lvl="6" indent="-216000" algn="l">
              <a:buClr>
                <a:srgbClr val="0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7pPr>
            <a:lvl8pPr marL="3456000" marR="0" lvl="7" indent="-216000" algn="l">
              <a:buClr>
                <a:srgbClr val="0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8pPr>
            <a:lvl9pPr marL="3887999" marR="0" lvl="8" indent="-216000" algn="l">
              <a:buClr>
                <a:srgbClr val="0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9pPr>
          </a:lstStyle>
          <a:p>
            <a:pPr lvl="0" algn="ctr"/>
            <a:r>
              <a:rPr lang="en-US" sz="1800"/>
              <a:t>Однажды, посетив в Царскосельском лицее 15-летнего Пушкина, Жуковский так написал в письме своему другу, поэту Петру Вяземскому:</a:t>
            </a:r>
          </a:p>
          <a:p>
            <a:pPr lvl="0" algn="ctr"/>
            <a:r>
              <a:rPr lang="en-US" sz="1800" b="1" i="1"/>
              <a:t>“Это надежда нашей словесности. Нам всем надобно соединиться, чтобы помочь вырасти этому будущему гиганту, который всех нас перерастет”.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368000" y="1353600"/>
            <a:ext cx="7776000" cy="440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en-US" sz="4800">
                <a:solidFill>
                  <a:srgbClr val="990000"/>
                </a:solidFill>
              </a:rPr>
              <a:t>Литературный поединок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740879" y="2101680"/>
            <a:ext cx="4200480" cy="2271600"/>
          </a:xfrm>
          <a:solidFill>
            <a:srgbClr val="99CCFF"/>
          </a:solidFill>
        </p:spPr>
        <p:txBody>
          <a:bodyPr/>
          <a:lstStyle>
            <a:defPPr marL="432000" marR="0" lvl="0" indent="-324000" algn="l">
              <a:buClr>
                <a:srgbClr val="0E594D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defPPr>
            <a:lvl1pPr marL="432000" marR="0" lvl="0" indent="-324000" algn="l">
              <a:buClr>
                <a:srgbClr val="0E594D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1pPr>
            <a:lvl2pPr marL="864000" marR="0" lvl="1" indent="-288000" algn="l">
              <a:buClr>
                <a:srgbClr val="000000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2pPr>
            <a:lvl3pPr marL="1296000" marR="0" lvl="2" indent="-216000" algn="l">
              <a:buClr>
                <a:srgbClr val="000000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3pPr>
            <a:lvl4pPr marL="1728000" marR="0" lvl="3" indent="-216000" algn="l">
              <a:buClr>
                <a:srgbClr val="000000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4pPr>
            <a:lvl5pPr marL="2160000" marR="0" lvl="4" indent="-216000" algn="l">
              <a:buClr>
                <a:srgbClr val="0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5pPr>
            <a:lvl6pPr marL="2592000" marR="0" lvl="5" indent="-216000" algn="l">
              <a:buClr>
                <a:srgbClr val="0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6pPr>
            <a:lvl7pPr marL="3024000" marR="0" lvl="6" indent="-216000" algn="l">
              <a:buClr>
                <a:srgbClr val="0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7pPr>
            <a:lvl8pPr marL="3456000" marR="0" lvl="7" indent="-216000" algn="l">
              <a:buClr>
                <a:srgbClr val="0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8pPr>
            <a:lvl9pPr marL="3887999" marR="0" lvl="8" indent="-216000" algn="l">
              <a:buClr>
                <a:srgbClr val="0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9pPr>
          </a:lstStyle>
          <a:p>
            <a:pPr lvl="0"/>
            <a:r>
              <a:rPr lang="en-US" sz="2400">
                <a:solidFill>
                  <a:srgbClr val="FF3300"/>
                </a:solidFill>
              </a:rPr>
              <a:t>А.С. Пушкин</a:t>
            </a:r>
          </a:p>
          <a:p>
            <a:pPr lvl="0"/>
            <a:r>
              <a:rPr lang="en-US" sz="2400"/>
              <a:t>“Сказка о царе Салтане”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4294967295"/>
          </p:nvPr>
        </p:nvSpPr>
        <p:spPr>
          <a:xfrm>
            <a:off x="5151600" y="2101680"/>
            <a:ext cx="4200480" cy="2271600"/>
          </a:xfrm>
          <a:solidFill>
            <a:srgbClr val="CCCCFF"/>
          </a:solidFill>
        </p:spPr>
        <p:txBody>
          <a:bodyPr/>
          <a:lstStyle>
            <a:defPPr marL="432000" marR="0" lvl="0" indent="-324000" algn="l">
              <a:buClr>
                <a:srgbClr val="0E594D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defPPr>
            <a:lvl1pPr marL="432000" marR="0" lvl="0" indent="-324000" algn="l">
              <a:buClr>
                <a:srgbClr val="0E594D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1pPr>
            <a:lvl2pPr marL="864000" marR="0" lvl="1" indent="-288000" algn="l">
              <a:buClr>
                <a:srgbClr val="000000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2pPr>
            <a:lvl3pPr marL="1296000" marR="0" lvl="2" indent="-216000" algn="l">
              <a:buClr>
                <a:srgbClr val="000000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3pPr>
            <a:lvl4pPr marL="1728000" marR="0" lvl="3" indent="-216000" algn="l">
              <a:buClr>
                <a:srgbClr val="000000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4pPr>
            <a:lvl5pPr marL="2160000" marR="0" lvl="4" indent="-216000" algn="l">
              <a:buClr>
                <a:srgbClr val="0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5pPr>
            <a:lvl6pPr marL="2592000" marR="0" lvl="5" indent="-216000" algn="l">
              <a:buClr>
                <a:srgbClr val="0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6pPr>
            <a:lvl7pPr marL="3024000" marR="0" lvl="6" indent="-216000" algn="l">
              <a:buClr>
                <a:srgbClr val="0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7pPr>
            <a:lvl8pPr marL="3456000" marR="0" lvl="7" indent="-216000" algn="l">
              <a:buClr>
                <a:srgbClr val="0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8pPr>
            <a:lvl9pPr marL="3887999" marR="0" lvl="8" indent="-216000" algn="l">
              <a:buClr>
                <a:srgbClr val="0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9pPr>
          </a:lstStyle>
          <a:p>
            <a:pPr lvl="0"/>
            <a:r>
              <a:rPr lang="en-US" sz="2400">
                <a:solidFill>
                  <a:srgbClr val="CC0066"/>
                </a:solidFill>
              </a:rPr>
              <a:t>В.А. Жуковский</a:t>
            </a:r>
          </a:p>
          <a:p>
            <a:pPr lvl="0"/>
            <a:r>
              <a:rPr lang="en-US" sz="2400"/>
              <a:t>“Сказка о царе Берендее”</a:t>
            </a:r>
          </a:p>
        </p:txBody>
      </p:sp>
      <p:sp>
        <p:nvSpPr>
          <p:cNvPr id="5" name="Текст 4"/>
          <p:cNvSpPr txBox="1">
            <a:spLocks noGrp="1"/>
          </p:cNvSpPr>
          <p:nvPr>
            <p:ph type="body" idx="4294967295"/>
          </p:nvPr>
        </p:nvSpPr>
        <p:spPr>
          <a:xfrm>
            <a:off x="5151600" y="4589279"/>
            <a:ext cx="4200480" cy="2271600"/>
          </a:xfrm>
          <a:solidFill>
            <a:srgbClr val="CCCCFF"/>
          </a:solidFill>
        </p:spPr>
        <p:txBody>
          <a:bodyPr/>
          <a:lstStyle>
            <a:defPPr marL="432000" marR="0" lvl="0" indent="-324000" algn="l">
              <a:buClr>
                <a:srgbClr val="0E594D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defPPr>
            <a:lvl1pPr marL="432000" marR="0" lvl="0" indent="-324000" algn="l">
              <a:buClr>
                <a:srgbClr val="0E594D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1pPr>
            <a:lvl2pPr marL="864000" marR="0" lvl="1" indent="-288000" algn="l">
              <a:buClr>
                <a:srgbClr val="000000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2pPr>
            <a:lvl3pPr marL="1296000" marR="0" lvl="2" indent="-216000" algn="l">
              <a:buClr>
                <a:srgbClr val="000000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3pPr>
            <a:lvl4pPr marL="1728000" marR="0" lvl="3" indent="-216000" algn="l">
              <a:buClr>
                <a:srgbClr val="000000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4pPr>
            <a:lvl5pPr marL="2160000" marR="0" lvl="4" indent="-216000" algn="l">
              <a:buClr>
                <a:srgbClr val="0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5pPr>
            <a:lvl6pPr marL="2592000" marR="0" lvl="5" indent="-216000" algn="l">
              <a:buClr>
                <a:srgbClr val="0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6pPr>
            <a:lvl7pPr marL="3024000" marR="0" lvl="6" indent="-216000" algn="l">
              <a:buClr>
                <a:srgbClr val="0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7pPr>
            <a:lvl8pPr marL="3456000" marR="0" lvl="7" indent="-216000" algn="l">
              <a:buClr>
                <a:srgbClr val="0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8pPr>
            <a:lvl9pPr marL="3887999" marR="0" lvl="8" indent="-216000" algn="l">
              <a:buClr>
                <a:srgbClr val="0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9pPr>
          </a:lstStyle>
          <a:p>
            <a:pPr lvl="0"/>
            <a:r>
              <a:rPr lang="en-US" sz="2400">
                <a:solidFill>
                  <a:srgbClr val="CC0066"/>
                </a:solidFill>
              </a:rPr>
              <a:t>В.А. Жуковский</a:t>
            </a:r>
          </a:p>
          <a:p>
            <a:pPr lvl="0"/>
            <a:r>
              <a:rPr lang="en-US" sz="2400"/>
              <a:t>“Спящая царевна”</a:t>
            </a:r>
          </a:p>
        </p:txBody>
      </p:sp>
      <p:sp>
        <p:nvSpPr>
          <p:cNvPr id="6" name="Текст 5"/>
          <p:cNvSpPr txBox="1">
            <a:spLocks noGrp="1"/>
          </p:cNvSpPr>
          <p:nvPr>
            <p:ph type="body" idx="4294967295"/>
          </p:nvPr>
        </p:nvSpPr>
        <p:spPr>
          <a:xfrm>
            <a:off x="740879" y="4589279"/>
            <a:ext cx="4200480" cy="2271600"/>
          </a:xfrm>
          <a:solidFill>
            <a:srgbClr val="99CCFF"/>
          </a:solidFill>
        </p:spPr>
        <p:txBody>
          <a:bodyPr/>
          <a:lstStyle>
            <a:defPPr marL="432000" marR="0" lvl="0" indent="-324000" algn="l">
              <a:buClr>
                <a:srgbClr val="0E594D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defPPr>
            <a:lvl1pPr marL="432000" marR="0" lvl="0" indent="-324000" algn="l">
              <a:buClr>
                <a:srgbClr val="0E594D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1pPr>
            <a:lvl2pPr marL="864000" marR="0" lvl="1" indent="-288000" algn="l">
              <a:buClr>
                <a:srgbClr val="000000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2pPr>
            <a:lvl3pPr marL="1296000" marR="0" lvl="2" indent="-216000" algn="l">
              <a:buClr>
                <a:srgbClr val="000000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3pPr>
            <a:lvl4pPr marL="1728000" marR="0" lvl="3" indent="-216000" algn="l">
              <a:buClr>
                <a:srgbClr val="000000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4pPr>
            <a:lvl5pPr marL="2160000" marR="0" lvl="4" indent="-216000" algn="l">
              <a:buClr>
                <a:srgbClr val="0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5pPr>
            <a:lvl6pPr marL="2592000" marR="0" lvl="5" indent="-216000" algn="l">
              <a:buClr>
                <a:srgbClr val="0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6pPr>
            <a:lvl7pPr marL="3024000" marR="0" lvl="6" indent="-216000" algn="l">
              <a:buClr>
                <a:srgbClr val="0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7pPr>
            <a:lvl8pPr marL="3456000" marR="0" lvl="7" indent="-216000" algn="l">
              <a:buClr>
                <a:srgbClr val="0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8pPr>
            <a:lvl9pPr marL="3887999" marR="0" lvl="8" indent="-216000" algn="l">
              <a:buClr>
                <a:srgbClr val="0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9pPr>
          </a:lstStyle>
          <a:p>
            <a:pPr lvl="0"/>
            <a:r>
              <a:rPr lang="en-US" sz="2400">
                <a:solidFill>
                  <a:srgbClr val="FF3300"/>
                </a:solidFill>
              </a:rPr>
              <a:t>А.С. Пушкин</a:t>
            </a:r>
          </a:p>
          <a:p>
            <a:pPr lvl="0"/>
            <a:r>
              <a:rPr lang="en-US" sz="2400"/>
              <a:t>“Сказка о мёртвой царевне и о семи богатырях”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yt-cool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E8073A441709346A39C04234BC5EFD3" ma:contentTypeVersion="1" ma:contentTypeDescription="Создание документа." ma:contentTypeScope="" ma:versionID="b2f860bb5c43940038255931f65e93ae">
  <xsd:schema xmlns:xsd="http://www.w3.org/2001/XMLSchema" xmlns:xs="http://www.w3.org/2001/XMLSchema" xmlns:p="http://schemas.microsoft.com/office/2006/metadata/properties" xmlns:ns2="ad84efdd-f02b-4d55-b97e-6080985796e9" targetNamespace="http://schemas.microsoft.com/office/2006/metadata/properties" ma:root="true" ma:fieldsID="cac9468c6f12a84aaa5291ad2926f63f" ns2:_="">
    <xsd:import namespace="ad84efdd-f02b-4d55-b97e-6080985796e9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84efdd-f02b-4d55-b97e-6080985796e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3B7862D-8F5D-4625-87C5-FC0A8598A51B}"/>
</file>

<file path=customXml/itemProps2.xml><?xml version="1.0" encoding="utf-8"?>
<ds:datastoreItem xmlns:ds="http://schemas.openxmlformats.org/officeDocument/2006/customXml" ds:itemID="{C538996F-05DD-4B57-A1EE-2ECB95CF876B}"/>
</file>

<file path=customXml/itemProps3.xml><?xml version="1.0" encoding="utf-8"?>
<ds:datastoreItem xmlns:ds="http://schemas.openxmlformats.org/officeDocument/2006/customXml" ds:itemID="{4B7B2E1E-DC96-4772-99E5-F7C0582FC6D4}"/>
</file>

<file path=docProps/app.xml><?xml version="1.0" encoding="utf-8"?>
<Properties xmlns="http://schemas.openxmlformats.org/officeDocument/2006/extended-properties" xmlns:vt="http://schemas.openxmlformats.org/officeDocument/2006/docPropsVTypes">
  <Template>../../../../../../Program%20Files%20(x86)/OpenOffice%204/share/template/ru/layout/lyt-cool.otp</Template>
  <TotalTime>286</TotalTime>
  <Words>542</Words>
  <Application>Microsoft Office PowerPoint</Application>
  <PresentationFormat>Произвольный</PresentationFormat>
  <Paragraphs>70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lyt-cool</vt:lpstr>
      <vt:lpstr>Литературная сказка В.А. Жуковского “Спящая царевна”</vt:lpstr>
      <vt:lpstr>Василий Андреевич Жуковский (1783 – 1852 г.г.)</vt:lpstr>
      <vt:lpstr>Детство Жуковского</vt:lpstr>
      <vt:lpstr>Образование Жуковского</vt:lpstr>
      <vt:lpstr>Начало литературной карьеры</vt:lpstr>
      <vt:lpstr>“Без Жуковского мы не имели бы Пушкина...”</vt:lpstr>
      <vt:lpstr>Посвящение</vt:lpstr>
      <vt:lpstr>Встреча с Пушкиным</vt:lpstr>
      <vt:lpstr>Литературный поединок</vt:lpstr>
      <vt:lpstr>Похожие сказки</vt:lpstr>
      <vt:lpstr>Незнакомые слова и выражения</vt:lpstr>
      <vt:lpstr>Домашнее задание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Тонкие акценты</dc:title>
  <dc:creator>Александр Крыльцов</dc:creator>
  <dc:description>Сиреневая область заголовка с тремя сине-зелеными элементами на левой границе; серый фон</dc:description>
  <cp:lastModifiedBy>Admin</cp:lastModifiedBy>
  <cp:revision>14</cp:revision>
  <dcterms:created xsi:type="dcterms:W3CDTF">2015-10-11T00:30:27Z</dcterms:created>
  <dcterms:modified xsi:type="dcterms:W3CDTF">2021-10-10T12:04:09Z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0">
    <vt:lpwstr/>
  </property>
  <property fmtid="{D5CDD505-2E9C-101B-9397-08002B2CF9AE}" pid="3" name="Info 1">
    <vt:lpwstr/>
  </property>
  <property fmtid="{D5CDD505-2E9C-101B-9397-08002B2CF9AE}" pid="4" name="Info 2">
    <vt:lpwstr/>
  </property>
  <property fmtid="{D5CDD505-2E9C-101B-9397-08002B2CF9AE}" pid="5" name="Info 3">
    <vt:lpwstr/>
  </property>
  <property fmtid="{D5CDD505-2E9C-101B-9397-08002B2CF9AE}" pid="6" name="ContentTypeId">
    <vt:lpwstr>0x010100AE8073A441709346A39C04234BC5EFD3</vt:lpwstr>
  </property>
</Properties>
</file>