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1" r:id="rId4"/>
    <p:sldId id="264" r:id="rId5"/>
    <p:sldId id="266" r:id="rId6"/>
    <p:sldId id="268" r:id="rId7"/>
    <p:sldId id="280" r:id="rId8"/>
    <p:sldId id="269" r:id="rId9"/>
    <p:sldId id="270" r:id="rId10"/>
    <p:sldId id="271" r:id="rId11"/>
    <p:sldId id="272" r:id="rId12"/>
    <p:sldId id="262" r:id="rId13"/>
    <p:sldId id="279" r:id="rId14"/>
    <p:sldId id="281" r:id="rId15"/>
    <p:sldId id="282" r:id="rId16"/>
    <p:sldId id="283" r:id="rId17"/>
    <p:sldId id="285" r:id="rId18"/>
    <p:sldId id="284" r:id="rId19"/>
    <p:sldId id="287" r:id="rId20"/>
    <p:sldId id="286" r:id="rId21"/>
    <p:sldId id="265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81" d="100"/>
          <a:sy n="81" d="100"/>
        </p:scale>
        <p:origin x="19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D8FD923-69D5-4D6D-89CF-D7D787C6591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49F8B7-C1DE-487C-9783-2EED8D7A2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0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646E41F-C37B-408E-B1DC-CF4A09049455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CA2349-FC99-46A0-94B5-BCC88D1D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9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A2349-FC99-46A0-94B5-BCC88D1D976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0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6E39-D3D4-4FDF-9B05-240FF514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7812-350D-4B7D-B0B1-939A266B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7FD4-A4F8-4C86-A95C-544C020A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C8FE-3D94-4CAB-84CA-6EEE68A9D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3F0B-8FF9-427F-BA49-9ABE6B70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EED6-E100-406C-AA93-7B118AA8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2F00-3790-4A7D-873E-58ACD0BF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B0FD-A279-4D7B-ACE4-4B2913A9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9C07-8C91-41D8-A754-A6F51928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B76D-2AE4-4360-AD2A-20DBE216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C753-CCAC-4E4D-A887-56A9E5F83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E16B-2C61-41E0-AF25-F1FDDE820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03DF-4FF2-45DD-8446-8840BDB1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CF64-B048-40A5-9AC6-4AC2E5D76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C84B-A449-4D17-B6DA-99AF4B0B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8527-6003-4326-9694-2FB3B5C92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A7FC-06BD-48C9-820B-3C90CA06F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C406-F68F-463F-B36B-E3CBB235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61B6-A9C0-4DED-988A-F67D2B78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AA7C-EF1C-44BF-AFCF-CC9C8EFC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EA8E-450A-4E1F-9264-C20A056E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5095-D80F-473A-9030-7C7ADE988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5D1F9C-A62B-4E1A-BE25-CBA6448A0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2A73E0-6095-472E-8EBA-F799FA413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32856"/>
            <a:ext cx="8072437" cy="2428875"/>
          </a:xfrm>
        </p:spPr>
        <p:txBody>
          <a:bodyPr/>
          <a:lstStyle/>
          <a:p>
            <a:pPr algn="ctr"/>
            <a:r>
              <a:rPr lang="ru-RU" sz="1400" dirty="0"/>
              <a:t>Муниципальное казенное общеобразовательное учреждение </a:t>
            </a:r>
            <a:br>
              <a:rPr lang="ru-RU" sz="1400" dirty="0"/>
            </a:br>
            <a:r>
              <a:rPr lang="ru-RU" sz="1400" dirty="0"/>
              <a:t>Островского района Костромской области</a:t>
            </a:r>
            <a:br>
              <a:rPr lang="ru-RU" sz="1400" dirty="0"/>
            </a:br>
            <a:r>
              <a:rPr lang="ru-RU" sz="1400" dirty="0"/>
              <a:t>«Островская средняя общеобразовательная школа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Выполнила: учитель русского языка </a:t>
            </a:r>
            <a:r>
              <a:rPr lang="ru-RU" sz="1400" smtClean="0"/>
              <a:t>и литературы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                           </a:t>
            </a:r>
            <a:r>
              <a:rPr lang="ru-RU" sz="1400" dirty="0"/>
              <a:t>Жукова Юлия Сергеевна</a:t>
            </a:r>
            <a:r>
              <a:rPr lang="ru-RU" sz="1400" dirty="0" smtClean="0"/>
              <a:t>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«Формы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методы контроля в условиях введения в ФГОС нового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поколения»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63" y="6143625"/>
            <a:ext cx="400050" cy="476250"/>
          </a:xfrm>
          <a:noFill/>
        </p:spPr>
        <p:txBody>
          <a:bodyPr/>
          <a:lstStyle/>
          <a:p>
            <a:fld id="{0F0DE3DC-EEAA-4055-BC4B-B9B787FEB3B1}" type="slidenum">
              <a:rPr lang="en-US" sz="1800" b="1" smtClean="0"/>
              <a:pPr/>
              <a:t>1</a:t>
            </a:fld>
            <a:endParaRPr lang="en-US" sz="1800" b="1" smtClean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714752"/>
            <a:ext cx="7858180" cy="224676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Выдающиеся личности формируются не посредством красивых речей, а собственным трудом и его результатами. </a:t>
            </a:r>
          </a:p>
          <a:p>
            <a:pPr algn="r">
              <a:spcBef>
                <a:spcPct val="0"/>
              </a:spcBef>
              <a:buClrTx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                                                                        А. Эйнштейн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200025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Приложение V</a:t>
            </a:r>
            <a:r>
              <a:rPr lang="en-US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</a:t>
            </a:r>
            <a:r>
              <a:rPr lang="ru-RU" sz="28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ПОСЕЩЕНИЕ КУРСОВ  ПО ВЫБОРУ, ФАКУЛЬТАТИВОВ, ЭЛЕКТИВНЫХ КУРСОВ, КУРСОВ В УЧРЕЖДЕНИЯХ ДОПОЛНИТЕЛЬНОГО ОБРАЗОВАНИЯ. </a:t>
            </a:r>
            <a:endParaRPr lang="ru-RU" smtClean="0"/>
          </a:p>
        </p:txBody>
      </p:sp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25" y="6215063"/>
            <a:ext cx="542925" cy="476250"/>
          </a:xfrm>
          <a:noFill/>
        </p:spPr>
        <p:txBody>
          <a:bodyPr/>
          <a:lstStyle/>
          <a:p>
            <a:fld id="{3306D73A-4183-48C0-B063-857F042E2FA9}" type="slidenum">
              <a:rPr lang="en-US" sz="1800" b="1" smtClean="0"/>
              <a:pPr/>
              <a:t>10</a:t>
            </a:fld>
            <a:endParaRPr lang="en-US" sz="18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357430"/>
          <a:ext cx="8215370" cy="1889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78590"/>
                <a:gridCol w="2507332"/>
                <a:gridCol w="1654574"/>
                <a:gridCol w="2109707"/>
                <a:gridCol w="1265167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 </a:t>
                      </a:r>
                      <a:r>
                        <a:rPr lang="ru-RU" sz="1600" b="1" dirty="0" err="1"/>
                        <a:t>п</a:t>
                      </a:r>
                      <a:r>
                        <a:rPr lang="ru-RU" sz="1600" b="1" dirty="0"/>
                        <a:t>/</a:t>
                      </a:r>
                      <a:r>
                        <a:rPr lang="ru-RU" sz="1600" b="1" dirty="0" err="1"/>
                        <a:t>п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Название курса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Количество часов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Результаты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деятельности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Подпись педагога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0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5060" name="Picture 3" descr="C:\Documents and Settings\Пользователь\Мои документы\Мои рисунки\ШКОЛА\школ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800"/>
            <a:ext cx="25717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428625"/>
            <a:ext cx="4759325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чего все это нужно?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072438" cy="45720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b="1" dirty="0" smtClean="0">
                <a:latin typeface="Arial Narrow" pitchFamily="34" charset="0"/>
              </a:rPr>
              <a:t>поддерживать и стимулировать учебную мотивацию школьников;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Arial Narrow" pitchFamily="34" charset="0"/>
              </a:rPr>
              <a:t> создавать ситуацию успеха для каждого обучающегося;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Arial Narrow" pitchFamily="34" charset="0"/>
              </a:rPr>
              <a:t> развивать навыки рефлексивной и оценочной деятельности обучающихся;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Arial Narrow" pitchFamily="34" charset="0"/>
              </a:rPr>
              <a:t> формировать умение учиться - ставить цели, планировать и организовывать собственную учебную деятельность;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Arial Narrow" pitchFamily="34" charset="0"/>
              </a:rPr>
              <a:t> закладывать дополнительные предпосылки и возможности для успешной специализации;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Arial Narrow" pitchFamily="34" charset="0"/>
              </a:rPr>
              <a:t> сохранять результаты достижений обучающихся – учебных и </a:t>
            </a:r>
            <a:r>
              <a:rPr lang="ru-RU" sz="2000" b="1" dirty="0" err="1" smtClean="0">
                <a:latin typeface="Arial Narrow" pitchFamily="34" charset="0"/>
              </a:rPr>
              <a:t>внеучебных</a:t>
            </a:r>
            <a:r>
              <a:rPr lang="ru-RU" sz="2000" b="1" dirty="0" smtClean="0">
                <a:latin typeface="Arial Narrow" pitchFamily="34" charset="0"/>
              </a:rPr>
              <a:t> – в течение периода обучения в школе;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u="sng" dirty="0" smtClean="0">
                <a:latin typeface="Arial Narrow" pitchFamily="34" charset="0"/>
              </a:rPr>
              <a:t>подтверждать эффективность труда учителя при аттестации. </a:t>
            </a:r>
          </a:p>
          <a:p>
            <a:pPr marL="0" indent="0" eaLnBrk="1" hangingPunct="1"/>
            <a:endParaRPr lang="ru-RU" sz="2000" dirty="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188" y="6215063"/>
            <a:ext cx="542925" cy="476250"/>
          </a:xfrm>
          <a:noFill/>
        </p:spPr>
        <p:txBody>
          <a:bodyPr/>
          <a:lstStyle/>
          <a:p>
            <a:fld id="{8465F87A-4A42-4C66-A33D-36DF025894B5}" type="slidenum">
              <a:rPr lang="en-US" sz="1800" b="1" smtClean="0"/>
              <a:pPr/>
              <a:t>11</a:t>
            </a:fld>
            <a:endParaRPr lang="en-US" sz="1800" b="1" smtClean="0"/>
          </a:p>
        </p:txBody>
      </p:sp>
      <p:pic>
        <p:nvPicPr>
          <p:cNvPr id="3482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142875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071563" y="571500"/>
            <a:ext cx="5973762" cy="84613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Monotype Corsiva" pitchFamily="66" charset="0"/>
              </a:rPr>
              <a:t>Лучше меньше, да лучше.</a:t>
            </a:r>
            <a:endParaRPr lang="ru-RU" sz="48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38" y="1593839"/>
            <a:ext cx="6786610" cy="36433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Важно!</a:t>
            </a:r>
            <a:r>
              <a:rPr lang="ru-RU" b="1" dirty="0" smtClean="0">
                <a:solidFill>
                  <a:srgbClr val="A9CF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Главное - помочь ученику разобраться в том, каковы истинные интересы и возможности ученика, а вовсе не в том, чтобы создать формально увесистую папку документов.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b="1" dirty="0" smtClean="0">
              <a:solidFill>
                <a:srgbClr val="A9CFC0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12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141413" y="785812"/>
            <a:ext cx="5973762" cy="846138"/>
          </a:xfrm>
        </p:spPr>
        <p:txBody>
          <a:bodyPr/>
          <a:lstStyle/>
          <a:p>
            <a:pPr eaLnBrk="1" hangingPunct="1"/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</a:rPr>
              <a:t>Устная контрольная работа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30704"/>
            <a:ext cx="8712968" cy="46506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   		Учащимся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раздается 5 – 6 вариантов 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карточек, содержащих вопросы по пройденной теме.   </a:t>
            </a:r>
          </a:p>
          <a:p>
            <a:pPr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В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течение 6 –8 минут учащиеся обдумывают устные ответы на вопросы. Затем вызывается один из учащихся, а его дополняют те, у кого карточки того же варианта. Этот способ позволяет повторить довольно быстро какую-то небольшую тему и оценить ее усвоение большим количеством учащихся. </a:t>
            </a:r>
          </a:p>
          <a:p>
            <a:pPr marL="0" indent="0" eaLnBrk="1" hangingPunct="1"/>
            <a:endParaRPr lang="ru-RU" b="1" dirty="0" smtClean="0">
              <a:solidFill>
                <a:srgbClr val="A9CFC0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13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7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259632" y="785812"/>
            <a:ext cx="5973762" cy="846138"/>
          </a:xfrm>
        </p:spPr>
        <p:txBody>
          <a:bodyPr/>
          <a:lstStyle/>
          <a:p>
            <a:pPr eaLnBrk="1" hangingPunct="1"/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</a:rPr>
              <a:t>Инновационный диктант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5041"/>
            <a:ext cx="8712968" cy="45301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	Каждый обучающийся  перегибает пополам четверть тетрадного листа. На верхней и нижней частях листов пишется фамилия и номер варианта. Ответы записываются на двух половинах. После окончания диктанта обучающиеся сдают одну часть листа преподавателю. Сразу начинается проверка.</a:t>
            </a:r>
            <a:endParaRPr lang="ru-RU" b="1" dirty="0" smtClean="0">
              <a:solidFill>
                <a:srgbClr val="A9CFC0"/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14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5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79512" y="785812"/>
            <a:ext cx="7053882" cy="846138"/>
          </a:xfrm>
        </p:spPr>
        <p:txBody>
          <a:bodyPr/>
          <a:lstStyle/>
          <a:p>
            <a:pPr eaLnBrk="1" hangingPunct="1"/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</a:rPr>
              <a:t>Дифференцированная проверочная работа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5041"/>
            <a:ext cx="8712968" cy="45301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ru-RU" b="1" dirty="0" smtClean="0">
              <a:solidFill>
                <a:srgbClr val="A9CFC0"/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15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900igr.net/datas/matematika/Umnozhenie-obyknovennykh-drobej/0011-011-Kontrolirujuschaja-differentsiruemaja-samostojatelnaja-rabo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r="1974"/>
          <a:stretch/>
        </p:blipFill>
        <p:spPr bwMode="auto">
          <a:xfrm>
            <a:off x="738436" y="1631950"/>
            <a:ext cx="7605464" cy="49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4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259632" y="785812"/>
            <a:ext cx="5973762" cy="846138"/>
          </a:xfrm>
        </p:spPr>
        <p:txBody>
          <a:bodyPr/>
          <a:lstStyle/>
          <a:p>
            <a:pPr eaLnBrk="1" hangingPunct="1"/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5041"/>
            <a:ext cx="8712968" cy="45301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ru-RU" b="1" dirty="0" smtClean="0">
              <a:solidFill>
                <a:srgbClr val="A9CFC0"/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16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tat-anat.ucoz.ru/_ld/13/81336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" y="55366"/>
            <a:ext cx="9070178" cy="68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251520" y="1148556"/>
            <a:ext cx="8208912" cy="846138"/>
          </a:xfrm>
        </p:spPr>
        <p:txBody>
          <a:bodyPr/>
          <a:lstStyle/>
          <a:p>
            <a:pPr eaLnBrk="1" hangingPunct="1"/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</a:rPr>
              <a:t>Зачетная форма организации контроля знаний обучающихся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94694"/>
            <a:ext cx="8712968" cy="45301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Основное преимущество бригадного способа зачета – четкая схема опроса: понятно кто и кого должен опрашивать. Кроме того, менее успевающие обучающиеся имеют возможность прослушать отчет бригадира и одной-двух пар. При этом обучающиеся опрашивают даже строже, чем преподаватель.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17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14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846138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Тестовые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17849"/>
            <a:ext cx="8928992" cy="510306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Тестовые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задания удобно использовать при организации самостоятельной работы обучающихся в режиме самоконтроля, при повторении учебного материала. Тесты с успехом можно использовать наряду с другими формами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контроля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18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04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846138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Тесты перекрёстного выбора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980728"/>
            <a:ext cx="8928992" cy="52644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		В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них предлагается сразу несколько заданий и несколько ответов к ним. Количество ответов рекомендуется планировать несколько больше, чем заданий. В результате обучающийся должен предоставить цепочку двузначных чисел. Эти тесты также могут быть однозначными и многозначными. </a:t>
            </a:r>
            <a:endParaRPr lang="ru-RU" sz="2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245225"/>
            <a:ext cx="685800" cy="476250"/>
          </a:xfrm>
          <a:noFill/>
        </p:spPr>
        <p:txBody>
          <a:bodyPr/>
          <a:lstStyle/>
          <a:p>
            <a:fld id="{2C93E3CD-383B-4223-81A1-6EAB3ED53848}" type="slidenum">
              <a:rPr lang="en-US" sz="1800" b="1" smtClean="0"/>
              <a:pPr/>
              <a:t>19</a:t>
            </a:fld>
            <a:endParaRPr lang="en-US" sz="1800" b="1" smtClean="0"/>
          </a:p>
        </p:txBody>
      </p:sp>
      <p:pic>
        <p:nvPicPr>
          <p:cNvPr id="52230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01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428625"/>
            <a:ext cx="4687888" cy="7747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Философия портфеля</a:t>
            </a:r>
            <a:r>
              <a:rPr lang="ru-RU" b="1" i="1" smtClean="0">
                <a:solidFill>
                  <a:srgbClr val="C00000"/>
                </a:solidFill>
              </a:rPr>
              <a:t>. 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28750"/>
            <a:ext cx="8713787" cy="242887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latin typeface="Arial Narrow" pitchFamily="34" charset="0"/>
              </a:rPr>
              <a:t>Портфель достижений - это способ фиксирования, накопления и оценки индивидуальных достижений обучающегося в определенный период его обучения </a:t>
            </a:r>
            <a:r>
              <a:rPr lang="ru-RU" b="1" i="1" smtClean="0">
                <a:solidFill>
                  <a:srgbClr val="437964"/>
                </a:solidFill>
                <a:latin typeface="Arial Narrow" pitchFamily="34" charset="0"/>
              </a:rPr>
              <a:t>(учебная, творческая, социальная, коммуникативная и др. деятельность).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i="1" smtClean="0">
              <a:solidFill>
                <a:srgbClr val="437964"/>
              </a:solidFill>
              <a:latin typeface="Arial Narrow" pitchFamily="34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188" y="6143625"/>
            <a:ext cx="561975" cy="476250"/>
          </a:xfrm>
          <a:noFill/>
        </p:spPr>
        <p:txBody>
          <a:bodyPr/>
          <a:lstStyle/>
          <a:p>
            <a:fld id="{D64EBFDD-32A7-4B03-A0AF-A8C9E70F1693}" type="slidenum">
              <a:rPr lang="en-US" sz="1800" b="1" smtClean="0"/>
              <a:pPr/>
              <a:t>2</a:t>
            </a:fld>
            <a:endParaRPr lang="en-US" sz="1800" b="1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3905214"/>
            <a:ext cx="7286676" cy="25166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>
              <a:lnSpc>
                <a:spcPct val="150000"/>
              </a:lnSpc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ФОРМУЛА: </a:t>
            </a:r>
          </a:p>
          <a:p>
            <a:pPr indent="450850" algn="ctr">
              <a:lnSpc>
                <a:spcPct val="150000"/>
              </a:lnSpc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аттестат + портфель = </a:t>
            </a:r>
          </a:p>
          <a:p>
            <a:pPr indent="450850" algn="ctr">
              <a:lnSpc>
                <a:spcPct val="150000"/>
              </a:lnSpc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= образовательный рейтинг выпускника школы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3799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0"/>
            <a:ext cx="18986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D0E07-958D-4D44-91D4-CD936547CD1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2" name="Picture 6" descr="https://ds04.infourok.ru/uploads/ex/0777/0005c04e-aa49641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D0E07-958D-4D44-91D4-CD936547CD1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allyslide.com/thumbs/9a43b0666a2aafe35450297bcfe5fd7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5286375" cy="7032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 выглядит портфель?</a:t>
            </a:r>
            <a:endParaRPr lang="ru-RU" sz="360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13" y="6245225"/>
            <a:ext cx="471487" cy="476250"/>
          </a:xfrm>
          <a:noFill/>
        </p:spPr>
        <p:txBody>
          <a:bodyPr/>
          <a:lstStyle/>
          <a:p>
            <a:fld id="{5ACBB9CC-AC37-4D00-A565-9522D6155309}" type="slidenum">
              <a:rPr lang="en-US" sz="1800" b="1" smtClean="0"/>
              <a:pPr/>
              <a:t>3</a:t>
            </a:fld>
            <a:endParaRPr lang="en-US" sz="1800" b="1" smtClean="0"/>
          </a:p>
        </p:txBody>
      </p:sp>
      <p:sp>
        <p:nvSpPr>
          <p:cNvPr id="5" name="Двойные фигурные скобки 4"/>
          <p:cNvSpPr/>
          <p:nvPr/>
        </p:nvSpPr>
        <p:spPr>
          <a:xfrm>
            <a:off x="1143000" y="1285875"/>
            <a:ext cx="2857500" cy="1214438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Папка на «кольцах» с файлами </a:t>
            </a:r>
          </a:p>
        </p:txBody>
      </p:sp>
      <p:sp>
        <p:nvSpPr>
          <p:cNvPr id="7" name="Двойные фигурные скобки 6"/>
          <p:cNvSpPr/>
          <p:nvPr/>
        </p:nvSpPr>
        <p:spPr>
          <a:xfrm>
            <a:off x="4643438" y="1285875"/>
            <a:ext cx="2857500" cy="1214438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Папка по разделам</a:t>
            </a: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0" y="2852738"/>
            <a:ext cx="3203575" cy="1225550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Автобиографические данные</a:t>
            </a:r>
          </a:p>
          <a:p>
            <a:pPr algn="ctr"/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Двойные фигурные скобки 9"/>
          <p:cNvSpPr/>
          <p:nvPr/>
        </p:nvSpPr>
        <p:spPr>
          <a:xfrm>
            <a:off x="3286125" y="2857500"/>
            <a:ext cx="2857500" cy="1214438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Двойные фигурные скобки 10"/>
          <p:cNvSpPr/>
          <p:nvPr/>
        </p:nvSpPr>
        <p:spPr>
          <a:xfrm>
            <a:off x="6500813" y="2857500"/>
            <a:ext cx="2357437" cy="1214438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Грамоты </a:t>
            </a:r>
          </a:p>
        </p:txBody>
      </p:sp>
      <p:sp>
        <p:nvSpPr>
          <p:cNvPr id="13" name="Двойные фигурные скобки 12"/>
          <p:cNvSpPr/>
          <p:nvPr/>
        </p:nvSpPr>
        <p:spPr>
          <a:xfrm>
            <a:off x="1357313" y="4500563"/>
            <a:ext cx="2786062" cy="121443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Коллекция разнообразных исследований</a:t>
            </a:r>
          </a:p>
        </p:txBody>
      </p:sp>
      <p:sp>
        <p:nvSpPr>
          <p:cNvPr id="14" name="Двойные фигурные скобки 13"/>
          <p:cNvSpPr/>
          <p:nvPr/>
        </p:nvSpPr>
        <p:spPr>
          <a:xfrm>
            <a:off x="4857750" y="4500563"/>
            <a:ext cx="2643188" cy="121443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Коллекция творческих работ </a:t>
            </a:r>
          </a:p>
        </p:txBody>
      </p:sp>
      <p:pic>
        <p:nvPicPr>
          <p:cNvPr id="36874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563938" y="2924175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Результаты учебного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14313"/>
            <a:ext cx="4759325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Разделы и документы: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369300" cy="5643562"/>
          </a:xfrm>
          <a:prstGeom prst="bracePair">
            <a:avLst>
              <a:gd name="adj" fmla="val 4816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автобиография, резюме или анкетные данные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аттестат об основном общем или полном среднем образовании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сводную ведомость годовых оценок по предметам за 2-11 класс 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 выписку о результатах экзаменов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грамоты и дипломы за участие в конкурсах, соревнованиях, конференциях различного уровня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сертификаты, перечень курсов по выбору и факультативов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характеристику классного руководителя, отзывы об участии в общественной жизни, благодарности и рекомендации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тематику творческих и научно-исследовательских работ  (или сами работы)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эссе «МОИ ЖИЗНЕННЫЕ  ПЛАНЫ»</a:t>
            </a:r>
          </a:p>
          <a:p>
            <a:pPr marL="0" indent="449263" eaLnBrk="1" hangingPunct="1"/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63" y="6215063"/>
            <a:ext cx="471487" cy="476250"/>
          </a:xfrm>
          <a:noFill/>
        </p:spPr>
        <p:txBody>
          <a:bodyPr/>
          <a:lstStyle/>
          <a:p>
            <a:fld id="{A50052D2-CAC8-4DB6-B798-3E101E5C7D52}" type="slidenum">
              <a:rPr lang="en-US" sz="1800" b="1" smtClean="0"/>
              <a:pPr/>
              <a:t>4</a:t>
            </a:fld>
            <a:endParaRPr lang="en-US" sz="1800" b="1" smtClean="0"/>
          </a:p>
        </p:txBody>
      </p:sp>
      <p:pic>
        <p:nvPicPr>
          <p:cNvPr id="37892" name="Picture 2" descr="C:\Documents and Settings\Пользователь\Мои документы\Мои рисунки\свое\6443548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6500813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Приложение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Анкетные данные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Анкетные данные: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Фамилия:                                                    Имя:                                 Отчество: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Дата  и место рождения: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Место учебы:                                              Директор учреждения: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Классный руководитель: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Домашний адрес: ………………………….Телефон…………………………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Электронная почта: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Родители (Ф.И.О., место работы, должность)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Мать:                                                                Отец: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Изучаемый иностранный язык: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Владение ПК:  WORD,  EXCEL,   POWER  POINT  – 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Дополнительные сведения: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Автобиография: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Я, ….      ,   родился   ……. (дата)   в…. (место рождения)…. .. в семье…(например служащих),   национальность……. .  В……. году поступил  на обучение  в……. .   В настоящее время являюсь учеником…… класса.  Увлекаюсь   ……. предметами.  Выполняю ….. поручение…….Дополнительно занимаюсь  в…..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После окончания учебы собираюсь поступить в………… и получить профессию……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994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54477-1FCF-4947-ABC8-59F90F3A2C9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429625" cy="14287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Приложение </a:t>
            </a:r>
            <a:r>
              <a:rPr lang="en-US" sz="36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III</a:t>
            </a:r>
            <a:r>
              <a:rPr lang="ru-RU" sz="3600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Пример ведомости итоговых годовых отметок  (5-9 класс)</a:t>
            </a:r>
            <a:endParaRPr lang="ru-RU" smtClean="0"/>
          </a:p>
        </p:txBody>
      </p:sp>
      <p:sp>
        <p:nvSpPr>
          <p:cNvPr id="58371" name="Номер слайда 3"/>
          <p:cNvSpPr txBox="1">
            <a:spLocks noGrp="1"/>
          </p:cNvSpPr>
          <p:nvPr/>
        </p:nvSpPr>
        <p:spPr bwMode="auto">
          <a:xfrm>
            <a:off x="8143875" y="6245225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4BA15E-8547-41A9-A9C8-810EE624B8E8}" type="slidenum">
              <a:rPr lang="en-US" b="1"/>
              <a:pPr algn="r"/>
              <a:t>6</a:t>
            </a:fld>
            <a:endParaRPr lang="en-US" b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71612"/>
          <a:ext cx="8215369" cy="4267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28826"/>
                <a:gridCol w="1405799"/>
                <a:gridCol w="1219992"/>
                <a:gridCol w="1219992"/>
                <a:gridCol w="1219992"/>
                <a:gridCol w="1220768"/>
              </a:tblGrid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Предметы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 класс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 класс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 класс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8 класс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9 класс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Русский язык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Литература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Математика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/>
                        <a:t>Алгебра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Геометрия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История России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Всеобщая история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Обществознание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Природоведение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География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Биология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Иностранный язык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/>
                        <a:t>Изобр</a:t>
                      </a:r>
                      <a:r>
                        <a:rPr lang="ru-RU" sz="1400" b="1" dirty="0"/>
                        <a:t>. искусство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Музыка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Черчение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Физика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Химия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Технология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  <a:tr h="21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Физ. культура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Приложение </a:t>
            </a:r>
            <a:r>
              <a:rPr lang="en-US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IV.</a:t>
            </a:r>
            <a:r>
              <a:rPr lang="ru-RU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ПРЕДМЕТНЫЕ ОЛИМПИАДЫ</a:t>
            </a:r>
          </a:p>
        </p:txBody>
      </p:sp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614363" cy="476250"/>
          </a:xfrm>
          <a:noFill/>
        </p:spPr>
        <p:txBody>
          <a:bodyPr/>
          <a:lstStyle/>
          <a:p>
            <a:fld id="{4E22D2CD-3DD8-417B-B051-D069A8047639}" type="slidenum">
              <a:rPr lang="en-US" sz="1800" b="1" smtClean="0"/>
              <a:pPr/>
              <a:t>7</a:t>
            </a:fld>
            <a:endParaRPr lang="en-US" sz="1800" b="1" smtClean="0"/>
          </a:p>
        </p:txBody>
      </p:sp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2"/>
          <a:srcRect b="19675"/>
          <a:stretch>
            <a:fillRect/>
          </a:stretch>
        </p:blipFill>
        <p:spPr bwMode="auto">
          <a:xfrm>
            <a:off x="500063" y="1352550"/>
            <a:ext cx="8004175" cy="2508250"/>
          </a:xfrm>
          <a:prstGeom prst="rect">
            <a:avLst/>
          </a:prstGeom>
          <a:noFill/>
        </p:spPr>
      </p:pic>
      <p:pic>
        <p:nvPicPr>
          <p:cNvPr id="37889" name="Picture 1" descr="C:\Documents and Settings\Пользователь\Мои документы\Мои рисунки\файлы С днём учителя\indi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804" y="4081470"/>
            <a:ext cx="3750459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5605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Приложение </a:t>
            </a:r>
            <a:r>
              <a:rPr lang="en-US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V</a:t>
            </a:r>
            <a:r>
              <a:rPr lang="ru-RU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 </a:t>
            </a:r>
            <a:br>
              <a:rPr lang="ru-RU" b="1" smtClean="0">
                <a:solidFill>
                  <a:srgbClr val="4379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НАУЧНО-ИССЛЕДОВАТЕЛЬСКИЕ РАБОТЫ  И ПРОЕКТЫ.</a:t>
            </a:r>
          </a:p>
        </p:txBody>
      </p:sp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25" y="6215063"/>
            <a:ext cx="542925" cy="476250"/>
          </a:xfrm>
          <a:noFill/>
        </p:spPr>
        <p:txBody>
          <a:bodyPr/>
          <a:lstStyle/>
          <a:p>
            <a:fld id="{CE16936E-5B58-450B-AB39-C4E9C636BC99}" type="slidenum">
              <a:rPr lang="en-US" sz="1800" b="1" smtClean="0"/>
              <a:pPr/>
              <a:t>8</a:t>
            </a:fld>
            <a:endParaRPr lang="en-US" sz="18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071678"/>
          <a:ext cx="8001057" cy="19306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86491"/>
                <a:gridCol w="1188957"/>
                <a:gridCol w="2089876"/>
                <a:gridCol w="790505"/>
                <a:gridCol w="1480196"/>
                <a:gridCol w="1765032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  </a:t>
                      </a:r>
                      <a:r>
                        <a:rPr lang="ru-RU" sz="1600" b="1" dirty="0" err="1"/>
                        <a:t>п</a:t>
                      </a:r>
                      <a:r>
                        <a:rPr lang="ru-RU" sz="1600" b="1" dirty="0"/>
                        <a:t>/</a:t>
                      </a:r>
                      <a:r>
                        <a:rPr lang="ru-RU" sz="1600" b="1" dirty="0" err="1"/>
                        <a:t>п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Уровень участия,  мероприятие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Дата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Результат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Подпись педагога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  <a:tr h="416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  <a:tr h="401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  <a:tr h="470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</a:tbl>
          </a:graphicData>
        </a:graphic>
      </p:graphicFrame>
      <p:pic>
        <p:nvPicPr>
          <p:cNvPr id="43009" name="Picture 1" descr="C:\Documents and Settings\Пользователь\Мои документы\Мои рисунки\файлы С днём учителя\ca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4245481"/>
            <a:ext cx="2643174" cy="260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5375" cy="17033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СВЕДЕНИЯ ОБ УЧАСТИИ В  ТВОРЧЕСКИХ  КОНКУРСАХ  И  ФЕСТИВАЛЯХ,  СПОРТИВНЫХ СОРЕВНОВАНИЯХ.</a:t>
            </a: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25" y="6215063"/>
            <a:ext cx="471488" cy="476250"/>
          </a:xfrm>
          <a:noFill/>
        </p:spPr>
        <p:txBody>
          <a:bodyPr/>
          <a:lstStyle/>
          <a:p>
            <a:fld id="{4F1D0843-002A-4D1F-97FD-89764F7B1E4B}" type="slidenum">
              <a:rPr lang="en-US" sz="1800" b="1" smtClean="0"/>
              <a:pPr/>
              <a:t>9</a:t>
            </a:fld>
            <a:endParaRPr lang="en-US" sz="18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2233" y="2060564"/>
          <a:ext cx="8501122" cy="1428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8968"/>
                <a:gridCol w="1992799"/>
                <a:gridCol w="2000264"/>
                <a:gridCol w="857256"/>
                <a:gridCol w="1428760"/>
                <a:gridCol w="1643075"/>
              </a:tblGrid>
              <a:tr h="5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 </a:t>
                      </a:r>
                      <a:r>
                        <a:rPr lang="ru-RU" sz="1600" b="1" dirty="0" err="1"/>
                        <a:t>п</a:t>
                      </a:r>
                      <a:r>
                        <a:rPr lang="ru-RU" sz="1600" b="1" dirty="0"/>
                        <a:t>/</a:t>
                      </a:r>
                      <a:r>
                        <a:rPr lang="ru-RU" sz="1600" b="1" dirty="0" err="1"/>
                        <a:t>п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Вид мероприятия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Уровень МЕРОПРИЯТИЯ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Дата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Достигнутый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результат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Подпись преподавателя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</a:tr>
              <a:tr h="365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</a:tr>
              <a:tr h="534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/>
                </a:tc>
              </a:tr>
            </a:tbl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42875" y="3500438"/>
          <a:ext cx="27432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3" imgW="3466800" imgH="5631840" progId="">
                  <p:embed/>
                </p:oleObj>
              </mc:Choice>
              <mc:Fallback>
                <p:oleObj r:id="rId3" imgW="3466800" imgH="56318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500438"/>
                        <a:ext cx="2743200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7" name="Picture 2" descr="C:\Documents and Settings\Пользователь\Мои документы\Мои рисунки\люди\бальный танец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90667">
            <a:off x="2708275" y="4835525"/>
            <a:ext cx="13573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 descr="C:\Documents and Settings\Пользователь\Мои документы\Мои рисунки\люди\прием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9887">
            <a:off x="4584700" y="5495925"/>
            <a:ext cx="8921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C:\Documents and Settings\Пользователь\Мои документы\Мои рисунки\люди\менеджер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8283">
            <a:off x="7786688" y="4000500"/>
            <a:ext cx="8620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 descr="C:\Documents and Settings\Пользователь\Мои документы\Мои рисунки\люди\мускулы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429250"/>
            <a:ext cx="20002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потфель личных достижений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0D078E-2720-4A3D-B7FB-EE4DE00525BC}"/>
</file>

<file path=customXml/itemProps2.xml><?xml version="1.0" encoding="utf-8"?>
<ds:datastoreItem xmlns:ds="http://schemas.openxmlformats.org/officeDocument/2006/customXml" ds:itemID="{3489DC3E-B6E8-4736-8D46-4F40F3C5AC71}"/>
</file>

<file path=customXml/itemProps3.xml><?xml version="1.0" encoding="utf-8"?>
<ds:datastoreItem xmlns:ds="http://schemas.openxmlformats.org/officeDocument/2006/customXml" ds:itemID="{93B2F917-4D67-4FB2-A162-FF44A564DDC7}"/>
</file>

<file path=docProps/app.xml><?xml version="1.0" encoding="utf-8"?>
<Properties xmlns="http://schemas.openxmlformats.org/officeDocument/2006/extended-properties" xmlns:vt="http://schemas.openxmlformats.org/officeDocument/2006/docPropsVTypes">
  <Template>потфель личных достижений</Template>
  <TotalTime>1340</TotalTime>
  <Words>576</Words>
  <Application>Microsoft Office PowerPoint</Application>
  <PresentationFormat>Экран (4:3)</PresentationFormat>
  <Paragraphs>143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Cambria</vt:lpstr>
      <vt:lpstr>Monotype Corsiva</vt:lpstr>
      <vt:lpstr>Times New Roman</vt:lpstr>
      <vt:lpstr>Wingdings</vt:lpstr>
      <vt:lpstr>Wingdings 2</vt:lpstr>
      <vt:lpstr>потфель личных достижений</vt:lpstr>
      <vt:lpstr>1_Default Design</vt:lpstr>
      <vt:lpstr>Муниципальное казенное общеобразовательное учреждение  Островского района Костромской области «Островская средняя общеобразовательная школа» Выполнила: учитель русского языка и литературы                             Жукова Юлия Сергеевна                                                         «Формы и методы контроля в условиях введения в ФГОС нового поколения»  </vt:lpstr>
      <vt:lpstr>Философия портфеля. </vt:lpstr>
      <vt:lpstr>Как выглядит портфель?</vt:lpstr>
      <vt:lpstr>Разделы и документы:</vt:lpstr>
      <vt:lpstr>Приложение II. Анкетные данные</vt:lpstr>
      <vt:lpstr>Приложение III. Пример ведомости итоговых годовых отметок  (5-9 класс)</vt:lpstr>
      <vt:lpstr>Приложение IV.  ПРЕДМЕТНЫЕ ОЛИМПИАДЫ</vt:lpstr>
      <vt:lpstr>Приложение V.  НАУЧНО-ИССЛЕДОВАТЕЛЬСКИЕ РАБОТЫ  И ПРОЕКТЫ.</vt:lpstr>
      <vt:lpstr>СВЕДЕНИЯ ОБ УЧАСТИИ В  ТВОРЧЕСКИХ  КОНКУРСАХ  И  ФЕСТИВАЛЯХ,  СПОРТИВНЫХ СОРЕВНОВАНИЯХ.</vt:lpstr>
      <vt:lpstr>  Приложение VI.  ПОСЕЩЕНИЕ КУРСОВ  ПО ВЫБОРУ, ФАКУЛЬТАТИВОВ, ЭЛЕКТИВНЫХ КУРСОВ, КУРСОВ В УЧРЕЖДЕНИЯХ ДОПОЛНИТЕЛЬНОГО ОБРАЗОВАНИЯ. </vt:lpstr>
      <vt:lpstr>Для чего все это нужно?</vt:lpstr>
      <vt:lpstr>Лучше меньше, да лучше.</vt:lpstr>
      <vt:lpstr>Устная контрольная работа</vt:lpstr>
      <vt:lpstr>Инновационный диктант</vt:lpstr>
      <vt:lpstr>Дифференцированная проверочная работа</vt:lpstr>
      <vt:lpstr>Презентация PowerPoint</vt:lpstr>
      <vt:lpstr>Зачетная форма организации контроля знаний обучающихся</vt:lpstr>
      <vt:lpstr>Тестовые задания</vt:lpstr>
      <vt:lpstr>Тесты перекрёстного выбора</vt:lpstr>
      <vt:lpstr>Презентация PowerPoint</vt:lpstr>
      <vt:lpstr>Презентация PowerPoint</vt:lpstr>
    </vt:vector>
  </TitlesOfParts>
  <Company>шк.№6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«Портфель достижений учащегося»</dc:title>
  <dc:creator>Кругликова</dc:creator>
  <cp:lastModifiedBy>Юлия</cp:lastModifiedBy>
  <cp:revision>57</cp:revision>
  <dcterms:created xsi:type="dcterms:W3CDTF">2009-12-14T19:12:49Z</dcterms:created>
  <dcterms:modified xsi:type="dcterms:W3CDTF">2017-11-01T04:21:29Z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