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1" r:id="rId5"/>
    <p:sldId id="280" r:id="rId6"/>
    <p:sldId id="284" r:id="rId7"/>
    <p:sldId id="282" r:id="rId8"/>
    <p:sldId id="283" r:id="rId9"/>
    <p:sldId id="268" r:id="rId10"/>
    <p:sldId id="266" r:id="rId11"/>
    <p:sldId id="270" r:id="rId12"/>
    <p:sldId id="276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4"/>
    <p:penClr>
      <a:srgbClr val="FF0000"/>
    </p:penClr>
  </p:showPr>
  <p:clrMru>
    <a:srgbClr val="00A6A6"/>
    <a:srgbClr val="F541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C72EA-2197-4B82-A28F-19D41A84696C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A0524-CA4A-4CDC-AFC6-DD3B40FBF4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2108" y="516834"/>
            <a:ext cx="7178040" cy="4002157"/>
          </a:xfrm>
        </p:spPr>
        <p:txBody>
          <a:bodyPr>
            <a:normAutofit/>
          </a:bodyPr>
          <a:lstStyle/>
          <a:p>
            <a:r>
              <a:rPr lang="ru-RU" sz="4900" b="1" dirty="0" smtClean="0">
                <a:solidFill>
                  <a:schemeClr val="accent1"/>
                </a:solidFill>
                <a:latin typeface="+mn-lt"/>
              </a:rPr>
              <a:t>«</a:t>
            </a:r>
            <a:r>
              <a:rPr lang="ru-RU" sz="4900" b="1" dirty="0" smtClean="0">
                <a:solidFill>
                  <a:schemeClr val="accent1"/>
                </a:solidFill>
                <a:latin typeface="+mn-lt"/>
              </a:rPr>
              <a:t>Как одновременно </a:t>
            </a:r>
            <a:r>
              <a:rPr lang="en-US" sz="49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900" b="1" dirty="0" smtClean="0">
                <a:solidFill>
                  <a:schemeClr val="accent1"/>
                </a:solidFill>
                <a:latin typeface="+mn-lt"/>
              </a:rPr>
            </a:br>
            <a:r>
              <a:rPr lang="ru-RU" sz="4900" b="1" dirty="0" smtClean="0">
                <a:solidFill>
                  <a:schemeClr val="accent1"/>
                </a:solidFill>
                <a:latin typeface="+mn-lt"/>
              </a:rPr>
              <a:t>получать знания </a:t>
            </a:r>
            <a:r>
              <a:rPr lang="en-US" sz="49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900" b="1" dirty="0" smtClean="0">
                <a:solidFill>
                  <a:schemeClr val="accent1"/>
                </a:solidFill>
                <a:latin typeface="+mn-lt"/>
              </a:rPr>
            </a:br>
            <a:r>
              <a:rPr lang="ru-RU" sz="4900" b="1" dirty="0" smtClean="0">
                <a:solidFill>
                  <a:schemeClr val="accent1"/>
                </a:solidFill>
                <a:latin typeface="+mn-lt"/>
              </a:rPr>
              <a:t>и быть полезным – </a:t>
            </a:r>
            <a:r>
              <a:rPr lang="en-US" sz="49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900" b="1" dirty="0" smtClean="0">
                <a:solidFill>
                  <a:schemeClr val="accent1"/>
                </a:solidFill>
                <a:latin typeface="+mn-lt"/>
              </a:rPr>
            </a:br>
            <a:r>
              <a:rPr lang="ru-RU" sz="4900" b="1" dirty="0" smtClean="0">
                <a:solidFill>
                  <a:schemeClr val="accent1"/>
                </a:solidFill>
                <a:latin typeface="+mn-lt"/>
              </a:rPr>
              <a:t>дорожная карта волонтера»</a:t>
            </a:r>
            <a:r>
              <a:rPr lang="en-US" sz="5400" b="1" dirty="0" smtClean="0">
                <a:solidFill>
                  <a:schemeClr val="accent1"/>
                </a:solidFill>
                <a:latin typeface="+mn-lt"/>
              </a:rPr>
              <a:t> </a:t>
            </a:r>
            <a:endParaRPr lang="en-US" sz="2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7" name="Picture 3" descr="C:\Users\Созидание\Desktop\2022_FPG_\22ФПГ_ДКВ_лого\logo_стандарт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945" y="804194"/>
            <a:ext cx="4427691" cy="36854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0330" y="4876800"/>
            <a:ext cx="1127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МКОУ «Островская СОШ» – участник проекта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380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720" y="274638"/>
            <a:ext cx="11506200" cy="1325562"/>
          </a:xfrm>
        </p:spPr>
        <p:txBody>
          <a:bodyPr>
            <a:noAutofit/>
          </a:bodyPr>
          <a:lstStyle/>
          <a:p>
            <a:r>
              <a:rPr lang="ru-RU" sz="3900" b="1" dirty="0" smtClean="0">
                <a:solidFill>
                  <a:schemeClr val="accent1"/>
                </a:solidFill>
              </a:rPr>
              <a:t>Основные этапы апробирования (октябрь-декабрь)</a:t>
            </a:r>
            <a:br>
              <a:rPr lang="ru-RU" sz="3900" b="1" dirty="0" smtClean="0">
                <a:solidFill>
                  <a:schemeClr val="accent1"/>
                </a:solidFill>
              </a:rPr>
            </a:br>
            <a:endParaRPr lang="ru-RU" sz="39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b="1" dirty="0" smtClean="0">
                <a:solidFill>
                  <a:schemeClr val="tx2"/>
                </a:solidFill>
              </a:rPr>
              <a:t>Сентябрь-октябрь</a:t>
            </a:r>
            <a:r>
              <a:rPr lang="ru-RU" sz="3000" b="1" dirty="0" smtClean="0">
                <a:solidFill>
                  <a:schemeClr val="accent1"/>
                </a:solidFill>
              </a:rPr>
              <a:t> </a:t>
            </a:r>
            <a:r>
              <a:rPr lang="ru-RU" sz="3000" dirty="0" smtClean="0">
                <a:solidFill>
                  <a:schemeClr val="accent1"/>
                </a:solidFill>
              </a:rPr>
              <a:t>– отчет о проделанной работе -  кто и какие именно проекты выполнил,  анализ достижений и трудностей, фотографии, публикации в  социальных сетях,  сайтах. В сентябре  учащиеся должны принести педагогам заполненные Рабочие тетради</a:t>
            </a:r>
          </a:p>
          <a:p>
            <a:r>
              <a:rPr lang="ru-RU" sz="3000" b="1" dirty="0" smtClean="0">
                <a:solidFill>
                  <a:schemeClr val="tx2"/>
                </a:solidFill>
              </a:rPr>
              <a:t>Сентябрь- Октябрь </a:t>
            </a:r>
            <a:r>
              <a:rPr lang="ru-RU" sz="3000" dirty="0" smtClean="0">
                <a:solidFill>
                  <a:schemeClr val="accent1"/>
                </a:solidFill>
              </a:rPr>
              <a:t>– проведение конкурса и объявление победителей конкурса (10 учащихся, 5 педагогов)</a:t>
            </a:r>
          </a:p>
          <a:p>
            <a:r>
              <a:rPr lang="ru-RU" sz="3000" b="1" dirty="0" smtClean="0">
                <a:solidFill>
                  <a:schemeClr val="tx2"/>
                </a:solidFill>
              </a:rPr>
              <a:t>Ноябрь-декабрь </a:t>
            </a:r>
            <a:r>
              <a:rPr lang="ru-RU" sz="3000" dirty="0" smtClean="0">
                <a:solidFill>
                  <a:schemeClr val="accent1"/>
                </a:solidFill>
              </a:rPr>
              <a:t>– подведение итогов проекта, участие победителей конкурса в общероссийских мероприятиях в Москве, размещение дополненных  материалов будут выложены в открытом доступе  на сайте Фонда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ЧТО ДАЕТ УЧАСТИЕ В ПРОЕКТЕ ПЕДАГОГУ И  ШКОЛЕ</a:t>
            </a:r>
            <a:br>
              <a:rPr lang="ru-RU" sz="3600" b="1" dirty="0">
                <a:solidFill>
                  <a:schemeClr val="accent1"/>
                </a:solidFill>
              </a:rPr>
            </a:b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56360"/>
            <a:ext cx="10972800" cy="499871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400" dirty="0">
                <a:solidFill>
                  <a:schemeClr val="accent1"/>
                </a:solidFill>
              </a:rPr>
              <a:t>Возможность участия в инновационной </a:t>
            </a:r>
            <a:r>
              <a:rPr lang="ru-RU" sz="3400" dirty="0" smtClean="0">
                <a:solidFill>
                  <a:schemeClr val="accent1"/>
                </a:solidFill>
              </a:rPr>
              <a:t>деятельности в области развития </a:t>
            </a:r>
            <a:r>
              <a:rPr lang="ru-RU" sz="3400" dirty="0" err="1" smtClean="0">
                <a:solidFill>
                  <a:schemeClr val="accent1"/>
                </a:solidFill>
              </a:rPr>
              <a:t>волонтерства</a:t>
            </a:r>
            <a:r>
              <a:rPr lang="ru-RU" sz="3400" dirty="0" smtClean="0">
                <a:solidFill>
                  <a:schemeClr val="accent1"/>
                </a:solidFill>
              </a:rPr>
              <a:t>, в т.ч. развитие педагогических практико-ориентированных методик, направленных на вовлечение учащихся в общественно-полезную деятельность</a:t>
            </a:r>
            <a:endParaRPr lang="ru-RU" sz="3400" dirty="0">
              <a:solidFill>
                <a:schemeClr val="accent1"/>
              </a:solidFill>
            </a:endParaRPr>
          </a:p>
          <a:p>
            <a:pPr lvl="0"/>
            <a:r>
              <a:rPr lang="ru-RU" sz="3400" dirty="0" smtClean="0">
                <a:solidFill>
                  <a:schemeClr val="accent1"/>
                </a:solidFill>
              </a:rPr>
              <a:t>Получение </a:t>
            </a:r>
            <a:r>
              <a:rPr lang="ru-RU" sz="3400" dirty="0">
                <a:solidFill>
                  <a:schemeClr val="accent1"/>
                </a:solidFill>
              </a:rPr>
              <a:t>информации  для разработки собственных рабочих, вариативных  программ воспитания, в соответствии с Примерной программой </a:t>
            </a:r>
            <a:r>
              <a:rPr lang="ru-RU" sz="3400" dirty="0" smtClean="0">
                <a:solidFill>
                  <a:schemeClr val="accent1"/>
                </a:solidFill>
              </a:rPr>
              <a:t>воспитания</a:t>
            </a:r>
          </a:p>
          <a:p>
            <a:pPr lvl="0"/>
            <a:r>
              <a:rPr lang="ru-RU" sz="3400" dirty="0" smtClean="0">
                <a:solidFill>
                  <a:schemeClr val="accent1"/>
                </a:solidFill>
              </a:rPr>
              <a:t>Увеличение уровня взаимодействия с родителями для организации внешкольной работы, усиления воспитательного потенциала</a:t>
            </a:r>
          </a:p>
          <a:p>
            <a:r>
              <a:rPr lang="ru-RU" sz="3400" dirty="0" smtClean="0">
                <a:solidFill>
                  <a:schemeClr val="accent1"/>
                </a:solidFill>
              </a:rPr>
              <a:t>Подготовка школьников к предметам, изучаемым  в  более старших классах   «Индивидуальный проект»</a:t>
            </a:r>
          </a:p>
          <a:p>
            <a:pPr lvl="0"/>
            <a:r>
              <a:rPr lang="ru-RU" sz="3400" dirty="0" smtClean="0">
                <a:solidFill>
                  <a:schemeClr val="accent1"/>
                </a:solidFill>
              </a:rPr>
              <a:t>Возможность продолжать развивать  волонтерскую деятельность  при условиях ограничений для проведения массовых мероприятий</a:t>
            </a:r>
          </a:p>
          <a:p>
            <a:pPr lvl="0"/>
            <a:r>
              <a:rPr lang="ru-RU" sz="3400" dirty="0" smtClean="0">
                <a:solidFill>
                  <a:schemeClr val="accent1"/>
                </a:solidFill>
              </a:rPr>
              <a:t>Межрегиональное взаимодействие, обмен опытом в добровольчестве между разными школами и регионами</a:t>
            </a:r>
          </a:p>
          <a:p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</a:rPr>
              <a:t>ИНФОРМАЦИЯ ДЛЯ РОДИТЕЛЕЙ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5074919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>
                <a:solidFill>
                  <a:schemeClr val="accent1"/>
                </a:solidFill>
              </a:rPr>
              <a:t>С помощью участия в добровольческой деятельности ребёнок может приобрести полезные социально психологические компетенции, а также приобщиться к общественно-полезному труду, попробовать себя в разнообразной работе, что будет способствовать будущему профессиональному самоопределению и развитию навыков самостоятельного поведения в обществе</a:t>
            </a:r>
          </a:p>
          <a:p>
            <a:r>
              <a:rPr lang="ru-RU" sz="3400" dirty="0" smtClean="0">
                <a:solidFill>
                  <a:schemeClr val="accent1"/>
                </a:solidFill>
              </a:rPr>
              <a:t>Дети могут по-другому взглянуть на вопрос необходимости получаемых в школе знаний, так как участие в добровольческой деятельности можно связать с содержанием  предметов, изучаемых в школе </a:t>
            </a:r>
          </a:p>
          <a:p>
            <a:r>
              <a:rPr lang="ru-RU" sz="3400" dirty="0" smtClean="0">
                <a:solidFill>
                  <a:schemeClr val="accent1"/>
                </a:solidFill>
              </a:rPr>
              <a:t>Участие в проекте Дорожная карта позволит подготовиться к предметам, которые только предстоит изучать. Например,  предмет  «Индивидуальный проект».</a:t>
            </a:r>
          </a:p>
          <a:p>
            <a:r>
              <a:rPr lang="ru-RU" sz="3400" dirty="0" smtClean="0">
                <a:solidFill>
                  <a:schemeClr val="accent1"/>
                </a:solidFill>
              </a:rPr>
              <a:t>Участие в проекте поможет в составлении личного </a:t>
            </a:r>
            <a:r>
              <a:rPr lang="ru-RU" sz="3400" dirty="0" err="1" smtClean="0">
                <a:solidFill>
                  <a:schemeClr val="accent1"/>
                </a:solidFill>
              </a:rPr>
              <a:t>портфолио</a:t>
            </a:r>
            <a:r>
              <a:rPr lang="ru-RU" sz="3400" dirty="0" smtClean="0">
                <a:solidFill>
                  <a:schemeClr val="accent1"/>
                </a:solidFill>
              </a:rPr>
              <a:t> ученика. Например,  получение Волонтерской книжки или в другом формате, что позволяет получить дополнительные баллы при поступлении  ВУЗ</a:t>
            </a:r>
          </a:p>
          <a:p>
            <a:r>
              <a:rPr lang="ru-RU" sz="3400" b="1" dirty="0" smtClean="0">
                <a:solidFill>
                  <a:schemeClr val="accent1"/>
                </a:solidFill>
              </a:rPr>
              <a:t>Участие  в проекте – это добровольное согласие ученика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5939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chemeClr val="accent1"/>
                </a:solidFill>
              </a:rPr>
              <a:t>ЧТО МОЖЕТ ДАТЬ  </a:t>
            </a:r>
            <a:r>
              <a:rPr lang="ru-RU" sz="3600" b="1" dirty="0">
                <a:solidFill>
                  <a:schemeClr val="accent1"/>
                </a:solidFill>
              </a:rPr>
              <a:t>УЧАСТИЕ </a:t>
            </a:r>
            <a:r>
              <a:rPr lang="ru-RU" sz="3600" b="1" dirty="0" smtClean="0">
                <a:solidFill>
                  <a:schemeClr val="accent1"/>
                </a:solidFill>
              </a:rPr>
              <a:t>В </a:t>
            </a:r>
            <a:r>
              <a:rPr lang="ru-RU" sz="3600" b="1" dirty="0">
                <a:solidFill>
                  <a:schemeClr val="accent1"/>
                </a:solidFill>
              </a:rPr>
              <a:t>ПРОЕКТЕ ШКОЛЬНИКАМ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>
                <a:solidFill>
                  <a:schemeClr val="accent1"/>
                </a:solidFill>
              </a:rPr>
              <a:t>Усилить навыки создания, подготовки  и реализации </a:t>
            </a:r>
            <a:r>
              <a:rPr lang="ru-RU" sz="3000" dirty="0" smtClean="0">
                <a:solidFill>
                  <a:schemeClr val="accent1"/>
                </a:solidFill>
              </a:rPr>
              <a:t>проектов на практике - принять участие   социальной деятельности</a:t>
            </a:r>
            <a:endParaRPr lang="ru-RU" sz="3000" dirty="0">
              <a:solidFill>
                <a:schemeClr val="accent1"/>
              </a:solidFill>
            </a:endParaRPr>
          </a:p>
          <a:p>
            <a:pPr lvl="0"/>
            <a:r>
              <a:rPr lang="ru-RU" sz="3000" dirty="0">
                <a:solidFill>
                  <a:schemeClr val="accent1"/>
                </a:solidFill>
              </a:rPr>
              <a:t>Применить  свои знания и  навыки на практике  в той сфере деятельности, которая с одной стороны, им интересна, а с другой стороны,  нуждается в помощи и поддержке.</a:t>
            </a:r>
          </a:p>
          <a:p>
            <a:pPr lvl="0"/>
            <a:r>
              <a:rPr lang="ru-RU" sz="3000" dirty="0" smtClean="0">
                <a:solidFill>
                  <a:schemeClr val="accent1"/>
                </a:solidFill>
              </a:rPr>
              <a:t>Возможность </a:t>
            </a:r>
            <a:r>
              <a:rPr lang="ru-RU" sz="3000" dirty="0">
                <a:solidFill>
                  <a:schemeClr val="accent1"/>
                </a:solidFill>
              </a:rPr>
              <a:t>реализации личных авторских  проектов – самому сделать что-то конкретное и увидеть результаты своего </a:t>
            </a:r>
            <a:r>
              <a:rPr lang="ru-RU" sz="3000" dirty="0" smtClean="0">
                <a:solidFill>
                  <a:schemeClr val="accent1"/>
                </a:solidFill>
              </a:rPr>
              <a:t>труда</a:t>
            </a:r>
          </a:p>
          <a:p>
            <a:r>
              <a:rPr lang="ru-RU" sz="3000" dirty="0" smtClean="0">
                <a:solidFill>
                  <a:schemeClr val="accent1"/>
                </a:solidFill>
              </a:rPr>
              <a:t>Участие в межрегиональном конкурсе  и общественное признание, в т.ч. поездка на 5 декабря.</a:t>
            </a:r>
          </a:p>
          <a:p>
            <a:pPr lvl="0"/>
            <a:r>
              <a:rPr lang="ru-RU" sz="3000" dirty="0" smtClean="0">
                <a:solidFill>
                  <a:schemeClr val="accent1"/>
                </a:solidFill>
              </a:rPr>
              <a:t>Расширение </a:t>
            </a:r>
            <a:r>
              <a:rPr lang="ru-RU" sz="3000" dirty="0">
                <a:solidFill>
                  <a:schemeClr val="accent1"/>
                </a:solidFill>
              </a:rPr>
              <a:t>круга общения, возможность найти новых </a:t>
            </a:r>
            <a:r>
              <a:rPr lang="ru-RU" sz="3000" dirty="0" smtClean="0">
                <a:solidFill>
                  <a:schemeClr val="accent1"/>
                </a:solidFill>
              </a:rPr>
              <a:t>друзей</a:t>
            </a:r>
          </a:p>
          <a:p>
            <a:pPr lvl="0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ЧТО МОЖЕТ ДАТЬ  УЧАСТИЕ В ПРОЕКТЕ ШКОЛЬНИКАМ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>
                <a:solidFill>
                  <a:schemeClr val="accent1"/>
                </a:solidFill>
              </a:rPr>
              <a:t>Дополнительные баллы для поступления  в ВУЗ (книжка волонтера).</a:t>
            </a:r>
          </a:p>
          <a:p>
            <a:pPr lvl="0"/>
            <a:r>
              <a:rPr lang="ru-RU" sz="2800" dirty="0">
                <a:solidFill>
                  <a:schemeClr val="accent1"/>
                </a:solidFill>
              </a:rPr>
              <a:t>Опыт, практические навыки  для  будущих предметов, например -  «Индивидуальный проект»</a:t>
            </a:r>
          </a:p>
          <a:p>
            <a:pPr lvl="0"/>
            <a:r>
              <a:rPr lang="ru-RU" sz="2800" dirty="0">
                <a:solidFill>
                  <a:schemeClr val="accent1"/>
                </a:solidFill>
              </a:rPr>
              <a:t>Школьники вместо просмотра малосодержательных роликов в Интернет смогут создавать свой положительный, полезный </a:t>
            </a:r>
            <a:r>
              <a:rPr lang="ru-RU" sz="2800" dirty="0" err="1">
                <a:solidFill>
                  <a:schemeClr val="accent1"/>
                </a:solidFill>
              </a:rPr>
              <a:t>контент</a:t>
            </a:r>
            <a:r>
              <a:rPr lang="ru-RU" sz="2800" dirty="0">
                <a:solidFill>
                  <a:schemeClr val="accent1"/>
                </a:solidFill>
              </a:rPr>
              <a:t>, размещать информацию о своей волонтерской деятельности.</a:t>
            </a:r>
          </a:p>
          <a:p>
            <a:pPr lvl="0"/>
            <a:r>
              <a:rPr lang="ru-RU" sz="2800" dirty="0">
                <a:solidFill>
                  <a:schemeClr val="accent1"/>
                </a:solidFill>
              </a:rPr>
              <a:t>Возможность для  дальнейшей </a:t>
            </a:r>
            <a:r>
              <a:rPr lang="ru-RU" sz="2800" dirty="0" smtClean="0">
                <a:solidFill>
                  <a:schemeClr val="accent1"/>
                </a:solidFill>
              </a:rPr>
              <a:t>профориентации</a:t>
            </a:r>
            <a:endParaRPr lang="ru-RU" sz="2800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Проект «Дорожная карта волонтера»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83081"/>
            <a:ext cx="10972800" cy="39014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Разработчик и исполнитель – Фонд «Созидание»</a:t>
            </a:r>
          </a:p>
          <a:p>
            <a:r>
              <a:rPr lang="ru-RU" sz="2800" b="1" dirty="0" smtClean="0">
                <a:solidFill>
                  <a:schemeClr val="accent1"/>
                </a:solidFill>
              </a:rPr>
              <a:t>Начало реализации в 2022 году.</a:t>
            </a:r>
          </a:p>
          <a:p>
            <a:r>
              <a:rPr lang="ru-RU" sz="2800" b="1" dirty="0" smtClean="0">
                <a:solidFill>
                  <a:schemeClr val="accent1"/>
                </a:solidFill>
              </a:rPr>
              <a:t>Участники – представители 4-х регионов - Тверская, Кировская, Костромская области, Республика Татарстан</a:t>
            </a:r>
          </a:p>
          <a:p>
            <a:r>
              <a:rPr lang="ru-RU" sz="2800" b="1" dirty="0" smtClean="0">
                <a:solidFill>
                  <a:schemeClr val="accent1"/>
                </a:solidFill>
              </a:rPr>
              <a:t>Участники апробирования Дорожной карты волонтера –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1"/>
                </a:solidFill>
              </a:rPr>
              <a:t>	Педагоги, учащиеся 7-8 классов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Дорожная карта волонтера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chemeClr val="accent1"/>
                </a:solidFill>
              </a:rPr>
              <a:t>Пошаговая инструкция для волонтеров, т.е. что и как нужно делать при подготовке и реализации волонтерских проектов. Создана учащихся 7-8 классов со схемами, таблицами и краткими пояснениями к ним, составленная доступным, современным языком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В помощь  создан Банк добровольческих идей - краткое описание  примеров вдохновляющих молодежных социальных проектов, который будет дополняться лучшими практиками в процессе выполнения проекта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Подготовленные 5-6 учащихся  7-8 классов должны спланировать и реализовать свои авторские летние волонтерские проекты. Идея их проекта может быть собственная, а может быть из Банка идей. К своим проектам учащиеся   могут привлекать других волонтеров, своих сверстников, родственников и др.</a:t>
            </a:r>
          </a:p>
          <a:p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Основные этапы апробирования (апрель-май)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325881"/>
            <a:ext cx="10972800" cy="4800286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dirty="0" smtClean="0">
                <a:solidFill>
                  <a:schemeClr val="tx2"/>
                </a:solidFill>
              </a:rPr>
              <a:t>Февраль- март </a:t>
            </a:r>
            <a:r>
              <a:rPr lang="ru-RU" sz="3000" dirty="0" smtClean="0">
                <a:solidFill>
                  <a:schemeClr val="accent1"/>
                </a:solidFill>
              </a:rPr>
              <a:t>– участие в </a:t>
            </a:r>
            <a:r>
              <a:rPr lang="ru-RU" sz="3000" dirty="0" err="1" smtClean="0">
                <a:solidFill>
                  <a:schemeClr val="accent1"/>
                </a:solidFill>
              </a:rPr>
              <a:t>он-лайн</a:t>
            </a:r>
            <a:r>
              <a:rPr lang="ru-RU" sz="3000" dirty="0" smtClean="0">
                <a:solidFill>
                  <a:schemeClr val="accent1"/>
                </a:solidFill>
              </a:rPr>
              <a:t> встречах: установочная, по мотивации, сетевому взаимодействию и отчетности</a:t>
            </a:r>
          </a:p>
          <a:p>
            <a:r>
              <a:rPr lang="ru-RU" sz="3000" b="1" dirty="0" smtClean="0">
                <a:solidFill>
                  <a:schemeClr val="tx2"/>
                </a:solidFill>
              </a:rPr>
              <a:t>Март-апрель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accent1"/>
                </a:solidFill>
              </a:rPr>
              <a:t>– занятия в </a:t>
            </a:r>
            <a:r>
              <a:rPr lang="en-US" sz="3000" dirty="0" smtClean="0">
                <a:solidFill>
                  <a:schemeClr val="accent1"/>
                </a:solidFill>
              </a:rPr>
              <a:t>Zoom</a:t>
            </a:r>
            <a:r>
              <a:rPr lang="ru-RU" sz="3000" dirty="0" smtClean="0">
                <a:solidFill>
                  <a:schemeClr val="accent1"/>
                </a:solidFill>
              </a:rPr>
              <a:t> по работе в </a:t>
            </a:r>
            <a:r>
              <a:rPr lang="ru-RU" sz="3000" dirty="0" err="1" smtClean="0">
                <a:solidFill>
                  <a:schemeClr val="accent1"/>
                </a:solidFill>
              </a:rPr>
              <a:t>Инстаграм</a:t>
            </a:r>
            <a:r>
              <a:rPr lang="ru-RU" sz="3000" dirty="0" smtClean="0">
                <a:solidFill>
                  <a:schemeClr val="accent1"/>
                </a:solidFill>
              </a:rPr>
              <a:t> (нужен компьютер, смартфон установленным приложением </a:t>
            </a:r>
            <a:r>
              <a:rPr lang="en-US" sz="3000" dirty="0" err="1" smtClean="0">
                <a:solidFill>
                  <a:schemeClr val="accent1"/>
                </a:solidFill>
              </a:rPr>
              <a:t>Instagram</a:t>
            </a:r>
            <a:r>
              <a:rPr lang="ru-RU" sz="3000" dirty="0" smtClean="0">
                <a:solidFill>
                  <a:schemeClr val="accent1"/>
                </a:solidFill>
              </a:rPr>
              <a:t>, доступ в Интернет)</a:t>
            </a:r>
          </a:p>
          <a:p>
            <a:r>
              <a:rPr lang="ru-RU" sz="3000" b="1" dirty="0" smtClean="0">
                <a:solidFill>
                  <a:schemeClr val="tx2"/>
                </a:solidFill>
              </a:rPr>
              <a:t>Апрель-май </a:t>
            </a:r>
            <a:r>
              <a:rPr lang="ru-RU" sz="3000" dirty="0" smtClean="0">
                <a:solidFill>
                  <a:schemeClr val="accent1"/>
                </a:solidFill>
              </a:rPr>
              <a:t>–  встречи с родителями (не менее 10 человек),  4-е занятия с учащимися 7-8 классов (на первом занятии - не менее 15 человек, на 2,3, 4 – не менее 5-ти учащихся). Для занятий нами подготовлены методические материалы: для педагогов -  подробное описание  занятий с приложениями и слайдами,  для учащихся - Рабочая тетрадь «Дорожная карта волонтера», Банк идей волонтерских проектов</a:t>
            </a:r>
          </a:p>
          <a:p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КВ_стр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528" y="60960"/>
            <a:ext cx="4673317" cy="6709410"/>
          </a:xfrm>
          <a:prstGeom prst="rect">
            <a:avLst/>
          </a:prstGeom>
        </p:spPr>
      </p:pic>
      <p:pic>
        <p:nvPicPr>
          <p:cNvPr id="5" name="Рисунок 4" descr="ДКВ_стр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641" y="45720"/>
            <a:ext cx="4691932" cy="6675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КВ_стр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47" y="45720"/>
            <a:ext cx="4619625" cy="6572250"/>
          </a:xfrm>
          <a:prstGeom prst="rect">
            <a:avLst/>
          </a:prstGeom>
        </p:spPr>
      </p:pic>
      <p:pic>
        <p:nvPicPr>
          <p:cNvPr id="3" name="Рисунок 2" descr="ДКВ_стр_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9832" y="60960"/>
            <a:ext cx="4600575" cy="65436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56972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700" b="1" dirty="0" smtClean="0">
                <a:latin typeface="+mn-lt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ru-RU" sz="2700" b="1" dirty="0" smtClean="0">
                <a:latin typeface="+mn-lt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1"/>
                </a:solidFill>
                <a:latin typeface="+mn-lt"/>
                <a:ea typeface="Calibri" pitchFamily="34" charset="0"/>
                <a:cs typeface="Times New Roman" pitchFamily="18" charset="0"/>
              </a:rPr>
              <a:t>Примеры проектов из  Банка идей – основано на выполненных волонтерских социальных проектах из различных регионов РФ</a:t>
            </a:r>
            <a:endParaRPr lang="ru-RU" sz="3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83920" y="1767841"/>
          <a:ext cx="4663440" cy="4663439"/>
        </p:xfrm>
        <a:graphic>
          <a:graphicData uri="http://schemas.openxmlformats.org/drawingml/2006/table">
            <a:tbl>
              <a:tblPr/>
              <a:tblGrid>
                <a:gridCol w="4663440"/>
              </a:tblGrid>
              <a:tr h="2027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Читай со мной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Чтение книг по телефону по </a:t>
                      </a:r>
                      <a:r>
                        <a:rPr lang="ru-RU" sz="1200" dirty="0" err="1">
                          <a:latin typeface="+mn-lt"/>
                          <a:ea typeface="Calibri"/>
                          <a:cs typeface="Times New Roman"/>
                        </a:rPr>
                        <a:t>Вотсап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для малышей, младших школьников, которые временно не посещают детский сад или школу, например, болеют. Можно читать свои любимые книги, рассказы, стихи. Можно посылать отрывки из любимых произведений по </a:t>
                      </a:r>
                      <a:r>
                        <a:rPr lang="ru-RU" sz="1200" dirty="0" err="1">
                          <a:latin typeface="+mn-lt"/>
                          <a:ea typeface="Calibri"/>
                          <a:cs typeface="Times New Roman"/>
                        </a:rPr>
                        <a:t>Вотсап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для самостоятельного чтения малышами.. Проект  можно сделать совместно с  местной библиотекой  для их  маленьких читателей. Можно починить ветхие книги в библиотеке. 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заниматься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д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оставкой 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книг тем, кто не может сам прийти в библиотеку за книгами.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Нужные вещи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Собрать  отрезки тканей у знакомых, соседей, родственников.  Сшить на швейной машинке кухонные полотенца, простыни, скатерти вместе с родителями, бабушками , на уроках труда. Передать нуждающимся семьям, инвалидам.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Азбука ПДД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Изучить актуальные для младших детей правила дорожного движения (ПДД): как правильно переходить дорогу, где можно и нельзя кататься на самокате, велосипеде, почему нужно  пристёгиваться в машине и др.  Сделать информационные слайды, плакаты, рассказать о ПДД младшим детям и школьникам. На встречу можно пригласить представителя ГИБДД.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54040" y="1783079"/>
          <a:ext cx="5882640" cy="4648200"/>
        </p:xfrm>
        <a:graphic>
          <a:graphicData uri="http://schemas.openxmlformats.org/drawingml/2006/table">
            <a:tbl>
              <a:tblPr/>
              <a:tblGrid>
                <a:gridCol w="5882640"/>
              </a:tblGrid>
              <a:tr h="129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Карта родников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Организовать небольшой поход с друзьями и родственниками по изучению местной природы, растений. Например, составить описание местных родников. Какая  в них вода, чистая ли она? Откуда берет начало, кто и как ухаживает за ними и т.д. Рассказать об итогах на уроке или факультативе по биологии.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Собачий вальс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Дети, занимающиеся в музыкальной школе,  могут дать  концерт в пользу собачьего приюта. Слушатели концерта смогут принести корм и др. предметы, в которых нуждается местный приют для животных. Концерт можно организовать в библиотеке, социальном центре, даже в парке.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Витамины на подоконнике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Сделать  у одиноких пожилых людей (не имеющих дачи, огорода) на подоконниках контейнеры для выращивания зелени (например, укропа, лука), которые они смогли бы поливать и затем употреблять в пищу.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Цветы для пчел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Исследуйте жизненный  цикл пчел,  выясните, какие виды растений их привлекают. Узнайте, где можно высадить цветы, которые помогают им собирать больше мёда. Аналогичный  проект можно выполнить для бабочек.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712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Примеры проектов из  Банка идей – основано на выполненных волонтерских социальных проектах из различных регионов РФ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3"/>
            <a:ext cx="4038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46760" y="1767840"/>
          <a:ext cx="5090160" cy="4604785"/>
        </p:xfrm>
        <a:graphic>
          <a:graphicData uri="http://schemas.openxmlformats.org/drawingml/2006/table">
            <a:tbl>
              <a:tblPr/>
              <a:tblGrid>
                <a:gridCol w="5090160"/>
              </a:tblGrid>
              <a:tr h="172212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Вместе – мы сила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Познакомиться с местным обществом ветеранов и пенсионеров, с их деятельностью. Привлечь знакомых и друзей для создания мини сайта - странички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ВКонтакте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для этой организации. Сделать фото и видео о деятельности общества ветеранов. Разместить фото, видео в созданном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аккаунте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Научить представителя общества ветеранов (самого  молодого и способного) вести страничку (делать посты, отвечать на вопросы  и т.д.)</a:t>
                      </a:r>
                    </a:p>
                    <a:p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229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Рыбный день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Организовать однодневный поход-рыбалку на местный пруд (озеро, реку) для младших школьников, которые живут только с мамами. Во время рыбалки изучить - какие виды рыб водятся в вашем местном водоеме. Научить младших ловить рыбу. Устроить совместный пикник.</a:t>
                      </a:r>
                    </a:p>
                    <a:p>
                      <a:endParaRPr lang="ru-RU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384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Съедобное – не съедобное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Организовать просветительскую программу для младших  школьников о полезных и вредных продуктах. Рассказать о полезных и вредных продуктах, дать примеры и объяснить почему вредно.  Провести игру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съедобное-несъедобное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новый лад – полезное и вредное. Например, морковка – полезное, а чипсы – вредное. Ведущий кидает мячик участнику и говорит огурец – полезный, если утверждение верное – малыш ловит мячик. Если ведущий говорит –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бургер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полезный – мячик нужно отбить. Победитель в игре получает небольшой приз.</a:t>
                      </a:r>
                      <a:endParaRPr lang="ru-RU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41720" y="1813561"/>
          <a:ext cx="5349240" cy="4477054"/>
        </p:xfrm>
        <a:graphic>
          <a:graphicData uri="http://schemas.openxmlformats.org/drawingml/2006/table">
            <a:tbl>
              <a:tblPr/>
              <a:tblGrid>
                <a:gridCol w="5349240"/>
              </a:tblGrid>
              <a:tr h="1424956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Танцплощадка под открытым небом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Организовать в местном парке танцевальные дни (например, по субботам). Согласовать проведение мероприятий с руководством парка.  Подобрать музыку для разных поколений жителей (для пожилых, детей, подростков и др.). Подключить колонки к планшету или телефону. Информировать жителей – распечатать объявления и повесить на подъездах, сделать объявления в парке.</a:t>
                      </a:r>
                      <a:endParaRPr lang="ru-RU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965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красит место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Договорится с местным детским садиком и нарисовать персонажи из мультфильмов на стенах отрытых беседок для прогулок. Согласовать свое мероприятие с  руководством детского сада. Сделать дизайн-макет того, что будет нарисовано. Пригласить к участию ребят, занимающихся граффити.</a:t>
                      </a:r>
                    </a:p>
                    <a:p>
                      <a:endParaRPr lang="ru-RU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133">
                <a:tc>
                  <a:txBody>
                    <a:bodyPr/>
                    <a:lstStyle/>
                    <a:p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Эко-дом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Построить макет квартиры - кукольный домик  в разрезе - с плитой, лампой, компьютером, холодильником,  раздельными контейнерами для мусора,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энерго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водосчетчиками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т.д. Можно взять уже имеющийся домик у детей, которые уже выросли и он им не нужен. Макет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эко-домика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предназначен для пояснения другим детям – сколько потребляют энергии домашние электроприборы, развития культуры  ответственного потребления, изучения альтернативных источников энергии. Домик может быть выставлен в школе, учреждениях дополнительного образования и т.п.</a:t>
                      </a:r>
                      <a:endParaRPr lang="ru-RU" sz="1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3842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Основные этапы апробирования (июнь-сентябрь)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b="1" dirty="0" smtClean="0">
                <a:solidFill>
                  <a:schemeClr val="tx2"/>
                </a:solidFill>
              </a:rPr>
              <a:t>Июнь</a:t>
            </a:r>
            <a:r>
              <a:rPr lang="ru-RU" sz="3300" b="1" dirty="0" smtClean="0">
                <a:solidFill>
                  <a:schemeClr val="accent1"/>
                </a:solidFill>
              </a:rPr>
              <a:t> </a:t>
            </a:r>
            <a:r>
              <a:rPr lang="ru-RU" sz="3300" dirty="0" smtClean="0">
                <a:solidFill>
                  <a:schemeClr val="accent1"/>
                </a:solidFill>
              </a:rPr>
              <a:t>– промежуточный отчет – описание встреч с родителями, итогов  занятий с учащимися 7-8 классов,  фотографии занятий,  предложения, дополнения в материалы методических пособий</a:t>
            </a:r>
          </a:p>
          <a:p>
            <a:r>
              <a:rPr lang="ru-RU" sz="3300" b="1" dirty="0" smtClean="0">
                <a:solidFill>
                  <a:schemeClr val="tx2"/>
                </a:solidFill>
              </a:rPr>
              <a:t>Июнь-июль </a:t>
            </a:r>
            <a:r>
              <a:rPr lang="ru-RU" sz="3300" dirty="0" smtClean="0">
                <a:solidFill>
                  <a:schemeClr val="accent1"/>
                </a:solidFill>
              </a:rPr>
              <a:t>(любой месяц по выбору) – выполнение 5-6 учащимися авторских волонтерских проектов, заполнение Рабочей тетради «Дорожная карта волонтера», </a:t>
            </a:r>
            <a:r>
              <a:rPr lang="ru-RU" sz="3300" dirty="0" err="1" smtClean="0">
                <a:solidFill>
                  <a:schemeClr val="accent1"/>
                </a:solidFill>
              </a:rPr>
              <a:t>он-лайн</a:t>
            </a:r>
            <a:r>
              <a:rPr lang="ru-RU" sz="3300" dirty="0" smtClean="0">
                <a:solidFill>
                  <a:schemeClr val="accent1"/>
                </a:solidFill>
              </a:rPr>
              <a:t> консультации педагогов для учащихся (не менее 5-ти), общение с учащимися и размещение информации в </a:t>
            </a:r>
            <a:r>
              <a:rPr lang="ru-RU" sz="3300" dirty="0" err="1" smtClean="0">
                <a:solidFill>
                  <a:schemeClr val="accent1"/>
                </a:solidFill>
              </a:rPr>
              <a:t>Инстаграм</a:t>
            </a:r>
            <a:r>
              <a:rPr lang="ru-RU" sz="3300" dirty="0" smtClean="0">
                <a:solidFill>
                  <a:schemeClr val="accent1"/>
                </a:solidFill>
              </a:rPr>
              <a:t> (не менее 8-ти)</a:t>
            </a:r>
          </a:p>
          <a:p>
            <a:r>
              <a:rPr lang="ru-RU" sz="3300" b="1" dirty="0" smtClean="0">
                <a:solidFill>
                  <a:schemeClr val="tx2"/>
                </a:solidFill>
              </a:rPr>
              <a:t>Август-сентябрь</a:t>
            </a:r>
            <a:r>
              <a:rPr lang="ru-RU" sz="3300" b="1" dirty="0" smtClean="0">
                <a:solidFill>
                  <a:schemeClr val="accent1"/>
                </a:solidFill>
              </a:rPr>
              <a:t> </a:t>
            </a:r>
            <a:r>
              <a:rPr lang="ru-RU" sz="3300" dirty="0" smtClean="0">
                <a:solidFill>
                  <a:schemeClr val="accent1"/>
                </a:solidFill>
              </a:rPr>
              <a:t>– подготовка заявок и участие  в межрегиональном конкурсе проектов, которые были выполнены  летом участниками проекта Дорожная карта добровольца, участие в рейтинговом голосовании конкурса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E8073A441709346A39C04234BC5EFD3" ma:contentTypeVersion="1" ma:contentTypeDescription="Создание документа." ma:contentTypeScope="" ma:versionID="b2f860bb5c43940038255931f65e93ae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A6DE65-C393-4E4C-B89D-FCAE5800D4F1}"/>
</file>

<file path=customXml/itemProps2.xml><?xml version="1.0" encoding="utf-8"?>
<ds:datastoreItem xmlns:ds="http://schemas.openxmlformats.org/officeDocument/2006/customXml" ds:itemID="{6B1F344B-A287-4F9C-B611-D43223B32DD5}"/>
</file>

<file path=customXml/itemProps3.xml><?xml version="1.0" encoding="utf-8"?>
<ds:datastoreItem xmlns:ds="http://schemas.openxmlformats.org/officeDocument/2006/customXml" ds:itemID="{FA9A17BF-B000-49BA-8E42-005FEB72C8D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1606</Words>
  <Application>Microsoft Office PowerPoint</Application>
  <PresentationFormat>Произвольный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«Как одновременно  получать знания  и быть полезным –  дорожная карта волонтера» </vt:lpstr>
      <vt:lpstr>Проект «Дорожная карта волонтера»</vt:lpstr>
      <vt:lpstr>Дорожная карта волонтера </vt:lpstr>
      <vt:lpstr>Основные этапы апробирования (апрель-май)</vt:lpstr>
      <vt:lpstr>Слайд 5</vt:lpstr>
      <vt:lpstr>Слайд 6</vt:lpstr>
      <vt:lpstr>  Примеры проектов из  Банка идей – основано на выполненных волонтерских социальных проектах из различных регионов РФ</vt:lpstr>
      <vt:lpstr>Примеры проектов из  Банка идей – основано на выполненных волонтерских социальных проектах из различных регионов РФ</vt:lpstr>
      <vt:lpstr>Основные этапы апробирования (июнь-сентябрь)</vt:lpstr>
      <vt:lpstr>Основные этапы апробирования (октябрь-декабрь) </vt:lpstr>
      <vt:lpstr>ЧТО ДАЕТ УЧАСТИЕ В ПРОЕКТЕ ПЕДАГОГУ И  ШКОЛЕ </vt:lpstr>
      <vt:lpstr>ИНФОРМАЦИЯ ДЛЯ РОДИТЕЛЕЙ</vt:lpstr>
      <vt:lpstr> ЧТО МОЖЕТ ДАТЬ  УЧАСТИЕ В ПРОЕКТЕ ШКОЛЬНИКАМ </vt:lpstr>
      <vt:lpstr>ЧТО МОЖЕТ ДАТЬ  УЧАСТИЕ В ПРОЕКТЕ ШКОЛЬНИКАМ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166</cp:revision>
  <dcterms:created xsi:type="dcterms:W3CDTF">2020-01-16T11:23:26Z</dcterms:created>
  <dcterms:modified xsi:type="dcterms:W3CDTF">2022-06-29T14:40:35Z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0x010100AE8073A441709346A39C04234BC5EFD3</vt:lpwstr>
  </property>
</Properties>
</file>