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0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73" r:id="rId4"/>
    <p:sldId id="283" r:id="rId5"/>
    <p:sldId id="268" r:id="rId6"/>
    <p:sldId id="269" r:id="rId7"/>
    <p:sldId id="274" r:id="rId8"/>
    <p:sldId id="275" r:id="rId9"/>
    <p:sldId id="278" r:id="rId10"/>
    <p:sldId id="271" r:id="rId11"/>
    <p:sldId id="284" r:id="rId12"/>
    <p:sldId id="272" r:id="rId13"/>
    <p:sldId id="280" r:id="rId14"/>
    <p:sldId id="281" r:id="rId15"/>
    <p:sldId id="285" r:id="rId16"/>
    <p:sldId id="286" r:id="rId17"/>
    <p:sldId id="288" r:id="rId18"/>
    <p:sldId id="262" r:id="rId19"/>
    <p:sldId id="267" r:id="rId20"/>
    <p:sldId id="26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7681"/>
    <a:srgbClr val="005985"/>
    <a:srgbClr val="278B99"/>
    <a:srgbClr val="FF7C80"/>
    <a:srgbClr val="FF5050"/>
    <a:srgbClr val="A73F4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8" y="-6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EBE0B-9F8E-46F9-BF29-0E1EF3193F1E}" type="datetimeFigureOut">
              <a:rPr lang="ru-RU" smtClean="0"/>
              <a:pPr/>
              <a:t>30.05.2021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00E3-B163-4E63-9C4C-4CD6E8DA70A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88598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EBE0B-9F8E-46F9-BF29-0E1EF3193F1E}" type="datetimeFigureOut">
              <a:rPr lang="ru-RU" smtClean="0"/>
              <a:pPr/>
              <a:t>30.05.2021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00E3-B163-4E63-9C4C-4CD6E8DA70A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63758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EBE0B-9F8E-46F9-BF29-0E1EF3193F1E}" type="datetimeFigureOut">
              <a:rPr lang="ru-RU" smtClean="0"/>
              <a:pPr/>
              <a:t>30.05.2021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00E3-B163-4E63-9C4C-4CD6E8DA70A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59255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EBE0B-9F8E-46F9-BF29-0E1EF3193F1E}" type="datetimeFigureOut">
              <a:rPr lang="ru-RU" smtClean="0"/>
              <a:pPr/>
              <a:t>30.05.2021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00E3-B163-4E63-9C4C-4CD6E8DA70A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59133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EBE0B-9F8E-46F9-BF29-0E1EF3193F1E}" type="datetimeFigureOut">
              <a:rPr lang="ru-RU" smtClean="0"/>
              <a:pPr/>
              <a:t>30.05.2021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00E3-B163-4E63-9C4C-4CD6E8DA70A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77264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EBE0B-9F8E-46F9-BF29-0E1EF3193F1E}" type="datetimeFigureOut">
              <a:rPr lang="ru-RU" smtClean="0"/>
              <a:pPr/>
              <a:t>30.05.2021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00E3-B163-4E63-9C4C-4CD6E8DA70A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039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EBE0B-9F8E-46F9-BF29-0E1EF3193F1E}" type="datetimeFigureOut">
              <a:rPr lang="ru-RU" smtClean="0"/>
              <a:pPr/>
              <a:t>30.05.2021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00E3-B163-4E63-9C4C-4CD6E8DA70A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24053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EBE0B-9F8E-46F9-BF29-0E1EF3193F1E}" type="datetimeFigureOut">
              <a:rPr lang="ru-RU" smtClean="0"/>
              <a:pPr/>
              <a:t>30.05.2021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00E3-B163-4E63-9C4C-4CD6E8DA70A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80548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EBE0B-9F8E-46F9-BF29-0E1EF3193F1E}" type="datetimeFigureOut">
              <a:rPr lang="ru-RU" smtClean="0"/>
              <a:pPr/>
              <a:t>30.05.2021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00E3-B163-4E63-9C4C-4CD6E8DA70A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93189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EBE0B-9F8E-46F9-BF29-0E1EF3193F1E}" type="datetimeFigureOut">
              <a:rPr lang="ru-RU" smtClean="0"/>
              <a:pPr/>
              <a:t>30.05.2021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00E3-B163-4E63-9C4C-4CD6E8DA70A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55728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EBE0B-9F8E-46F9-BF29-0E1EF3193F1E}" type="datetimeFigureOut">
              <a:rPr lang="ru-RU" smtClean="0"/>
              <a:pPr/>
              <a:t>30.05.2021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A00E3-B163-4E63-9C4C-4CD6E8DA70A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8581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2000">
              <a:schemeClr val="bg2">
                <a:lumMod val="90000"/>
              </a:schemeClr>
            </a:gs>
            <a:gs pos="6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EBE0B-9F8E-46F9-BF29-0E1EF3193F1E}" type="datetimeFigureOut">
              <a:rPr lang="ru-RU" smtClean="0"/>
              <a:pPr/>
              <a:t>30.05.2021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A00E3-B163-4E63-9C4C-4CD6E8DA70A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07607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gif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gif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80686" cy="702491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4455886" y="230188"/>
            <a:ext cx="4165599" cy="9144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2740" y="3850410"/>
            <a:ext cx="1260060" cy="1467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5" descr="IMG_20190618_214157 (1).jpg"/>
          <p:cNvPicPr>
            <a:picLocks noChangeAspect="1"/>
          </p:cNvPicPr>
          <p:nvPr/>
        </p:nvPicPr>
        <p:blipFill>
          <a:blip r:embed="rId4" cstate="print"/>
          <a:srcRect t="7425"/>
          <a:stretch>
            <a:fillRect/>
          </a:stretch>
        </p:blipFill>
        <p:spPr bwMode="auto">
          <a:xfrm rot="21447842">
            <a:off x="3879251" y="3962849"/>
            <a:ext cx="1301415" cy="2141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https://i.mycdn.me/i?r=AyH4iRPQ2q0otWIFepML2LxREuxiSnbvPcUviB5xyqo2GQ"/>
          <p:cNvPicPr>
            <a:picLocks noChangeAspect="1" noChangeArrowheads="1"/>
          </p:cNvPicPr>
          <p:nvPr/>
        </p:nvPicPr>
        <p:blipFill>
          <a:blip r:embed="rId5" cstate="print"/>
          <a:srcRect l="11583" t="22386" r="11679" b="6612"/>
          <a:stretch>
            <a:fillRect/>
          </a:stretch>
        </p:blipFill>
        <p:spPr bwMode="auto">
          <a:xfrm rot="21329397">
            <a:off x="3173150" y="1311054"/>
            <a:ext cx="1224811" cy="1511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229971">
            <a:off x="1562470" y="1461467"/>
            <a:ext cx="1093844" cy="1593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6" descr="C:\Users\Lubov\Desktop\OgQeMp_EJoA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377" t="1527" r="19307" b="59151"/>
          <a:stretch/>
        </p:blipFill>
        <p:spPr bwMode="auto">
          <a:xfrm rot="21259481">
            <a:off x="5111077" y="1781907"/>
            <a:ext cx="1099108" cy="1670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s://i.mycdn.me/i?r=AyH4iRPQ2q0otWIFepML2LxRQHqjlTEsaINbr3YSin1eDQ"/>
          <p:cNvPicPr>
            <a:picLocks noChangeAspect="1" noChangeArrowheads="1"/>
          </p:cNvPicPr>
          <p:nvPr/>
        </p:nvPicPr>
        <p:blipFill>
          <a:blip r:embed="rId8" cstate="print"/>
          <a:srcRect t="3956" r="7223" b="19182"/>
          <a:stretch>
            <a:fillRect/>
          </a:stretch>
        </p:blipFill>
        <p:spPr bwMode="auto">
          <a:xfrm rot="21389212">
            <a:off x="2001366" y="3361941"/>
            <a:ext cx="1497301" cy="1653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36" name="Picture 4" descr="https://i.mycdn.me/image?id=867504546460&amp;plc=WEB&amp;tkn=*fWgmicF_V9xveuVx0asd7G88jbk&amp;fn=sqr_288"/>
          <p:cNvPicPr>
            <a:picLocks noChangeAspect="1" noChangeArrowheads="1"/>
          </p:cNvPicPr>
          <p:nvPr/>
        </p:nvPicPr>
        <p:blipFill>
          <a:blip r:embed="rId9"/>
          <a:srcRect l="6294" t="18683" r="18492"/>
          <a:stretch>
            <a:fillRect/>
          </a:stretch>
        </p:blipFill>
        <p:spPr bwMode="auto">
          <a:xfrm rot="21287042">
            <a:off x="352362" y="4478216"/>
            <a:ext cx="1452991" cy="1570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4454768" y="212411"/>
            <a:ext cx="438349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МО учителей </a:t>
            </a:r>
          </a:p>
          <a:p>
            <a:pPr algn="ctr"/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и</a:t>
            </a:r>
            <a:r>
              <a:rPr lang="ru-RU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ностранных языков</a:t>
            </a:r>
            <a:endParaRPr lang="ru-RU" sz="32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039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 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7229" y="1723293"/>
            <a:ext cx="1601140" cy="213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9907" y="3903785"/>
            <a:ext cx="3190500" cy="25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2860431" y="14067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217681"/>
                </a:solidFill>
              </a:rPr>
              <a:t>Участие учителей в региональном мероприятии по обмену опытом между школами в рамках проекта «Поезд мастеров» с рабочим названием «Эффективные практики повышения качества образования в школе</a:t>
            </a:r>
            <a:r>
              <a:rPr lang="ru-RU" b="1" dirty="0" smtClean="0">
                <a:solidFill>
                  <a:srgbClr val="217681"/>
                </a:solidFill>
              </a:rPr>
              <a:t>»-</a:t>
            </a:r>
          </a:p>
          <a:p>
            <a:pPr algn="ctr"/>
            <a:r>
              <a:rPr lang="ru-RU" b="1" dirty="0" smtClean="0">
                <a:solidFill>
                  <a:srgbClr val="217681"/>
                </a:solidFill>
              </a:rPr>
              <a:t> Козлова В.А, </a:t>
            </a:r>
            <a:r>
              <a:rPr lang="ru-RU" b="1" dirty="0" err="1" smtClean="0">
                <a:solidFill>
                  <a:srgbClr val="217681"/>
                </a:solidFill>
              </a:rPr>
              <a:t>Обидина</a:t>
            </a:r>
            <a:r>
              <a:rPr lang="ru-RU" b="1" dirty="0" smtClean="0">
                <a:solidFill>
                  <a:srgbClr val="217681"/>
                </a:solidFill>
              </a:rPr>
              <a:t> Т.А. </a:t>
            </a:r>
            <a:endParaRPr lang="ru-RU" b="1" dirty="0">
              <a:solidFill>
                <a:srgbClr val="21768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86800" y="1688123"/>
            <a:ext cx="3190500" cy="25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3754" y="1670539"/>
            <a:ext cx="3190500" cy="25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52203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860431" y="14067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17681"/>
                </a:solidFill>
              </a:rPr>
              <a:t>Подготовка и проведение ВПР в 7 и 11 классах и … ЕГЭ</a:t>
            </a:r>
            <a:endParaRPr lang="ru-RU" sz="3600" b="1" dirty="0">
              <a:solidFill>
                <a:srgbClr val="217681"/>
              </a:solidFill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 l="3307" t="16535" b="14571"/>
          <a:stretch>
            <a:fillRect/>
          </a:stretch>
        </p:blipFill>
        <p:spPr bwMode="auto">
          <a:xfrm>
            <a:off x="293077" y="2039814"/>
            <a:ext cx="4257289" cy="2426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/>
          <a:srcRect l="4042" t="17224" b="13882"/>
          <a:stretch>
            <a:fillRect/>
          </a:stretch>
        </p:blipFill>
        <p:spPr bwMode="auto">
          <a:xfrm>
            <a:off x="7565074" y="1922585"/>
            <a:ext cx="4347395" cy="2497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/>
          <a:srcRect l="31232" t="8956" r="27615" b="4237"/>
          <a:stretch>
            <a:fillRect/>
          </a:stretch>
        </p:blipFill>
        <p:spPr bwMode="auto">
          <a:xfrm>
            <a:off x="4700953" y="1414831"/>
            <a:ext cx="2614246" cy="441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2" name="Picture 6" descr="https://otvet.imgsmail.ru/download/30333695_27f1d9efcc510f88f2406184c33fb785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59968" y="4622745"/>
            <a:ext cx="3669567" cy="20078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2203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84691" y="1638821"/>
            <a:ext cx="4802737" cy="1717705"/>
          </a:xfrm>
        </p:spPr>
        <p:txBody>
          <a:bodyPr>
            <a:noAutofit/>
          </a:bodyPr>
          <a:lstStyle/>
          <a:p>
            <a:r>
              <a:rPr lang="ru-RU" sz="2200" dirty="0" smtClean="0">
                <a:solidFill>
                  <a:srgbClr val="005985"/>
                </a:solidFill>
              </a:rPr>
              <a:t>Способности, воображение,</a:t>
            </a:r>
            <a:br>
              <a:rPr lang="ru-RU" sz="2200" dirty="0" smtClean="0">
                <a:solidFill>
                  <a:srgbClr val="005985"/>
                </a:solidFill>
              </a:rPr>
            </a:br>
            <a:r>
              <a:rPr lang="ru-RU" sz="2200" dirty="0" smtClean="0">
                <a:solidFill>
                  <a:srgbClr val="005985"/>
                </a:solidFill>
              </a:rPr>
              <a:t>Творческое мышление;</a:t>
            </a:r>
            <a:br>
              <a:rPr lang="ru-RU" sz="2200" dirty="0" smtClean="0">
                <a:solidFill>
                  <a:srgbClr val="005985"/>
                </a:solidFill>
              </a:rPr>
            </a:br>
            <a:r>
              <a:rPr lang="ru-RU" sz="2200" dirty="0" smtClean="0">
                <a:solidFill>
                  <a:srgbClr val="005985"/>
                </a:solidFill>
              </a:rPr>
              <a:t>Гипотезы, проблемы, наблюдения,</a:t>
            </a:r>
            <a:br>
              <a:rPr lang="ru-RU" sz="2200" dirty="0" smtClean="0">
                <a:solidFill>
                  <a:srgbClr val="005985"/>
                </a:solidFill>
              </a:rPr>
            </a:br>
            <a:r>
              <a:rPr lang="ru-RU" sz="2200" dirty="0" smtClean="0">
                <a:solidFill>
                  <a:srgbClr val="005985"/>
                </a:solidFill>
              </a:rPr>
              <a:t>Вопросы, выводы и идеи.</a:t>
            </a:r>
            <a:br>
              <a:rPr lang="ru-RU" sz="2200" dirty="0" smtClean="0">
                <a:solidFill>
                  <a:srgbClr val="005985"/>
                </a:solidFill>
              </a:rPr>
            </a:br>
            <a:r>
              <a:rPr lang="ru-RU" sz="2200" dirty="0" smtClean="0">
                <a:solidFill>
                  <a:srgbClr val="005985"/>
                </a:solidFill>
              </a:rPr>
              <a:t>В этом заключается она</a:t>
            </a:r>
            <a:br>
              <a:rPr lang="ru-RU" sz="2200" dirty="0" smtClean="0">
                <a:solidFill>
                  <a:srgbClr val="005985"/>
                </a:solidFill>
              </a:rPr>
            </a:br>
            <a:r>
              <a:rPr lang="ru-RU" sz="2200" dirty="0" smtClean="0">
                <a:solidFill>
                  <a:srgbClr val="005985"/>
                </a:solidFill>
              </a:rPr>
              <a:t>деятельность проектная</a:t>
            </a:r>
            <a:endParaRPr lang="ru-RU" sz="2200" dirty="0">
              <a:solidFill>
                <a:srgbClr val="005985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67016" y="187569"/>
            <a:ext cx="5083908" cy="1655762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217681"/>
                </a:solidFill>
                <a:ea typeface="+mj-ea"/>
                <a:cs typeface="+mj-cs"/>
              </a:rPr>
              <a:t>Проектная деятельность</a:t>
            </a:r>
            <a:endParaRPr lang="ru-RU" sz="2800" b="1" i="1" dirty="0">
              <a:solidFill>
                <a:srgbClr val="217681"/>
              </a:solidFill>
            </a:endParaRPr>
          </a:p>
        </p:txBody>
      </p:sp>
      <p:pic>
        <p:nvPicPr>
          <p:cNvPr id="14338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5006" y="4070103"/>
            <a:ext cx="5808889" cy="236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 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15752" y="1477108"/>
            <a:ext cx="3376248" cy="253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 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984" y="1352953"/>
            <a:ext cx="2743163" cy="274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1163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832339"/>
            <a:ext cx="4009292" cy="4232029"/>
          </a:xfrm>
        </p:spPr>
        <p:txBody>
          <a:bodyPr>
            <a:noAutofit/>
          </a:bodyPr>
          <a:lstStyle/>
          <a:p>
            <a:r>
              <a:rPr lang="ru-RU" sz="2200" dirty="0" smtClean="0">
                <a:solidFill>
                  <a:srgbClr val="005985"/>
                </a:solidFill>
                <a:latin typeface="+mn-lt"/>
              </a:rPr>
              <a:t>" НАУКА ВОКРУГ НАС!" </a:t>
            </a:r>
            <a:br>
              <a:rPr lang="ru-RU" sz="2200" dirty="0" smtClean="0">
                <a:solidFill>
                  <a:srgbClr val="005985"/>
                </a:solidFill>
                <a:latin typeface="+mn-lt"/>
              </a:rPr>
            </a:br>
            <a:r>
              <a:rPr lang="ru-RU" sz="2200" dirty="0" smtClean="0">
                <a:solidFill>
                  <a:srgbClr val="005985"/>
                </a:solidFill>
                <a:latin typeface="+mn-lt"/>
              </a:rPr>
              <a:t>ДЕНЬ НАУКИ в МКОУ "Островская СОШ" </a:t>
            </a:r>
            <a:br>
              <a:rPr lang="ru-RU" sz="2200" dirty="0" smtClean="0">
                <a:solidFill>
                  <a:srgbClr val="005985"/>
                </a:solidFill>
                <a:latin typeface="+mn-lt"/>
              </a:rPr>
            </a:br>
            <a:r>
              <a:rPr lang="ru-RU" sz="2200" dirty="0" smtClean="0">
                <a:solidFill>
                  <a:srgbClr val="005985"/>
                </a:solidFill>
                <a:latin typeface="+mn-lt"/>
              </a:rPr>
              <a:t>"Чтоб друг друга понимать, нам иностранный надо знать</a:t>
            </a:r>
            <a:br>
              <a:rPr lang="ru-RU" sz="2200" dirty="0" smtClean="0">
                <a:solidFill>
                  <a:srgbClr val="005985"/>
                </a:solidFill>
                <a:latin typeface="+mn-lt"/>
              </a:rPr>
            </a:br>
            <a:r>
              <a:rPr lang="ru-RU" sz="2200" dirty="0" smtClean="0">
                <a:solidFill>
                  <a:srgbClr val="005985"/>
                </a:solidFill>
                <a:latin typeface="+mn-lt"/>
              </a:rPr>
              <a:t>" Защита проектов по предмету "Иностранный язык" (английский, немецкий). </a:t>
            </a:r>
            <a:br>
              <a:rPr lang="ru-RU" sz="2200" dirty="0" smtClean="0">
                <a:solidFill>
                  <a:srgbClr val="005985"/>
                </a:solidFill>
                <a:latin typeface="+mn-lt"/>
              </a:rPr>
            </a:br>
            <a:r>
              <a:rPr lang="ru-RU" sz="2200" dirty="0" smtClean="0">
                <a:solidFill>
                  <a:srgbClr val="005985"/>
                </a:solidFill>
                <a:latin typeface="+mn-lt"/>
              </a:rPr>
              <a:t>Все наши проекты получили высший балл</a:t>
            </a:r>
            <a:endParaRPr lang="ru-RU" sz="2200" dirty="0">
              <a:solidFill>
                <a:srgbClr val="005985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67016" y="187569"/>
            <a:ext cx="5083908" cy="1655762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217681"/>
                </a:solidFill>
                <a:ea typeface="+mj-ea"/>
                <a:cs typeface="+mj-cs"/>
              </a:rPr>
              <a:t>Проектная деятельность</a:t>
            </a:r>
            <a:endParaRPr lang="ru-RU" sz="2800" b="1" i="1" dirty="0">
              <a:solidFill>
                <a:srgbClr val="217681"/>
              </a:solidFill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9263" y="4079631"/>
            <a:ext cx="3190500" cy="25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3752" y="4015154"/>
            <a:ext cx="3190500" cy="25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 descr="1б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576" y="925733"/>
            <a:ext cx="4835193" cy="286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163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67016" y="187569"/>
            <a:ext cx="5083908" cy="1655762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217681"/>
                </a:solidFill>
                <a:ea typeface="+mj-ea"/>
                <a:cs typeface="+mj-cs"/>
              </a:rPr>
              <a:t>День Науки</a:t>
            </a:r>
            <a:endParaRPr lang="ru-RU" sz="2800" b="1" i="1" dirty="0">
              <a:solidFill>
                <a:srgbClr val="217681"/>
              </a:solidFill>
            </a:endParaRP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75846" y="1606061"/>
            <a:ext cx="11652739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Цветкова М.Е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.- "Научных открытий мир удивительный "  детские научные опыты для 4 классов. 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Обидина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Т.А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.- Марафон современных профессий (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IT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технологии..) – 9а в рамках урока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Обидина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Т.А - Карта немецких изобретений (урок-исследование) 8 классы ( в рамках урока)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Обидина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Т.А.- Ломоносов, Цейс, Эйнштейн, День науки прекрасен для идей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Фотоколлаж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или видео ролик  ) 10-ые – 11 –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классы ( в рамках урока)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Обидина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Т.А.- Мы изучим мир науки, День у нас пройдет без скуки 11а- перемена после 3 урока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Львова Т.А-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5-е классы - урок в игровой форме "Своя игра",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переменах - настольные познавательные игры.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 классы - сенсорная комната, после первого урока второй смены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9 классы - Страноведческая викторина " Изобретения и открытия "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Страхова Л.В.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5"в" и 5"г" на уроке будет проведена лексическая игра "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Pictionary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" (нарисуй слово) по теме "Технологии и наука";  также будет работа с текстом "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Modern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technologies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" (современные технологии)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Запевалова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Т. С.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5а,б классы- научно- познавательная викторина «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Funny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English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а,б,в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классы- научно -познавательная игра «Своя игра»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 а класс- научно –познавательное мероприятие «О Великобритании и интересных фактах в области науки»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 а класс- познавательное мероприятие «Денежные единицы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англоговорящих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стран»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9 а класс- изготовление буклетов «Новые технологии. Отечественные и зарубежные изобретения последних лет»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18338" y="715108"/>
            <a:ext cx="63770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217681"/>
                </a:solidFill>
              </a:rPr>
              <a:t>Все педагоги принимали активное участие </a:t>
            </a:r>
          </a:p>
          <a:p>
            <a:pPr algn="ctr"/>
            <a:r>
              <a:rPr lang="ru-RU" sz="2400" b="1" i="1" dirty="0" smtClean="0">
                <a:solidFill>
                  <a:srgbClr val="217681"/>
                </a:solidFill>
              </a:rPr>
              <a:t>Наш план:</a:t>
            </a:r>
            <a:endParaRPr lang="ru-RU" sz="2400" b="1" i="1" dirty="0">
              <a:solidFill>
                <a:srgbClr val="217681"/>
              </a:solidFill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2" cstate="print"/>
          <a:srcRect l="5452" t="15230" r="34420" b="25451"/>
          <a:stretch>
            <a:fillRect/>
          </a:stretch>
        </p:blipFill>
        <p:spPr bwMode="auto">
          <a:xfrm>
            <a:off x="9668675" y="4765796"/>
            <a:ext cx="2256556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8112370" y="1500554"/>
            <a:ext cx="370449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Привет! 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Hallo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! 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onjour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!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 вас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обожюр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!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Проведите время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mit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Technologie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,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Будь на высоте и ты! 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163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/>
          <a:srcRect l="25721" t="4363" r="10713" b="3777"/>
          <a:stretch>
            <a:fillRect/>
          </a:stretch>
        </p:blipFill>
        <p:spPr bwMode="auto">
          <a:xfrm>
            <a:off x="9115393" y="1144185"/>
            <a:ext cx="3076607" cy="355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67016" y="187569"/>
            <a:ext cx="5083908" cy="1655762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217681"/>
                </a:solidFill>
                <a:ea typeface="+mj-ea"/>
                <a:cs typeface="+mj-cs"/>
              </a:rPr>
              <a:t>День Науки и в соц.сетях</a:t>
            </a:r>
            <a:endParaRPr lang="ru-RU" sz="2800" b="1" i="1" dirty="0">
              <a:solidFill>
                <a:srgbClr val="21768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69322" y="855784"/>
            <a:ext cx="5862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217681"/>
                </a:solidFill>
              </a:rPr>
              <a:t>Появилось новое интернет -сообщество</a:t>
            </a:r>
            <a:endParaRPr lang="ru-RU" sz="2400" b="1" i="1" dirty="0">
              <a:solidFill>
                <a:srgbClr val="217681"/>
              </a:solidFill>
            </a:endParaRPr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3"/>
          <a:srcRect l="25721" t="4134" r="9978" b="3088"/>
          <a:stretch>
            <a:fillRect/>
          </a:stretch>
        </p:blipFill>
        <p:spPr bwMode="auto">
          <a:xfrm>
            <a:off x="6482860" y="3339737"/>
            <a:ext cx="3048000" cy="351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/>
          <a:srcRect l="26455" t="3445" r="11080" b="6533"/>
          <a:stretch>
            <a:fillRect/>
          </a:stretch>
        </p:blipFill>
        <p:spPr bwMode="auto">
          <a:xfrm>
            <a:off x="269631" y="1179893"/>
            <a:ext cx="3033646" cy="3497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5"/>
          <a:srcRect l="24618" t="3445" r="10713" b="3318"/>
          <a:stretch>
            <a:fillRect/>
          </a:stretch>
        </p:blipFill>
        <p:spPr bwMode="auto">
          <a:xfrm>
            <a:off x="3329354" y="2063729"/>
            <a:ext cx="3130062" cy="361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01163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217681"/>
                </a:solidFill>
              </a:rPr>
              <a:t>Использование новых технологий: </a:t>
            </a:r>
            <a:r>
              <a:rPr lang="ru-RU" sz="3200" b="1" i="1" dirty="0" err="1" smtClean="0">
                <a:solidFill>
                  <a:srgbClr val="217681"/>
                </a:solidFill>
              </a:rPr>
              <a:t>типографика</a:t>
            </a:r>
            <a:endParaRPr lang="ru-RU" sz="3200" b="1" i="1" dirty="0">
              <a:solidFill>
                <a:srgbClr val="217681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225" t="23918" r="2701" b="11964"/>
          <a:stretch>
            <a:fillRect/>
          </a:stretch>
        </p:blipFill>
        <p:spPr bwMode="auto">
          <a:xfrm>
            <a:off x="8834430" y="890953"/>
            <a:ext cx="2689354" cy="2754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060" t="23472" r="5958" b="10437"/>
          <a:stretch>
            <a:fillRect/>
          </a:stretch>
        </p:blipFill>
        <p:spPr bwMode="auto">
          <a:xfrm rot="214020">
            <a:off x="4146099" y="1040354"/>
            <a:ext cx="4042094" cy="5345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 cstate="print"/>
          <a:srcRect l="5511" t="11253" r="26513" b="11585"/>
          <a:stretch>
            <a:fillRect/>
          </a:stretch>
        </p:blipFill>
        <p:spPr bwMode="auto">
          <a:xfrm>
            <a:off x="398584" y="3950677"/>
            <a:ext cx="2848707" cy="258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5" cstate="print"/>
          <a:srcRect l="7349" t="12631" r="27615" b="5155"/>
          <a:stretch>
            <a:fillRect/>
          </a:stretch>
        </p:blipFill>
        <p:spPr bwMode="auto">
          <a:xfrm>
            <a:off x="492369" y="1031630"/>
            <a:ext cx="2672862" cy="2703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6" cstate="print"/>
          <a:srcRect l="6246" t="12171" r="25778" b="8370"/>
          <a:stretch>
            <a:fillRect/>
          </a:stretch>
        </p:blipFill>
        <p:spPr bwMode="auto">
          <a:xfrm>
            <a:off x="8956430" y="3883950"/>
            <a:ext cx="2766647" cy="258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960" y="0"/>
            <a:ext cx="11620581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3399FF"/>
                </a:solidFill>
              </a:rPr>
              <a:t>Методический сборник </a:t>
            </a:r>
            <a:br>
              <a:rPr lang="ru-RU" b="1" i="1" dirty="0" smtClean="0">
                <a:solidFill>
                  <a:srgbClr val="3399FF"/>
                </a:solidFill>
              </a:rPr>
            </a:br>
            <a:r>
              <a:rPr lang="ru-RU" b="1" i="1" dirty="0" smtClean="0">
                <a:solidFill>
                  <a:srgbClr val="3399FF"/>
                </a:solidFill>
              </a:rPr>
              <a:t>учителей РМО иностранных языков</a:t>
            </a:r>
            <a:endParaRPr lang="ru-RU" b="1" i="1" dirty="0">
              <a:solidFill>
                <a:srgbClr val="3399FF"/>
              </a:solidFill>
            </a:endParaRPr>
          </a:p>
        </p:txBody>
      </p:sp>
      <p:pic>
        <p:nvPicPr>
          <p:cNvPr id="19458" name="Picture 2" descr="https://uprostim.com/wp-content/uploads/2021/03/anime_09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76475" y="357166"/>
            <a:ext cx="8477309" cy="2678564"/>
          </a:xfrm>
          <a:prstGeom prst="rect">
            <a:avLst/>
          </a:prstGeom>
          <a:noFill/>
        </p:spPr>
      </p:pic>
      <p:pic>
        <p:nvPicPr>
          <p:cNvPr id="19460" name="Picture 4" descr="https://uprostim.com/wp-content/uploads/2021/03/anime_03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62" y="4643447"/>
            <a:ext cx="10778005" cy="2014541"/>
          </a:xfrm>
          <a:prstGeom prst="rect">
            <a:avLst/>
          </a:prstGeom>
          <a:noFill/>
        </p:spPr>
      </p:pic>
      <p:pic>
        <p:nvPicPr>
          <p:cNvPr id="19462" name="Picture 6" descr="https://uprostim.com/wp-content/uploads/2021/03/anime_036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76475" y="1785926"/>
            <a:ext cx="8354211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5662" y="165833"/>
            <a:ext cx="7203829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217681"/>
                </a:solidFill>
                <a:latin typeface="+mn-lt"/>
              </a:rPr>
              <a:t>Учитель может…</a:t>
            </a:r>
            <a:endParaRPr lang="ru-RU" sz="2800" b="1" dirty="0">
              <a:solidFill>
                <a:srgbClr val="217681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25481" y="2300409"/>
            <a:ext cx="4204119" cy="1754676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dirty="0" smtClean="0">
                <a:solidFill>
                  <a:srgbClr val="005985"/>
                </a:solidFill>
              </a:rPr>
              <a:t>  Учитель может подобрать ключик к каждому ребенку, увидеть его таланты, способности и развивать его во многих  областях, работая с ним в команде, направляя и поддерживая</a:t>
            </a:r>
            <a:endParaRPr lang="ru-RU" dirty="0">
              <a:solidFill>
                <a:srgbClr val="005985"/>
              </a:solidFill>
            </a:endParaRPr>
          </a:p>
        </p:txBody>
      </p:sp>
      <p:pic>
        <p:nvPicPr>
          <p:cNvPr id="6150" name="Picture 6" descr="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5542" y="1934306"/>
            <a:ext cx="3329356" cy="332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789" y="1934280"/>
            <a:ext cx="3400425" cy="327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397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6891" y="2862141"/>
            <a:ext cx="339969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 smtClean="0">
                <a:solidFill>
                  <a:srgbClr val="005985"/>
                </a:solidFill>
                <a:latin typeface="+mn-lt"/>
              </a:rPr>
              <a:t>Много функции мы выполняем, как учителя: учим, совершенствуем знания, развиваем личностные качества каждого ребенка, понимаем, радуемся результатам, ……, и все: мы, идем к одной цели- взрастить достойного , эрудированного, жизнерадостного человека </a:t>
            </a:r>
            <a:endParaRPr lang="ru-RU" sz="2200" dirty="0">
              <a:solidFill>
                <a:srgbClr val="005985"/>
              </a:solidFill>
              <a:latin typeface="+mn-lt"/>
            </a:endParaRPr>
          </a:p>
        </p:txBody>
      </p:sp>
      <p:pic>
        <p:nvPicPr>
          <p:cNvPr id="8198" name="Picture 6" descr="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8233" y="1721436"/>
            <a:ext cx="4566661" cy="342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266" y="1700221"/>
            <a:ext cx="3272167" cy="351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0" y="445477"/>
            <a:ext cx="2645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217681"/>
                </a:solidFill>
              </a:rPr>
              <a:t>В заключении…</a:t>
            </a:r>
            <a:endParaRPr lang="ru-RU" sz="2800" b="1" dirty="0">
              <a:solidFill>
                <a:srgbClr val="2176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763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737"/>
          <a:stretch>
            <a:fillRect/>
          </a:stretch>
        </p:blipFill>
        <p:spPr bwMode="auto">
          <a:xfrm>
            <a:off x="7608277" y="2692443"/>
            <a:ext cx="3514726" cy="334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48297" y="222737"/>
            <a:ext cx="7656287" cy="2403231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None/>
            </a:pPr>
            <a:r>
              <a:rPr lang="ru-RU" b="1" spc="50" dirty="0" smtClean="0">
                <a:ln w="11430"/>
                <a:solidFill>
                  <a:srgbClr val="21768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Мы разные - в этом наше богатство,</a:t>
            </a:r>
          </a:p>
          <a:p>
            <a:pPr algn="ctr">
              <a:buNone/>
            </a:pPr>
            <a:r>
              <a:rPr lang="ru-RU" b="1" spc="50" dirty="0" smtClean="0">
                <a:ln w="11430"/>
                <a:solidFill>
                  <a:srgbClr val="21768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мы вместе - в этом наша сила.</a:t>
            </a:r>
          </a:p>
          <a:p>
            <a:pPr algn="ctr">
              <a:buNone/>
            </a:pPr>
            <a:r>
              <a:rPr lang="ru-RU" b="1" spc="50" dirty="0" smtClean="0">
                <a:ln w="11430"/>
                <a:solidFill>
                  <a:srgbClr val="21768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Мы  разные, но часть одного целого, </a:t>
            </a:r>
          </a:p>
          <a:p>
            <a:pPr algn="ctr">
              <a:buNone/>
            </a:pPr>
            <a:r>
              <a:rPr lang="ru-RU" b="1" spc="50" dirty="0" smtClean="0">
                <a:ln w="11430"/>
                <a:solidFill>
                  <a:srgbClr val="21768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мы вместе- учителя МО иностранных языков</a:t>
            </a:r>
            <a:endParaRPr lang="ru-RU" b="1" spc="50" dirty="0">
              <a:ln w="11430"/>
              <a:solidFill>
                <a:srgbClr val="21768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10" descr="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9785" y="2686048"/>
            <a:ext cx="5591175" cy="327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4583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793" y="3845169"/>
            <a:ext cx="3394638" cy="253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30147" y="317533"/>
            <a:ext cx="9144000" cy="165576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217681"/>
                </a:solidFill>
              </a:rPr>
              <a:t>Вам мы пожелаем…</a:t>
            </a:r>
            <a:endParaRPr lang="ru-RU" sz="2800" b="1" dirty="0">
              <a:solidFill>
                <a:srgbClr val="217681"/>
              </a:solidFill>
            </a:endParaRPr>
          </a:p>
        </p:txBody>
      </p:sp>
      <p:pic>
        <p:nvPicPr>
          <p:cNvPr id="3084" name="Picture 12" descr="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48736" y="879232"/>
            <a:ext cx="3865165" cy="258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91082" y="3894197"/>
            <a:ext cx="3763283" cy="250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 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1912" y="926122"/>
            <a:ext cx="3818062" cy="254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 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581" y="669664"/>
            <a:ext cx="2707408" cy="298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01.fotocdn.net/s115/a799b4e7f29376b2/gallery_m/261102980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2530" y="3915508"/>
            <a:ext cx="3875378" cy="240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9005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12018"/>
            <a:ext cx="6318738" cy="413653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598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"</a:t>
            </a:r>
            <a:r>
              <a:rPr lang="ru-RU" b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Учение – свет </a:t>
            </a:r>
            <a:r>
              <a:rPr lang="ru-RU" sz="4000" b="1" dirty="0" smtClean="0">
                <a:solidFill>
                  <a:srgbClr val="00598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"          </a:t>
            </a:r>
            <a:br>
              <a:rPr lang="ru-RU" sz="4000" b="1" dirty="0" smtClean="0">
                <a:solidFill>
                  <a:srgbClr val="00598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ru-RU" sz="4000" b="1" dirty="0" smtClean="0">
                <a:solidFill>
                  <a:srgbClr val="00598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- э</a:t>
            </a:r>
            <a:r>
              <a:rPr lang="ru-RU" b="1" dirty="0" smtClean="0">
                <a:solidFill>
                  <a:srgbClr val="00598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то народная мудрость, </a:t>
            </a:r>
            <a:br>
              <a:rPr lang="ru-RU" b="1" dirty="0" smtClean="0">
                <a:solidFill>
                  <a:srgbClr val="00598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ru-RU" b="1" dirty="0" smtClean="0">
                <a:solidFill>
                  <a:srgbClr val="00598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а если это повышение квалификации, </a:t>
            </a:r>
            <a:r>
              <a:rPr lang="ru-RU" b="1" dirty="0" smtClean="0">
                <a:solidFill>
                  <a:srgbClr val="00598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внедрение новой программы…,</a:t>
            </a:r>
            <a:r>
              <a:rPr lang="ru-RU" b="1" dirty="0" smtClean="0">
                <a:solidFill>
                  <a:srgbClr val="00598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ru-RU" b="1" dirty="0" smtClean="0">
                <a:solidFill>
                  <a:srgbClr val="00598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ru-RU" b="1" dirty="0" smtClean="0">
                <a:solidFill>
                  <a:srgbClr val="00598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то вдвойне.</a:t>
            </a:r>
            <a:endParaRPr lang="ru-RU" dirty="0">
              <a:solidFill>
                <a:srgbClr val="005985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4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7012" y="2543908"/>
            <a:ext cx="5869794" cy="399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5092" y="-152400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217681"/>
                </a:solidFill>
                <a:latin typeface="Times New Roman" pitchFamily="18" charset="0"/>
                <a:cs typeface="Times New Roman" pitchFamily="18" charset="0"/>
              </a:rPr>
              <a:t>Новая рабочая программа по ФГОС </a:t>
            </a:r>
            <a:endParaRPr lang="ru-RU" b="1" dirty="0">
              <a:solidFill>
                <a:srgbClr val="21768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31917" t="20209" r="18429" b="5844"/>
          <a:stretch>
            <a:fillRect/>
          </a:stretch>
        </p:blipFill>
        <p:spPr bwMode="auto">
          <a:xfrm>
            <a:off x="6424247" y="2297723"/>
            <a:ext cx="2597712" cy="3094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17197" t="55428" r="62314" b="11805"/>
          <a:stretch>
            <a:fillRect/>
          </a:stretch>
        </p:blipFill>
        <p:spPr bwMode="auto">
          <a:xfrm>
            <a:off x="0" y="1629507"/>
            <a:ext cx="3436295" cy="4396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3" name="AutoShape 5" descr="https://uchebnikishkolarossii.ru/image/cache/catalog/products/litaeva-ma-nemeckij-yazik-vunderkindi-plyus-10-klass-rabochaya-tetrad-uglublennoe-izuchenie-1200x6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/>
          <a:srcRect l="23516" t="22735" r="49294" b="32713"/>
          <a:stretch>
            <a:fillRect/>
          </a:stretch>
        </p:blipFill>
        <p:spPr bwMode="auto">
          <a:xfrm>
            <a:off x="3552093" y="2145323"/>
            <a:ext cx="2647237" cy="3470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77404" y="5228492"/>
            <a:ext cx="1814596" cy="162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/>
          <a:srcRect l="6981" t="20668" r="17327" b="5844"/>
          <a:stretch>
            <a:fillRect/>
          </a:stretch>
        </p:blipFill>
        <p:spPr bwMode="auto">
          <a:xfrm>
            <a:off x="9108830" y="2716453"/>
            <a:ext cx="2872006" cy="2230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13200" y="1677804"/>
            <a:ext cx="5400432" cy="2964533"/>
          </a:xfrm>
        </p:spPr>
        <p:txBody>
          <a:bodyPr>
            <a:normAutofit/>
          </a:bodyPr>
          <a:lstStyle/>
          <a:p>
            <a:r>
              <a:rPr lang="ru-RU" sz="3000" b="1" i="1" dirty="0" smtClean="0">
                <a:solidFill>
                  <a:srgbClr val="217681"/>
                </a:solidFill>
              </a:rPr>
              <a:t>Награды, достижения,</a:t>
            </a:r>
          </a:p>
          <a:p>
            <a:r>
              <a:rPr lang="ru-RU" sz="3000" b="1" i="1" dirty="0" smtClean="0">
                <a:solidFill>
                  <a:srgbClr val="217681"/>
                </a:solidFill>
              </a:rPr>
              <a:t>Благодарность и поощрения. </a:t>
            </a:r>
          </a:p>
          <a:p>
            <a:r>
              <a:rPr lang="ru-RU" sz="3000" b="1" i="1" dirty="0" smtClean="0">
                <a:solidFill>
                  <a:srgbClr val="217681"/>
                </a:solidFill>
              </a:rPr>
              <a:t>Достойны быть профессии хотим,</a:t>
            </a:r>
          </a:p>
          <a:p>
            <a:r>
              <a:rPr lang="ru-RU" sz="3000" b="1" i="1" dirty="0" smtClean="0">
                <a:solidFill>
                  <a:srgbClr val="217681"/>
                </a:solidFill>
              </a:rPr>
              <a:t>На крыльях творчества парим</a:t>
            </a:r>
          </a:p>
          <a:p>
            <a:endParaRPr lang="ru-RU" sz="2800" b="1" i="1" dirty="0" smtClean="0">
              <a:solidFill>
                <a:srgbClr val="217681"/>
              </a:solidFill>
            </a:endParaRPr>
          </a:p>
          <a:p>
            <a:endParaRPr lang="ru-RU" sz="2800" b="1" i="1" dirty="0">
              <a:solidFill>
                <a:srgbClr val="217681"/>
              </a:solidFill>
            </a:endParaRPr>
          </a:p>
        </p:txBody>
      </p:sp>
      <p:pic>
        <p:nvPicPr>
          <p:cNvPr id="3076" name="Picture 4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59837" y="-222740"/>
            <a:ext cx="2813538" cy="281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878" y="3763107"/>
            <a:ext cx="3403647" cy="255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 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1600" y="3470031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 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382" y="157843"/>
            <a:ext cx="2772787" cy="277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831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6378" y="0"/>
            <a:ext cx="10515600" cy="15211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rgbClr val="278B99"/>
                </a:solidFill>
                <a:latin typeface="+mn-lt"/>
              </a:rPr>
              <a:t>Участие в методических конкурсах 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sz="31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В </a:t>
            </a:r>
            <a:r>
              <a:rPr lang="ru-RU" sz="31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2020 </a:t>
            </a:r>
            <a:r>
              <a:rPr lang="ru-RU" sz="31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ru-RU" sz="31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2021 </a:t>
            </a:r>
            <a:r>
              <a:rPr lang="ru-RU" sz="31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учебном году мы принимали участие в </a:t>
            </a:r>
            <a:br>
              <a:rPr lang="ru-RU" sz="31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ru-RU" sz="31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муниципальных, региональных и дистанционных </a:t>
            </a:r>
            <a:br>
              <a:rPr lang="ru-RU" sz="31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ru-RU" sz="31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всероссийских </a:t>
            </a:r>
            <a:r>
              <a:rPr lang="ru-RU" sz="3100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конкурсах, олимпиадах… </a:t>
            </a:r>
            <a:endParaRPr lang="ru-RU" sz="3100" dirty="0">
              <a:solidFill>
                <a:schemeClr val="accent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42" name="Picture 2" descr="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42461" y="2532185"/>
            <a:ext cx="2682739" cy="151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652" y="4440164"/>
            <a:ext cx="2751746" cy="227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 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31288" y="3115657"/>
            <a:ext cx="4762500" cy="427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2190" y="1596058"/>
            <a:ext cx="1965533" cy="2704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95676" y="1616227"/>
            <a:ext cx="1884115" cy="2665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 descr="C:\Users\1\Desktop\мега талант+грамоты 2020\20676077\20676077. Благодарность за активное участие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472" y="1664677"/>
            <a:ext cx="181228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1\AppData\Local\Temp\Rar$DI84.912\35789053. Свидетельство о подготовке победителя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77026" y="1676400"/>
            <a:ext cx="1789865" cy="2602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1\AppData\Local\Temp\Rar$DI39.912\77964172. Свидетельство о подготовке призёра.pn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4402" y="4356063"/>
            <a:ext cx="1657350" cy="2342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/>
          <a:srcRect l="3674" t="7349" r="27615" b="4466"/>
          <a:stretch>
            <a:fillRect/>
          </a:stretch>
        </p:blipFill>
        <p:spPr bwMode="auto">
          <a:xfrm>
            <a:off x="5298829" y="4418661"/>
            <a:ext cx="2227385" cy="2286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71915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4818" y="236172"/>
            <a:ext cx="10687228" cy="100220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i="1" dirty="0" smtClean="0">
                <a:solidFill>
                  <a:srgbClr val="278B99"/>
                </a:solidFill>
                <a:latin typeface="+mn-lt"/>
              </a:rPr>
              <a:t>Участие обучающихся в предметных олимпиадах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32975" y="4606951"/>
            <a:ext cx="3093206" cy="2251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19499" y="1850276"/>
            <a:ext cx="1965487" cy="2780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509" y="1855992"/>
            <a:ext cx="2063153" cy="2918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8861406" y="1321530"/>
            <a:ext cx="2521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Всероссийский уровень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91203" y="1278801"/>
            <a:ext cx="2140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Школьный уровень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71891" y="1287347"/>
            <a:ext cx="2757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Муниципальный уровень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2" name="Рисунок 11" descr="C:\Users\1\Desktop\мега талант+грамоты 2020\20676077\20676077-52743673-Соловьева Анна Вячеславовна. Диплом 1 степени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7672" y="1875693"/>
            <a:ext cx="1965960" cy="295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1\AppData\Local\Temp\Rar$DI27.912\77964172-57193240-Кевва Арина Александровна. Диплом 2 степени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55323" y="1899138"/>
            <a:ext cx="2004646" cy="295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551" y="-136733"/>
            <a:ext cx="12089449" cy="1325563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b="1" i="1" dirty="0" smtClean="0">
                <a:solidFill>
                  <a:srgbClr val="278B99"/>
                </a:solidFill>
                <a:latin typeface="+mn-lt"/>
              </a:rPr>
              <a:t>Прохождение курсов повышения квалификации и </a:t>
            </a:r>
            <a:r>
              <a:rPr lang="ru-RU" sz="2800" b="1" i="1" dirty="0" smtClean="0">
                <a:solidFill>
                  <a:srgbClr val="278B99"/>
                </a:solidFill>
                <a:latin typeface="+mn-lt"/>
              </a:rPr>
              <a:t>переподготовки…</a:t>
            </a:r>
            <a:r>
              <a:rPr lang="ru-RU" sz="2800" b="1" i="1" dirty="0" smtClean="0">
                <a:solidFill>
                  <a:srgbClr val="278B99"/>
                </a:solidFill>
                <a:latin typeface="+mn-lt"/>
              </a:rPr>
              <a:t> </a:t>
            </a:r>
            <a:br>
              <a:rPr lang="ru-RU" sz="2800" b="1" i="1" dirty="0" smtClean="0">
                <a:solidFill>
                  <a:srgbClr val="278B99"/>
                </a:solidFill>
                <a:latin typeface="+mn-lt"/>
              </a:rPr>
            </a:br>
            <a:r>
              <a:rPr lang="ru-RU" sz="2800" b="1" i="1" dirty="0" smtClean="0">
                <a:solidFill>
                  <a:srgbClr val="278B99"/>
                </a:solidFill>
                <a:latin typeface="+mn-lt"/>
              </a:rPr>
              <a:t>в текущем учебном году</a:t>
            </a: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39282" y="1196411"/>
          <a:ext cx="11767558" cy="50749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87723"/>
                <a:gridCol w="1230595"/>
                <a:gridCol w="1512606"/>
                <a:gridCol w="6836634"/>
              </a:tblGrid>
              <a:tr h="8152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/>
                        <a:t>ФИО педагогов школы</a:t>
                      </a:r>
                    </a:p>
                    <a:p>
                      <a:pPr algn="ctr"/>
                      <a:endParaRPr lang="ru-RU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/>
                        <a:t>Должность с указанием предмета</a:t>
                      </a:r>
                    </a:p>
                    <a:p>
                      <a:pPr algn="ctr"/>
                      <a:endParaRPr lang="ru-RU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/>
                        <a:t>Дата </a:t>
                      </a:r>
                      <a:r>
                        <a:rPr lang="ru-RU" sz="1800" kern="1200" dirty="0" err="1" smtClean="0"/>
                        <a:t>прохожде</a:t>
                      </a:r>
                      <a:endParaRPr lang="ru-RU" sz="1800" kern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err="1" smtClean="0"/>
                        <a:t>ния</a:t>
                      </a:r>
                      <a:r>
                        <a:rPr lang="ru-RU" sz="1800" kern="1200" dirty="0" smtClean="0"/>
                        <a:t> КПК, место</a:t>
                      </a:r>
                    </a:p>
                    <a:p>
                      <a:pPr algn="ctr"/>
                      <a:endParaRPr lang="ru-RU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800" kern="1200" dirty="0" smtClean="0"/>
                        <a:t>Тема</a:t>
                      </a:r>
                      <a:endParaRPr lang="ru-R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5131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err="1" smtClean="0"/>
                        <a:t>Обидина</a:t>
                      </a:r>
                      <a:r>
                        <a:rPr lang="ru-RU" sz="1200" kern="1200" dirty="0" smtClean="0"/>
                        <a:t> Татьяна Александровна</a:t>
                      </a:r>
                    </a:p>
                    <a:p>
                      <a:pPr rtl="0"/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1200" kern="1200" dirty="0" smtClean="0"/>
                        <a:t>Учитель немецкого языка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/>
                        <a:t>23 сентября – 04 октября г. Кострома КОИРО. (Форма обучения заочная)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/>
                        <a:t>Эффективные практики реализации ФГОС и адаптированных образовательных программ на уровне основного общего образования для детей с ОВЗ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632388">
                <a:tc rowSpan="3">
                  <a:txBody>
                    <a:bodyPr/>
                    <a:lstStyle/>
                    <a:p>
                      <a:pPr rtl="0"/>
                      <a:r>
                        <a:rPr lang="ru-RU" sz="1200" kern="1200" dirty="0" smtClean="0"/>
                        <a:t>Козлова Валентина Анатольевна 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Учитель английского языка</a:t>
                      </a:r>
                    </a:p>
                    <a:p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2021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ЭКСПЕРТ РЕГИОНАЛЬНОГО ЭТАПА КОНКУРСА "УЧИТЕЛЬ ГОДА 2021", ПОДГОТОВКА И УЧАСТИЕ В МЕЖДУНАРОДНОЙ ВИДЕОКОНФЕРЕНЦИИ ГОРОДОВ - ПОБРАТИМОВ ДАРЕМ ВЕЛИКОБРИТАНИЯ - КОСТРОМА РОССИЯ "ОТ ПОЗНАНИЯ К ПОНИМАНИЮ"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5896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2021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Курс лекций по методике обучения иностранным языкам в рамках международного </a:t>
                      </a:r>
                      <a:r>
                        <a:rPr lang="ru-RU" sz="1200" dirty="0" err="1" smtClean="0"/>
                        <a:t>вебинара</a:t>
                      </a:r>
                      <a:r>
                        <a:rPr lang="ru-RU" sz="1200" dirty="0" smtClean="0"/>
                        <a:t> для учителей английского языка по теме «Готовимся к Декаде наук: создаем практико-ориентированные проекты» 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</a:tr>
              <a:tr h="8686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2021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обучение по работе с сайтом для создания интерактивных тестов </a:t>
                      </a:r>
                      <a:r>
                        <a:rPr lang="ru-RU" sz="1200" dirty="0" err="1" smtClean="0"/>
                        <a:t>Quizizz</a:t>
                      </a:r>
                      <a:r>
                        <a:rPr lang="ru-RU" sz="1200" dirty="0" smtClean="0"/>
                        <a:t>, создание собственных тестов, организация дистанционного прохождения тестирования с обучающимися 11 </a:t>
                      </a:r>
                      <a:r>
                        <a:rPr lang="ru-RU" sz="1200" dirty="0" err="1" smtClean="0"/>
                        <a:t>х</a:t>
                      </a:r>
                      <a:r>
                        <a:rPr lang="ru-RU" sz="1200" dirty="0" smtClean="0"/>
                        <a:t> классов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551" y="-136733"/>
            <a:ext cx="12089449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217681"/>
                </a:solidFill>
                <a:latin typeface="+mn-lt"/>
              </a:rPr>
              <a:t>Прохождение курсов повышения квалификации и переподготовки </a:t>
            </a:r>
            <a:br>
              <a:rPr lang="ru-RU" sz="2800" b="1" i="1" dirty="0" smtClean="0">
                <a:solidFill>
                  <a:srgbClr val="217681"/>
                </a:solidFill>
                <a:latin typeface="+mn-lt"/>
              </a:rPr>
            </a:br>
            <a:r>
              <a:rPr lang="ru-RU" sz="2800" b="1" i="1" dirty="0" smtClean="0">
                <a:solidFill>
                  <a:srgbClr val="217681"/>
                </a:solidFill>
                <a:latin typeface="+mn-lt"/>
              </a:rPr>
              <a:t>в текущем учебном </a:t>
            </a:r>
            <a:r>
              <a:rPr lang="ru-RU" sz="2800" b="1" i="1" dirty="0" smtClean="0">
                <a:solidFill>
                  <a:srgbClr val="217681"/>
                </a:solidFill>
                <a:latin typeface="+mn-lt"/>
              </a:rPr>
              <a:t>году, участие в многочисленных </a:t>
            </a:r>
            <a:r>
              <a:rPr lang="ru-RU" sz="2800" b="1" i="1" dirty="0" err="1" smtClean="0">
                <a:solidFill>
                  <a:srgbClr val="217681"/>
                </a:solidFill>
                <a:latin typeface="+mn-lt"/>
              </a:rPr>
              <a:t>вебинарах</a:t>
            </a:r>
            <a:r>
              <a:rPr lang="ru-RU" sz="2800" b="1" i="1" dirty="0" smtClean="0">
                <a:solidFill>
                  <a:srgbClr val="217681"/>
                </a:solidFill>
                <a:latin typeface="+mn-lt"/>
              </a:rPr>
              <a:t> и </a:t>
            </a:r>
            <a:r>
              <a:rPr lang="ru-RU" sz="2800" b="1" i="1" dirty="0" err="1" smtClean="0">
                <a:solidFill>
                  <a:srgbClr val="217681"/>
                </a:solidFill>
                <a:latin typeface="+mn-lt"/>
              </a:rPr>
              <a:t>онлайн</a:t>
            </a:r>
            <a:r>
              <a:rPr lang="ru-RU" sz="2800" b="1" i="1" dirty="0" smtClean="0">
                <a:solidFill>
                  <a:srgbClr val="217681"/>
                </a:solidFill>
                <a:latin typeface="+mn-lt"/>
              </a:rPr>
              <a:t> практикумов по подготовке к ОГЭ, ЕГЭ</a:t>
            </a:r>
            <a:endParaRPr lang="ru-RU" sz="2800" b="1" i="1" dirty="0">
              <a:solidFill>
                <a:srgbClr val="217681"/>
              </a:solidFill>
              <a:latin typeface="+mn-lt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39282" y="1266092"/>
          <a:ext cx="11767558" cy="2468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87723"/>
                <a:gridCol w="1512606"/>
                <a:gridCol w="4067798"/>
                <a:gridCol w="3999431"/>
              </a:tblGrid>
              <a:tr h="97377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/>
                        <a:t>ФИО педагогов школы</a:t>
                      </a:r>
                    </a:p>
                    <a:p>
                      <a:pPr algn="ctr"/>
                      <a:endParaRPr lang="ru-RU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/>
                        <a:t>Должность с указанием предмета</a:t>
                      </a:r>
                    </a:p>
                    <a:p>
                      <a:pPr algn="ctr"/>
                      <a:endParaRPr lang="ru-RU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/>
                        <a:t>Дата прохождения КПК, место</a:t>
                      </a:r>
                    </a:p>
                    <a:p>
                      <a:pPr algn="ctr"/>
                      <a:endParaRPr lang="ru-RU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800" kern="1200" dirty="0" smtClean="0"/>
                        <a:t>Тема</a:t>
                      </a:r>
                      <a:endParaRPr lang="ru-R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607198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/>
                        <a:t>Львова Татьяна Александровна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rtl="0"/>
                      <a:r>
                        <a:rPr lang="ru-RU" sz="1200" kern="1200" dirty="0" smtClean="0"/>
                        <a:t>Учитель немецкого языка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/>
                        <a:t>23 сентября – 04 октября г. Кострома КОИРО. (Форма обучения заочная)</a:t>
                      </a:r>
                    </a:p>
                    <a:p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348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/>
                        <a:t>01.05.201— 31.05.20201— </a:t>
                      </a:r>
                      <a:r>
                        <a:rPr lang="ru-RU" sz="1200" kern="1200" dirty="0" smtClean="0"/>
                        <a:t>ООО «Высшая школа делового администрирования</a:t>
                      </a:r>
                      <a:r>
                        <a:rPr lang="ru-RU" sz="1200" kern="1200" dirty="0" smtClean="0"/>
                        <a:t>»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ru-RU" sz="1200" dirty="0" smtClean="0"/>
                        <a:t>«Профилактика гриппа и острых респираторных вирусных инфекций, в том числе новой </a:t>
                      </a:r>
                      <a:r>
                        <a:rPr lang="ru-RU" sz="1200" dirty="0" err="1" smtClean="0"/>
                        <a:t>короновирусной</a:t>
                      </a:r>
                      <a:r>
                        <a:rPr lang="ru-RU" sz="1200" dirty="0" smtClean="0"/>
                        <a:t> инфекции (COVID- 19)» - 36 часов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018585" y="2039815"/>
            <a:ext cx="38217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“Навыки оказания первой помощи в образовательных организациях» - 36 часов, </a:t>
            </a:r>
            <a:endParaRPr lang="ru-RU" sz="12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4409" t="23424" r="27247" b="18245"/>
          <a:stretch>
            <a:fillRect/>
          </a:stretch>
        </p:blipFill>
        <p:spPr bwMode="auto">
          <a:xfrm>
            <a:off x="281353" y="4044903"/>
            <a:ext cx="3364523" cy="229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7526216" y="4020234"/>
            <a:ext cx="37982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217681"/>
                </a:solidFill>
              </a:rPr>
              <a:t>Прохождение </a:t>
            </a:r>
            <a:r>
              <a:rPr lang="ru-RU" sz="2400" b="1" i="1" dirty="0" smtClean="0">
                <a:solidFill>
                  <a:srgbClr val="217681"/>
                </a:solidFill>
              </a:rPr>
              <a:t>тестирования-"Цифровые компетентности </a:t>
            </a:r>
            <a:r>
              <a:rPr lang="ru-RU" sz="2400" b="1" i="1" dirty="0" smtClean="0">
                <a:solidFill>
                  <a:srgbClr val="217681"/>
                </a:solidFill>
              </a:rPr>
              <a:t>педагога</a:t>
            </a:r>
            <a:r>
              <a:rPr lang="en-US" sz="2400" b="1" i="1" dirty="0" smtClean="0">
                <a:solidFill>
                  <a:srgbClr val="217681"/>
                </a:solidFill>
              </a:rPr>
              <a:t>”</a:t>
            </a:r>
            <a:r>
              <a:rPr lang="ru-RU" sz="2400" b="1" i="1" dirty="0" smtClean="0">
                <a:solidFill>
                  <a:srgbClr val="217681"/>
                </a:solidFill>
              </a:rPr>
              <a:t> всеми педагогами МО</a:t>
            </a:r>
            <a:endParaRPr lang="ru-RU" sz="2400" b="1" i="1" dirty="0" smtClean="0">
              <a:solidFill>
                <a:srgbClr val="217681"/>
              </a:solidFill>
            </a:endParaRPr>
          </a:p>
        </p:txBody>
      </p:sp>
      <p:pic>
        <p:nvPicPr>
          <p:cNvPr id="10" name="Рисунок 9" descr="C:\Users\1\Desktop\мега талант+грамоты 2020\Certificate_59098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2769" y="4079632"/>
            <a:ext cx="1688123" cy="2250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1\Desktop\мега талант+грамоты 2020\Certificate_590981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1106" y="4079631"/>
            <a:ext cx="1682032" cy="2207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4C28C1BA842E54EBA9826BFB77173DE" ma:contentTypeVersion="1" ma:contentTypeDescription="Создание документа." ma:contentTypeScope="" ma:versionID="1ad16145698752fc0e9c9f989e565e06">
  <xsd:schema xmlns:xsd="http://www.w3.org/2001/XMLSchema" xmlns:xs="http://www.w3.org/2001/XMLSchema" xmlns:p="http://schemas.microsoft.com/office/2006/metadata/properties" xmlns:ns2="ad84efdd-f02b-4d55-b97e-6080985796e9" targetNamespace="http://schemas.microsoft.com/office/2006/metadata/properties" ma:root="true" ma:fieldsID="cac9468c6f12a84aaa5291ad2926f63f" ns2:_="">
    <xsd:import namespace="ad84efdd-f02b-4d55-b97e-6080985796e9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84efdd-f02b-4d55-b97e-6080985796e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FA1BD1-0746-47D6-9573-EA0E787F5467}"/>
</file>

<file path=customXml/itemProps2.xml><?xml version="1.0" encoding="utf-8"?>
<ds:datastoreItem xmlns:ds="http://schemas.openxmlformats.org/officeDocument/2006/customXml" ds:itemID="{907C4043-74D8-478D-B905-B40DF487C60D}"/>
</file>

<file path=customXml/itemProps3.xml><?xml version="1.0" encoding="utf-8"?>
<ds:datastoreItem xmlns:ds="http://schemas.openxmlformats.org/officeDocument/2006/customXml" ds:itemID="{A1482278-FE7A-4172-9A2E-435BBF5E46EB}"/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1297</TotalTime>
  <Words>495</Words>
  <Application>Microsoft Office PowerPoint</Application>
  <PresentationFormat>Произвольный</PresentationFormat>
  <Paragraphs>87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"Учение – свет "            - это народная мудрость,  а если это повышение квалификации, внедрение новой программы…, то вдвойне.</vt:lpstr>
      <vt:lpstr>Новая рабочая программа по ФГОС </vt:lpstr>
      <vt:lpstr>Слайд 5</vt:lpstr>
      <vt:lpstr>Участие в методических конкурсах  В 2020 -2021 учебном году мы принимали участие в  муниципальных, региональных и дистанционных  всероссийских конкурсах, олимпиадах… </vt:lpstr>
      <vt:lpstr>Участие обучающихся в предметных олимпиадах </vt:lpstr>
      <vt:lpstr> Прохождение курсов повышения квалификации и переподготовки…  в текущем учебном году </vt:lpstr>
      <vt:lpstr>Прохождение курсов повышения квалификации и переподготовки  в текущем учебном году, участие в многочисленных вебинарах и онлайн практикумов по подготовке к ОГЭ, ЕГЭ</vt:lpstr>
      <vt:lpstr>Слайд 10</vt:lpstr>
      <vt:lpstr>Слайд 11</vt:lpstr>
      <vt:lpstr>Способности, воображение, Творческое мышление; Гипотезы, проблемы, наблюдения, Вопросы, выводы и идеи. В этом заключается она деятельность проектная</vt:lpstr>
      <vt:lpstr>" НАУКА ВОКРУГ НАС!"  ДЕНЬ НАУКИ в МКОУ "Островская СОШ"  "Чтоб друг друга понимать, нам иностранный надо знать " Защита проектов по предмету "Иностранный язык" (английский, немецкий).  Все наши проекты получили высший балл</vt:lpstr>
      <vt:lpstr>Слайд 14</vt:lpstr>
      <vt:lpstr>Слайд 15</vt:lpstr>
      <vt:lpstr>Использование новых технологий: типографика</vt:lpstr>
      <vt:lpstr>Методический сборник  учителей РМО иностранных языков</vt:lpstr>
      <vt:lpstr>Учитель может…</vt:lpstr>
      <vt:lpstr>Много функции мы выполняем, как учителя: учим, совершенствуем знания, развиваем личностные качества каждого ребенка, понимаем, радуемся результатам, ……, и все: мы, идем к одной цели- взрастить достойного , эрудированного, жизнерадостного человека </vt:lpstr>
      <vt:lpstr>Слайд 20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1</cp:lastModifiedBy>
  <cp:revision>254</cp:revision>
  <dcterms:created xsi:type="dcterms:W3CDTF">2020-05-19T15:43:53Z</dcterms:created>
  <dcterms:modified xsi:type="dcterms:W3CDTF">2021-05-30T20:42:51Z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0x01010024C28C1BA842E54EBA9826BFB77173DE</vt:lpwstr>
  </property>
</Properties>
</file>