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5" r:id="rId2"/>
    <p:sldId id="273" r:id="rId3"/>
    <p:sldId id="316" r:id="rId4"/>
    <p:sldId id="317" r:id="rId5"/>
    <p:sldId id="307" r:id="rId6"/>
    <p:sldId id="313" r:id="rId7"/>
    <p:sldId id="304" r:id="rId8"/>
    <p:sldId id="286" r:id="rId9"/>
    <p:sldId id="310" r:id="rId10"/>
    <p:sldId id="319" r:id="rId11"/>
    <p:sldId id="287" r:id="rId12"/>
    <p:sldId id="303" r:id="rId13"/>
    <p:sldId id="318" r:id="rId14"/>
    <p:sldId id="280" r:id="rId15"/>
    <p:sldId id="284" r:id="rId16"/>
    <p:sldId id="314" r:id="rId17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1A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3618FDD-3F5B-4C9F-A909-4F87C5625CF4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3EE917C-8CCA-4B81-B0F9-3848C45AC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5029200"/>
            <a:ext cx="7772400" cy="628650"/>
          </a:xfrm>
        </p:spPr>
        <p:txBody>
          <a:bodyPr/>
          <a:lstStyle>
            <a:lvl1pPr algn="r"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638800"/>
            <a:ext cx="6400800" cy="5334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F1A20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FFBE2F99-2F63-49DC-980C-D0CA2CD7F4B9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55AEFE04-1400-425E-BFD7-25AD70E21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6B0F-4087-4DE6-9BBB-E006309F22D0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F0264-5D1D-4CE9-953F-3D4AB385E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FFB47-B2EF-4E62-B69D-1FE717A742E2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4573-176C-4F38-B836-17789D16B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3953F-76C1-44AF-9641-A8A738737961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D4C5B-6156-441A-A32D-1A9DACD70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74F3C-C546-481E-82B9-D69158F4495F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24B54-E6D2-4AF3-9A31-F28938D39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C429B-5FEE-496B-9A58-78563A5071FD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A8AF2-59D1-4F92-817B-47E3AEB2A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EF7CF-E197-4E47-9B7B-2E7392BDECC4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F85F7-B64F-47DC-B682-CC9C9DF82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68313-A631-47C7-B89A-9CABE1BC5222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0055D-3AA4-4082-A2C9-031242887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38734-52A6-434D-919D-E7493EFE7D8C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1C187-05E9-4EEF-BD36-345A48A16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673C0-FC62-4104-BF7E-58A9A2649924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DBC78-EF0E-4E43-A91E-8EAFC7149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D63D2-D7C9-4FCE-B4A0-3DB76EE2A0D2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33D94-661D-4696-B307-BA43B38C2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362200" y="274638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397409-981D-4846-A15E-F598668B56DF}" type="datetimeFigureOut">
              <a:rPr lang="ru-RU"/>
              <a:pPr>
                <a:defRPr/>
              </a:pPr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25B8EC-55F0-4184-9FA2-9E4CC4C7B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DCE6F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DCE6F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DCE6F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DCE6F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DCE6F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DCE6F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DCE6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4787900" y="549275"/>
            <a:ext cx="4214813" cy="4286250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chemeClr val="bg1"/>
                </a:solidFill>
                <a:latin typeface="Candara" panose="020E0502030303020204" pitchFamily="34" charset="0"/>
              </a:rPr>
              <a:t>Методическое объединение учителей математики, информатики и физ</a:t>
            </a:r>
            <a:r>
              <a:rPr lang="ru-RU" altLang="ru-RU" sz="4000" b="1" smtClean="0">
                <a:solidFill>
                  <a:schemeClr val="bg1"/>
                </a:solidFill>
              </a:rPr>
              <a:t>ики </a:t>
            </a:r>
          </a:p>
        </p:txBody>
      </p:sp>
      <p:sp>
        <p:nvSpPr>
          <p:cNvPr id="3075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419475" y="5300663"/>
            <a:ext cx="4645025" cy="53340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ru-RU" sz="3600" dirty="0" smtClean="0">
                <a:solidFill>
                  <a:srgbClr val="FFC000"/>
                </a:solidFill>
                <a:latin typeface="Arial Black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29827486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88640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ndara" pitchFamily="34" charset="0"/>
              </a:rPr>
              <a:t>4 учащихся </a:t>
            </a:r>
            <a:r>
              <a:rPr lang="ru-RU" sz="2800" b="1" dirty="0">
                <a:solidFill>
                  <a:schemeClr val="bg1"/>
                </a:solidFill>
                <a:latin typeface="Candara" pitchFamily="34" charset="0"/>
              </a:rPr>
              <a:t>нашей школы прошли обучение на курсе Основы программирования «1С:предприятие 8»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r="3193" b="2441"/>
          <a:stretch/>
        </p:blipFill>
        <p:spPr>
          <a:xfrm>
            <a:off x="107504" y="1604363"/>
            <a:ext cx="1817953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1" y="3861048"/>
            <a:ext cx="1998222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132856"/>
            <a:ext cx="4976258" cy="373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88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2267744" y="0"/>
            <a:ext cx="687625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ndara" pitchFamily="34" charset="0"/>
              </a:rPr>
              <a:t>В школе проекты создаем</a:t>
            </a:r>
          </a:p>
          <a:p>
            <a:r>
              <a:rPr lang="ru-RU" sz="2800" b="1" dirty="0">
                <a:solidFill>
                  <a:schemeClr val="bg1"/>
                </a:solidFill>
                <a:latin typeface="Candara" pitchFamily="34" charset="0"/>
              </a:rPr>
              <a:t>Наши ученики легки на подъем</a:t>
            </a:r>
          </a:p>
          <a:p>
            <a:r>
              <a:rPr lang="ru-RU" sz="2800" b="1" dirty="0">
                <a:solidFill>
                  <a:schemeClr val="bg1"/>
                </a:solidFill>
                <a:latin typeface="Candara" pitchFamily="34" charset="0"/>
              </a:rPr>
              <a:t>Потому что всегда новое открываем</a:t>
            </a:r>
          </a:p>
          <a:p>
            <a:r>
              <a:rPr lang="ru-RU" sz="2800" b="1" dirty="0">
                <a:solidFill>
                  <a:schemeClr val="bg1"/>
                </a:solidFill>
                <a:latin typeface="Candara" pitchFamily="34" charset="0"/>
              </a:rPr>
              <a:t>А потом окружающих удивляем</a:t>
            </a:r>
          </a:p>
          <a:p>
            <a:endParaRPr lang="ru-RU" dirty="0"/>
          </a:p>
        </p:txBody>
      </p:sp>
      <p:pic>
        <p:nvPicPr>
          <p:cNvPr id="15363" name="Рисунок 3" descr="images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621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8"/>
          <a:stretch/>
        </p:blipFill>
        <p:spPr>
          <a:xfrm>
            <a:off x="70993" y="2114550"/>
            <a:ext cx="2484783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/>
        </p:blipFill>
        <p:spPr>
          <a:xfrm>
            <a:off x="2843366" y="2514632"/>
            <a:ext cx="3154636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8"/>
          <a:stretch/>
        </p:blipFill>
        <p:spPr>
          <a:xfrm>
            <a:off x="2855302" y="4592567"/>
            <a:ext cx="3168352" cy="17641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1"/>
          <a:stretch/>
        </p:blipFill>
        <p:spPr>
          <a:xfrm>
            <a:off x="161510" y="4581128"/>
            <a:ext cx="2106234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23" y="2073903"/>
            <a:ext cx="2526884" cy="1895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73" y="4499434"/>
            <a:ext cx="2659385" cy="19945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3779912" y="0"/>
            <a:ext cx="51435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ndara" pitchFamily="34" charset="0"/>
              </a:rPr>
              <a:t>В методических конкурсах</a:t>
            </a:r>
          </a:p>
          <a:p>
            <a:r>
              <a:rPr lang="ru-RU" sz="3200" b="1" dirty="0">
                <a:solidFill>
                  <a:schemeClr val="bg1"/>
                </a:solidFill>
                <a:latin typeface="Candara" pitchFamily="34" charset="0"/>
              </a:rPr>
              <a:t> участие принимаем</a:t>
            </a:r>
          </a:p>
          <a:p>
            <a:r>
              <a:rPr lang="ru-RU" sz="3200" b="1" dirty="0">
                <a:solidFill>
                  <a:schemeClr val="bg1"/>
                </a:solidFill>
                <a:latin typeface="Candara" pitchFamily="34" charset="0"/>
              </a:rPr>
              <a:t>Обменяться опытом  </a:t>
            </a:r>
          </a:p>
          <a:p>
            <a:r>
              <a:rPr lang="ru-RU" sz="3200" b="1" dirty="0">
                <a:solidFill>
                  <a:schemeClr val="bg1"/>
                </a:solidFill>
                <a:latin typeface="Candara" pitchFamily="34" charset="0"/>
              </a:rPr>
              <a:t>это позволяет</a:t>
            </a:r>
          </a:p>
          <a:p>
            <a:r>
              <a:rPr lang="ru-RU" sz="3200" b="1" dirty="0">
                <a:solidFill>
                  <a:schemeClr val="bg1"/>
                </a:solidFill>
                <a:latin typeface="Candara" pitchFamily="34" charset="0"/>
              </a:rPr>
              <a:t>Кругозор расширяем, </a:t>
            </a:r>
          </a:p>
          <a:p>
            <a:r>
              <a:rPr lang="ru-RU" sz="3200" b="1" dirty="0">
                <a:solidFill>
                  <a:schemeClr val="bg1"/>
                </a:solidFill>
                <a:latin typeface="Candara" pitchFamily="34" charset="0"/>
              </a:rPr>
              <a:t>престиж школы повышаем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539552" y="2737598"/>
            <a:ext cx="30963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Большакова Е. В. </a:t>
            </a:r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Смирнова С. Б.</a:t>
            </a:r>
          </a:p>
        </p:txBody>
      </p:sp>
      <p:pic>
        <p:nvPicPr>
          <p:cNvPr id="6148" name="Picture 4" descr="https://i0.wp.com/www.donippo.org/wp-content/uploads/2019/10/20191004-1.jpg?fit=640%2C480&amp;amp;ssl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5896" cy="272692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r="5804"/>
          <a:stretch/>
        </p:blipFill>
        <p:spPr>
          <a:xfrm>
            <a:off x="2165024" y="3669414"/>
            <a:ext cx="2046935" cy="2971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237" y="3140968"/>
            <a:ext cx="2127175" cy="30014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669414"/>
            <a:ext cx="2200582" cy="3077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8377" r="4495" b="7491"/>
          <a:stretch/>
        </p:blipFill>
        <p:spPr>
          <a:xfrm rot="16200000">
            <a:off x="-425062" y="4173470"/>
            <a:ext cx="3024336" cy="20162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143116"/>
            <a:ext cx="3012065" cy="1729902"/>
          </a:xfrm>
          <a:prstGeom prst="rect">
            <a:avLst/>
          </a:prstGeom>
        </p:spPr>
      </p:pic>
      <p:pic>
        <p:nvPicPr>
          <p:cNvPr id="1028" name="Picture 4" descr="Круглый стол «Проблемы подготовки к государственной итоговой аттестации по  русскому языку 2021 года» - ЧГПУ | Чеченский Государственный Педагогический  Университе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4077" cy="197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28755"/>
          <a:stretch/>
        </p:blipFill>
        <p:spPr>
          <a:xfrm>
            <a:off x="5643570" y="4286256"/>
            <a:ext cx="3423882" cy="16952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429000"/>
            <a:ext cx="2607822" cy="1676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36" y="5143512"/>
            <a:ext cx="2928958" cy="1513295"/>
          </a:xfrm>
          <a:prstGeom prst="rect">
            <a:avLst/>
          </a:prstGeom>
        </p:spPr>
      </p:pic>
      <p:pic>
        <p:nvPicPr>
          <p:cNvPr id="7" name="Рисунок 6" descr="Q9kjJahSRT4.jpg"/>
          <p:cNvPicPr>
            <a:picLocks noChangeAspect="1"/>
          </p:cNvPicPr>
          <p:nvPr/>
        </p:nvPicPr>
        <p:blipFill>
          <a:blip r:embed="rId7" cstate="print"/>
          <a:srcRect l="4000" t="32000" r="1999"/>
          <a:stretch>
            <a:fillRect/>
          </a:stretch>
        </p:blipFill>
        <p:spPr>
          <a:xfrm>
            <a:off x="5572132" y="2000240"/>
            <a:ext cx="3357586" cy="1821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9124" y="357166"/>
            <a:ext cx="3786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Кому сказать , что мы переживаем ЕГЭ,ОГЭ И ГВЭ…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только дети наши понимают, что  с  ними мы во всём, всегда, везде 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21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2214546" y="0"/>
            <a:ext cx="692945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Алгебра, геометрия много </a:t>
            </a:r>
            <a:r>
              <a:rPr lang="ru-RU" sz="2000" b="1" dirty="0">
                <a:solidFill>
                  <a:schemeClr val="bg1"/>
                </a:solidFill>
                <a:latin typeface="Candara" pitchFamily="34" charset="0"/>
              </a:rPr>
              <a:t>времени </a:t>
            </a:r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занимает</a:t>
            </a:r>
            <a:endParaRPr lang="ru-RU" sz="2000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Преподавание не </a:t>
            </a:r>
            <a:r>
              <a:rPr lang="ru-RU" sz="2000" b="1" dirty="0">
                <a:solidFill>
                  <a:schemeClr val="bg1"/>
                </a:solidFill>
                <a:latin typeface="Candara" pitchFamily="34" charset="0"/>
              </a:rPr>
              <a:t>мало </a:t>
            </a:r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сил отнимает</a:t>
            </a:r>
            <a:endParaRPr lang="ru-RU" sz="2000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andara" pitchFamily="34" charset="0"/>
              </a:rPr>
              <a:t>Но </a:t>
            </a:r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математики, физики не </a:t>
            </a:r>
            <a:r>
              <a:rPr lang="ru-RU" sz="2000" b="1" dirty="0">
                <a:solidFill>
                  <a:schemeClr val="bg1"/>
                </a:solidFill>
                <a:latin typeface="Candara" pitchFamily="34" charset="0"/>
              </a:rPr>
              <a:t>расслабляются</a:t>
            </a:r>
          </a:p>
          <a:p>
            <a:r>
              <a:rPr lang="ru-RU" sz="2000" b="1" dirty="0">
                <a:solidFill>
                  <a:schemeClr val="bg1"/>
                </a:solidFill>
                <a:latin typeface="Candara" pitchFamily="34" charset="0"/>
              </a:rPr>
              <a:t>У </a:t>
            </a:r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них  </a:t>
            </a:r>
            <a:r>
              <a:rPr lang="ru-RU" sz="2000" b="1" dirty="0">
                <a:solidFill>
                  <a:schemeClr val="bg1"/>
                </a:solidFill>
                <a:latin typeface="Candara" pitchFamily="34" charset="0"/>
              </a:rPr>
              <a:t>второе дыхание </a:t>
            </a:r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открывается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Благодаря хобби и увлечениям, происходит душевное обновление. </a:t>
            </a:r>
            <a:endParaRPr lang="ru-RU" sz="2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939">
            <a:off x="179051" y="2112576"/>
            <a:ext cx="2732596" cy="2049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966">
            <a:off x="248770" y="4575598"/>
            <a:ext cx="2625831" cy="19693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1857364"/>
            <a:ext cx="1928826" cy="2334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4286256"/>
            <a:ext cx="1815896" cy="2428868"/>
          </a:xfrm>
          <a:prstGeom prst="rect">
            <a:avLst/>
          </a:prstGeom>
        </p:spPr>
      </p:pic>
      <p:pic>
        <p:nvPicPr>
          <p:cNvPr id="9" name="Рисунок 8" descr="Pl_MOlUZhDY.jpg"/>
          <p:cNvPicPr>
            <a:picLocks noChangeAspect="1"/>
          </p:cNvPicPr>
          <p:nvPr/>
        </p:nvPicPr>
        <p:blipFill>
          <a:blip r:embed="rId6" cstate="print"/>
          <a:srcRect b="23912"/>
          <a:stretch>
            <a:fillRect/>
          </a:stretch>
        </p:blipFill>
        <p:spPr>
          <a:xfrm rot="395532">
            <a:off x="6638011" y="4102272"/>
            <a:ext cx="1916919" cy="2500330"/>
          </a:xfrm>
          <a:prstGeom prst="rect">
            <a:avLst/>
          </a:prstGeom>
        </p:spPr>
      </p:pic>
      <p:pic>
        <p:nvPicPr>
          <p:cNvPr id="12" name="Рисунок 11" descr="e0WiOC53jTc.jpg"/>
          <p:cNvPicPr>
            <a:picLocks noChangeAspect="1"/>
          </p:cNvPicPr>
          <p:nvPr/>
        </p:nvPicPr>
        <p:blipFill>
          <a:blip r:embed="rId7" cstate="print"/>
          <a:srcRect r="22917"/>
          <a:stretch>
            <a:fillRect/>
          </a:stretch>
        </p:blipFill>
        <p:spPr>
          <a:xfrm rot="414633">
            <a:off x="6828878" y="1903235"/>
            <a:ext cx="2071670" cy="20156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5984" cy="1615762"/>
          </a:xfrm>
          <a:prstGeom prst="rect">
            <a:avLst/>
          </a:prstGeom>
        </p:spPr>
      </p:pic>
      <p:pic>
        <p:nvPicPr>
          <p:cNvPr id="8" name="Рисунок 7" descr="g25XizRvJEk.jpg"/>
          <p:cNvPicPr>
            <a:picLocks noChangeAspect="1"/>
          </p:cNvPicPr>
          <p:nvPr/>
        </p:nvPicPr>
        <p:blipFill>
          <a:blip r:embed="rId3"/>
          <a:srcRect t="38541" r="9349" b="37500"/>
          <a:stretch>
            <a:fillRect/>
          </a:stretch>
        </p:blipFill>
        <p:spPr>
          <a:xfrm>
            <a:off x="3357554" y="0"/>
            <a:ext cx="5645381" cy="3234785"/>
          </a:xfrm>
          <a:prstGeom prst="rect">
            <a:avLst/>
          </a:prstGeom>
        </p:spPr>
      </p:pic>
      <p:pic>
        <p:nvPicPr>
          <p:cNvPr id="13" name="Рисунок 12" descr="rbqHgqP6AI8.jpg"/>
          <p:cNvPicPr>
            <a:picLocks noChangeAspect="1"/>
          </p:cNvPicPr>
          <p:nvPr/>
        </p:nvPicPr>
        <p:blipFill>
          <a:blip r:embed="rId4" cstate="print"/>
          <a:srcRect l="8989" t="11985" r="10112" b="20599"/>
          <a:stretch>
            <a:fillRect/>
          </a:stretch>
        </p:blipFill>
        <p:spPr>
          <a:xfrm>
            <a:off x="0" y="1857364"/>
            <a:ext cx="3000396" cy="1857388"/>
          </a:xfrm>
          <a:prstGeom prst="rect">
            <a:avLst/>
          </a:prstGeom>
        </p:spPr>
      </p:pic>
      <p:pic>
        <p:nvPicPr>
          <p:cNvPr id="17" name="Рисунок 16" descr="2-zYjRXcLcI.jpg"/>
          <p:cNvPicPr>
            <a:picLocks noChangeAspect="1"/>
          </p:cNvPicPr>
          <p:nvPr/>
        </p:nvPicPr>
        <p:blipFill>
          <a:blip r:embed="rId5"/>
          <a:srcRect t="16905"/>
          <a:stretch>
            <a:fillRect/>
          </a:stretch>
        </p:blipFill>
        <p:spPr>
          <a:xfrm>
            <a:off x="4143372" y="4929198"/>
            <a:ext cx="4572032" cy="175577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57686" y="4357694"/>
            <a:ext cx="4286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Классная работа!</a:t>
            </a:r>
            <a:endParaRPr lang="ru-RU" sz="3200" dirty="0"/>
          </a:p>
        </p:txBody>
      </p:sp>
      <p:pic>
        <p:nvPicPr>
          <p:cNvPr id="19" name="Рисунок 18" descr="-mJ6IOqjA4Y.jpg"/>
          <p:cNvPicPr>
            <a:picLocks noChangeAspect="1"/>
          </p:cNvPicPr>
          <p:nvPr/>
        </p:nvPicPr>
        <p:blipFill>
          <a:blip r:embed="rId6" cstate="print"/>
          <a:srcRect l="16667" t="19791" r="15278" b="33333"/>
          <a:stretch>
            <a:fillRect/>
          </a:stretch>
        </p:blipFill>
        <p:spPr>
          <a:xfrm>
            <a:off x="0" y="4000504"/>
            <a:ext cx="2825770" cy="25950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86116" y="3357562"/>
            <a:ext cx="5500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</a:rPr>
              <a:t>Внеклассная работа-это тоже перезарядка. </a:t>
            </a: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</a:rPr>
              <a:t>Даже в условиях ограничений -через  окна с праздниками поздравляем, через видео –выпускников встречаем)</a:t>
            </a:r>
            <a:endParaRPr lang="ru-RU" sz="1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s://ds04.infourok.ru/uploads/ex/0953/00031692-d4e5b7e4/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 descr="IMG_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7071">
            <a:off x="5609209" y="1262091"/>
            <a:ext cx="1727200" cy="25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Рисунок 9" descr="загруженное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2" y="0"/>
            <a:ext cx="2071688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gxvpVFe-4vU.jpg"/>
          <p:cNvPicPr>
            <a:picLocks noChangeAspect="1"/>
          </p:cNvPicPr>
          <p:nvPr/>
        </p:nvPicPr>
        <p:blipFill>
          <a:blip r:embed="rId4" cstate="print"/>
          <a:srcRect l="16273" r="9974" b="31846"/>
          <a:stretch>
            <a:fillRect/>
          </a:stretch>
        </p:blipFill>
        <p:spPr>
          <a:xfrm rot="21368320">
            <a:off x="1847728" y="1400006"/>
            <a:ext cx="1845568" cy="255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_StTMmB3SLA.jpg"/>
          <p:cNvPicPr>
            <a:picLocks noChangeAspect="1"/>
          </p:cNvPicPr>
          <p:nvPr/>
        </p:nvPicPr>
        <p:blipFill>
          <a:blip r:embed="rId5" cstate="print"/>
          <a:srcRect l="43848" r="3157"/>
          <a:stretch>
            <a:fillRect/>
          </a:stretch>
        </p:blipFill>
        <p:spPr>
          <a:xfrm>
            <a:off x="3707904" y="1052736"/>
            <a:ext cx="1813427" cy="2566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o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20318">
            <a:off x="2526791" y="3931703"/>
            <a:ext cx="1924300" cy="248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РумН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44072">
            <a:off x="92965" y="1688730"/>
            <a:ext cx="1706985" cy="2563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200518_162326.jpg"/>
          <p:cNvPicPr>
            <a:picLocks noChangeAspect="1"/>
          </p:cNvPicPr>
          <p:nvPr/>
        </p:nvPicPr>
        <p:blipFill>
          <a:blip r:embed="rId8" cstate="print"/>
          <a:srcRect l="20380" t="12737" r="21306" b="15516"/>
          <a:stretch>
            <a:fillRect/>
          </a:stretch>
        </p:blipFill>
        <p:spPr>
          <a:xfrm>
            <a:off x="4786314" y="3929066"/>
            <a:ext cx="1584176" cy="259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Н.В.Страхов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28678">
            <a:off x="6802581" y="3986131"/>
            <a:ext cx="1806540" cy="269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I:\P90829-1650421.jpg"/>
          <p:cNvPicPr>
            <a:picLocks noChangeAspect="1" noChangeArrowheads="1"/>
          </p:cNvPicPr>
          <p:nvPr/>
        </p:nvPicPr>
        <p:blipFill>
          <a:blip r:embed="rId10" cstate="print"/>
          <a:srcRect l="7182" r="12928" b="11804"/>
          <a:stretch>
            <a:fillRect/>
          </a:stretch>
        </p:blipFill>
        <p:spPr bwMode="auto">
          <a:xfrm rot="488432">
            <a:off x="7320303" y="1579253"/>
            <a:ext cx="1676116" cy="233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979712" y="0"/>
            <a:ext cx="518161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Наше</a:t>
            </a:r>
          </a:p>
          <a:p>
            <a:pPr algn="ctr">
              <a:defRPr/>
            </a:pPr>
            <a:r>
              <a:rPr lang="ru-RU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методическое объединение</a:t>
            </a:r>
          </a:p>
        </p:txBody>
      </p:sp>
      <p:pic>
        <p:nvPicPr>
          <p:cNvPr id="19" name="Содержимое 3"/>
          <p:cNvPicPr>
            <a:picLocks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 rot="21432228">
            <a:off x="557220" y="4251735"/>
            <a:ext cx="1571636" cy="2382823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2051050" y="188913"/>
            <a:ext cx="70929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chemeClr val="bg1"/>
                </a:solidFill>
              </a:rPr>
              <a:t>Курсы повышения квалификации</a:t>
            </a:r>
          </a:p>
          <a:p>
            <a:pPr algn="ctr" eaLnBrk="1" hangingPunct="1"/>
            <a:r>
              <a:rPr lang="ru-RU" altLang="ru-RU" sz="3200" b="1" dirty="0" smtClean="0">
                <a:solidFill>
                  <a:schemeClr val="bg1"/>
                </a:solidFill>
              </a:rPr>
              <a:t>2020-2021 </a:t>
            </a:r>
            <a:r>
              <a:rPr lang="ru-RU" altLang="ru-RU" sz="3200" b="1" dirty="0">
                <a:solidFill>
                  <a:schemeClr val="bg1"/>
                </a:solidFill>
              </a:rPr>
              <a:t>уч. год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0" y="1652143"/>
            <a:ext cx="601216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Arial Black" panose="020B0A04020102020204" pitchFamily="34" charset="0"/>
              </a:rPr>
              <a:t>Большакова Е. В., </a:t>
            </a:r>
            <a:r>
              <a:rPr lang="ru-RU" altLang="ru-RU" sz="1600" dirty="0" err="1">
                <a:latin typeface="Arial Black" panose="020B0A04020102020204" pitchFamily="34" charset="0"/>
              </a:rPr>
              <a:t>Варешина</a:t>
            </a:r>
            <a:r>
              <a:rPr lang="ru-RU" altLang="ru-RU" sz="1600" dirty="0">
                <a:latin typeface="Arial Black" panose="020B0A04020102020204" pitchFamily="34" charset="0"/>
              </a:rPr>
              <a:t> Е. А</a:t>
            </a:r>
            <a:r>
              <a:rPr lang="ru-RU" altLang="ru-RU" sz="1600" dirty="0" smtClean="0">
                <a:latin typeface="Arial Black" panose="020B0A04020102020204" pitchFamily="34" charset="0"/>
              </a:rPr>
              <a:t>.,</a:t>
            </a:r>
          </a:p>
          <a:p>
            <a:pPr eaLnBrk="1" hangingPunct="1"/>
            <a:r>
              <a:rPr lang="ru-RU" altLang="ru-RU" sz="1600" dirty="0" smtClean="0">
                <a:latin typeface="Arial Black" panose="020B0A04020102020204" pitchFamily="34" charset="0"/>
              </a:rPr>
              <a:t>Груздева С. А., Страхова Н.В. , Румянцева</a:t>
            </a:r>
            <a:r>
              <a:rPr lang="ru-RU" altLang="ru-RU" dirty="0" smtClean="0"/>
              <a:t> </a:t>
            </a:r>
            <a:r>
              <a:rPr lang="ru-RU" altLang="ru-RU" sz="1600" dirty="0">
                <a:latin typeface="Arial Black" panose="020B0A04020102020204" pitchFamily="34" charset="0"/>
              </a:rPr>
              <a:t>Н. А</a:t>
            </a:r>
            <a:r>
              <a:rPr lang="ru-RU" altLang="ru-RU" sz="1600" dirty="0" smtClean="0">
                <a:latin typeface="Arial Black" panose="020B0A04020102020204" pitchFamily="34" charset="0"/>
              </a:rPr>
              <a:t>., Михайлова С.В. и Смирнова С.Б. </a:t>
            </a:r>
            <a:endParaRPr lang="ru-RU" altLang="ru-RU" sz="1600"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r="2839" b="1855"/>
          <a:stretch/>
        </p:blipFill>
        <p:spPr>
          <a:xfrm rot="15880342">
            <a:off x="867419" y="3110310"/>
            <a:ext cx="2417759" cy="3419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1" r="2720" b="1319"/>
          <a:stretch/>
        </p:blipFill>
        <p:spPr>
          <a:xfrm rot="15876738">
            <a:off x="1750810" y="3865932"/>
            <a:ext cx="2089272" cy="3015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r="5127"/>
          <a:stretch/>
        </p:blipFill>
        <p:spPr>
          <a:xfrm rot="16200000">
            <a:off x="6462936" y="949208"/>
            <a:ext cx="2101024" cy="3002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277">
            <a:off x="5469178" y="3669312"/>
            <a:ext cx="3374624" cy="2387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967">
            <a:off x="4834802" y="4442743"/>
            <a:ext cx="2949968" cy="20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3564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4499992" y="188913"/>
            <a:ext cx="464400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Профессиональный уровень повышаем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Курсы ПК посещаем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Чтоб работа была интересней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А результат гораздо успешней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16234" cy="2900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0" y="2199361"/>
            <a:ext cx="3679947" cy="2673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939" y="3669369"/>
            <a:ext cx="3106113" cy="2218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2833">
            <a:off x="6783711" y="5062928"/>
            <a:ext cx="2244897" cy="1640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32436">
            <a:off x="4381570" y="4957316"/>
            <a:ext cx="2235665" cy="1602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6285" y="4483935"/>
            <a:ext cx="1667520" cy="23659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42" y="4999422"/>
            <a:ext cx="2319510" cy="16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0418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2555875" y="0"/>
            <a:ext cx="6264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Семинары, вебинары, ДМО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02" y="2248431"/>
            <a:ext cx="2134810" cy="2985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079" y="764704"/>
            <a:ext cx="2880320" cy="20368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518" y="3598232"/>
            <a:ext cx="2987442" cy="2071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29" y="578174"/>
            <a:ext cx="2134810" cy="3019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413" y="3783936"/>
            <a:ext cx="2134810" cy="29706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714876" y="0"/>
            <a:ext cx="398110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ndara" pitchFamily="34" charset="0"/>
              </a:rPr>
              <a:t>День науки–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ndara" pitchFamily="34" charset="0"/>
              </a:rPr>
              <a:t>нет предела фантазии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ndara" pitchFamily="34" charset="0"/>
              </a:rPr>
              <a:t>Проводим конкурсы, </a:t>
            </a:r>
            <a:r>
              <a:rPr lang="ru-RU" sz="2400" b="1" dirty="0" smtClean="0">
                <a:solidFill>
                  <a:schemeClr val="bg1"/>
                </a:solidFill>
                <a:latin typeface="Candara" pitchFamily="34" charset="0"/>
              </a:rPr>
              <a:t>необычные  </a:t>
            </a:r>
            <a:r>
              <a:rPr lang="ru-RU" sz="2400" b="1" dirty="0">
                <a:solidFill>
                  <a:schemeClr val="bg1"/>
                </a:solidFill>
                <a:latin typeface="Candara" pitchFamily="34" charset="0"/>
              </a:rPr>
              <a:t>уроки, игры разнообразные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643050"/>
            <a:ext cx="203169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1" y="714356"/>
            <a:ext cx="2196719" cy="2928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4143380"/>
            <a:ext cx="3324621" cy="2493466"/>
          </a:xfrm>
          <a:prstGeom prst="rect">
            <a:avLst/>
          </a:prstGeom>
        </p:spPr>
      </p:pic>
      <p:pic>
        <p:nvPicPr>
          <p:cNvPr id="13" name="Рисунок 12" descr="L-v9awfrTXY.jpg"/>
          <p:cNvPicPr>
            <a:picLocks noChangeAspect="1"/>
          </p:cNvPicPr>
          <p:nvPr/>
        </p:nvPicPr>
        <p:blipFill>
          <a:blip r:embed="rId5"/>
          <a:srcRect l="19161" t="7781" r="10526"/>
          <a:stretch>
            <a:fillRect/>
          </a:stretch>
        </p:blipFill>
        <p:spPr>
          <a:xfrm>
            <a:off x="6286512" y="1928802"/>
            <a:ext cx="2500330" cy="47863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-9252" y="3797658"/>
            <a:ext cx="8856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Победители и призеры муниципального этапа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38330"/>
            <a:ext cx="604867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Всероссийская олимпиада школьников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2020-2021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учебный год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485876" y="4341598"/>
            <a:ext cx="248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математика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5876" y="4995906"/>
            <a:ext cx="2482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Тигилаури</a:t>
            </a:r>
            <a:r>
              <a:rPr lang="ru-RU" sz="2000" b="1" dirty="0">
                <a:solidFill>
                  <a:schemeClr val="bg1"/>
                </a:solidFill>
              </a:rPr>
              <a:t> Елизавета 8б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(Груздева С.А.)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0958" y="835858"/>
            <a:ext cx="64935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 школьном этапе по </a:t>
            </a:r>
            <a:r>
              <a:rPr lang="ru-RU" sz="2400" b="1" dirty="0">
                <a:solidFill>
                  <a:srgbClr val="FFC000"/>
                </a:solidFill>
              </a:rPr>
              <a:t>математике </a:t>
            </a:r>
            <a:r>
              <a:rPr lang="ru-RU" sz="2000" b="1" dirty="0">
                <a:solidFill>
                  <a:schemeClr val="bg1"/>
                </a:solidFill>
              </a:rPr>
              <a:t>приняли </a:t>
            </a:r>
            <a:r>
              <a:rPr lang="ru-RU" sz="2000" b="1" dirty="0" smtClean="0">
                <a:solidFill>
                  <a:schemeClr val="bg1"/>
                </a:solidFill>
              </a:rPr>
              <a:t>участие 84 обучающихся 5-11 классов, из них победителей и призеров 29 человек,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</a:rPr>
              <a:t>о </a:t>
            </a:r>
            <a:r>
              <a:rPr lang="ru-RU" sz="2400" b="1" dirty="0" smtClean="0">
                <a:solidFill>
                  <a:srgbClr val="FFC000"/>
                </a:solidFill>
              </a:rPr>
              <a:t>физике- </a:t>
            </a:r>
            <a:r>
              <a:rPr lang="ru-RU" sz="2000" b="1" dirty="0">
                <a:solidFill>
                  <a:schemeClr val="bg1"/>
                </a:solidFill>
              </a:rPr>
              <a:t>42 обучающихся, из </a:t>
            </a:r>
            <a:r>
              <a:rPr lang="ru-RU" sz="2000" b="1" dirty="0" smtClean="0">
                <a:solidFill>
                  <a:schemeClr val="bg1"/>
                </a:solidFill>
              </a:rPr>
              <a:t>них 9 победителей и призеров, 7 участников олимпиады по </a:t>
            </a:r>
            <a:r>
              <a:rPr lang="ru-RU" sz="2400" b="1" dirty="0" smtClean="0">
                <a:solidFill>
                  <a:srgbClr val="FFC000"/>
                </a:solidFill>
              </a:rPr>
              <a:t>астрономии,</a:t>
            </a:r>
            <a:endParaRPr lang="ru-RU" sz="2400" b="1" dirty="0">
              <a:solidFill>
                <a:srgbClr val="FFC000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</a:rPr>
              <a:t>о </a:t>
            </a:r>
            <a:r>
              <a:rPr lang="ru-RU" sz="2400" b="1" dirty="0">
                <a:solidFill>
                  <a:srgbClr val="FFC000"/>
                </a:solidFill>
              </a:rPr>
              <a:t>информатике</a:t>
            </a:r>
            <a:r>
              <a:rPr lang="ru-RU" sz="2000" b="1" dirty="0" smtClean="0">
                <a:solidFill>
                  <a:schemeClr val="bg1"/>
                </a:solidFill>
              </a:rPr>
              <a:t> -35 человек, из </a:t>
            </a:r>
            <a:r>
              <a:rPr lang="ru-RU" sz="2000" b="1" dirty="0">
                <a:solidFill>
                  <a:schemeClr val="bg1"/>
                </a:solidFill>
              </a:rPr>
              <a:t>них  2 победителя и 11 призёров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06"/>
            <a:ext cx="2470958" cy="2470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8558" y="434159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физика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498" y="4957616"/>
            <a:ext cx="2508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Мухачев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Степан </a:t>
            </a:r>
            <a:r>
              <a:rPr lang="ru-RU" sz="2000" b="1" dirty="0">
                <a:solidFill>
                  <a:schemeClr val="bg1"/>
                </a:solidFill>
              </a:rPr>
              <a:t>10а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(</a:t>
            </a:r>
            <a:r>
              <a:rPr lang="ru-RU" sz="2000" b="1" dirty="0">
                <a:solidFill>
                  <a:schemeClr val="bg1"/>
                </a:solidFill>
              </a:rPr>
              <a:t>Михайлова </a:t>
            </a:r>
            <a:r>
              <a:rPr lang="ru-RU" sz="2000" b="1" dirty="0" smtClean="0">
                <a:solidFill>
                  <a:schemeClr val="bg1"/>
                </a:solidFill>
              </a:rPr>
              <a:t>С.В.)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765" y="5010135"/>
            <a:ext cx="3115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Котов Кирилл 7а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Большаков Артем 7в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(Страхова Н.В.)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786063" y="0"/>
            <a:ext cx="61071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ndara" pitchFamily="34" charset="0"/>
              </a:rPr>
              <a:t>Познавательные ИГРЫ, КОНКУРСЫ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ndara" pitchFamily="34" charset="0"/>
              </a:rPr>
              <a:t>Каждый год дети в них играют,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ndara" pitchFamily="34" charset="0"/>
              </a:rPr>
              <a:t>логику, мышление развивают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26" y="1844824"/>
            <a:ext cx="1828725" cy="2586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82532"/>
            <a:ext cx="1803107" cy="2550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985352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3" y="2924944"/>
            <a:ext cx="1976763" cy="2796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8" y="4077072"/>
            <a:ext cx="1915086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4" y="1993927"/>
            <a:ext cx="3047946" cy="43113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576" y="1992534"/>
            <a:ext cx="1865821" cy="24295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888" y="2720589"/>
            <a:ext cx="1773666" cy="24908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2040" y="23453"/>
            <a:ext cx="37444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ИННОВАЦИОННАЯ </a:t>
            </a:r>
            <a:endParaRPr lang="ru-RU" sz="28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ДЕЯТЕЛЬНОСТЬ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5499" y="79999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Работают на образовательной платформе  </a:t>
            </a:r>
            <a:r>
              <a:rPr lang="ru-RU" dirty="0" err="1" smtClean="0">
                <a:solidFill>
                  <a:schemeClr val="bg1"/>
                </a:solidFill>
              </a:rPr>
              <a:t>Учи.ру</a:t>
            </a:r>
            <a:r>
              <a:rPr lang="ru-RU" dirty="0" smtClean="0">
                <a:solidFill>
                  <a:schemeClr val="bg1"/>
                </a:solidFill>
              </a:rPr>
              <a:t> и Яндекс-учебник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Груздева С.А., Румянцева Н.А., Смирнова С.Б., Большакова Е.В.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2" y="0"/>
            <a:ext cx="2208523" cy="3129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30" y="820448"/>
            <a:ext cx="2472491" cy="3499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0887" y="1855796"/>
            <a:ext cx="1453723" cy="2040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5877" y="2545730"/>
            <a:ext cx="1581650" cy="22555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495" y="2179338"/>
            <a:ext cx="2395154" cy="3296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7714" y="3284141"/>
            <a:ext cx="1771134" cy="25068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3712" y="4162377"/>
            <a:ext cx="1686449" cy="23670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159" y="4103251"/>
            <a:ext cx="1734876" cy="24805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344" y="4283481"/>
            <a:ext cx="1895626" cy="24574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3795" y="4278915"/>
            <a:ext cx="1758569" cy="24619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2e04dbdee835babcf347f1d8715c5d73498dc"/>
</p:tagLst>
</file>

<file path=ppt/theme/theme1.xml><?xml version="1.0" encoding="utf-8"?>
<a:theme xmlns:a="http://schemas.openxmlformats.org/drawingml/2006/main" name="Шаблон оформления 'Обыкновенный одуванчик'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4C28C1BA842E54EBA9826BFB77173DE" ma:contentTypeVersion="1" ma:contentTypeDescription="Создание документа." ma:contentTypeScope="" ma:versionID="1ad16145698752fc0e9c9f989e565e06">
  <xsd:schema xmlns:xsd="http://www.w3.org/2001/XMLSchema" xmlns:xs="http://www.w3.org/2001/XMLSchema" xmlns:p="http://schemas.microsoft.com/office/2006/metadata/properties" xmlns:ns2="ad84efdd-f02b-4d55-b97e-6080985796e9" targetNamespace="http://schemas.microsoft.com/office/2006/metadata/properties" ma:root="true" ma:fieldsID="cac9468c6f12a84aaa5291ad2926f63f" ns2:_="">
    <xsd:import namespace="ad84efdd-f02b-4d55-b97e-6080985796e9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4efdd-f02b-4d55-b97e-6080985796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18D061-26FD-4BE3-A0BA-0201BB25CEAB}"/>
</file>

<file path=customXml/itemProps2.xml><?xml version="1.0" encoding="utf-8"?>
<ds:datastoreItem xmlns:ds="http://schemas.openxmlformats.org/officeDocument/2006/customXml" ds:itemID="{452155B3-98DD-4E7B-96F5-3DA3695A2A0B}"/>
</file>

<file path=customXml/itemProps3.xml><?xml version="1.0" encoding="utf-8"?>
<ds:datastoreItem xmlns:ds="http://schemas.openxmlformats.org/officeDocument/2006/customXml" ds:itemID="{387D566D-4725-45BE-B0C6-5E26788A6A52}"/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'Обыкновенный одуванчик'</Template>
  <TotalTime>1485</TotalTime>
  <Words>342</Words>
  <Application>Microsoft Office PowerPoint</Application>
  <PresentationFormat>Экран (4:3)</PresentationFormat>
  <Paragraphs>61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Candara</vt:lpstr>
      <vt:lpstr>Шаблон оформления 'Обыкновенный одуванчик'</vt:lpstr>
      <vt:lpstr>Методическое объединение учителей математики, информатики и физики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МОУ СОШ №1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</dc:title>
  <dc:creator>21 кабинет</dc:creator>
  <cp:keywords>Шаблон оформления</cp:keywords>
  <dc:description>Шаблон оформления "Обыкновенный одуванчик"</dc:description>
  <cp:lastModifiedBy>Admin</cp:lastModifiedBy>
  <cp:revision>99</cp:revision>
  <dcterms:created xsi:type="dcterms:W3CDTF">2009-10-28T11:32:21Z</dcterms:created>
  <dcterms:modified xsi:type="dcterms:W3CDTF">2021-11-29T13:36:45Z</dcterms:modified>
  <cp:category>Шаблон оформления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TC300061841049</vt:lpwstr>
  </property>
  <property fmtid="{D5CDD505-2E9C-101B-9397-08002B2CF9AE}" pid="3" name="ContentTypeId">
    <vt:lpwstr>0x01010024C28C1BA842E54EBA9826BFB77173DE</vt:lpwstr>
  </property>
</Properties>
</file>