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5" r:id="rId9"/>
    <p:sldId id="266" r:id="rId10"/>
    <p:sldId id="267" r:id="rId11"/>
    <p:sldId id="271" r:id="rId12"/>
    <p:sldId id="268" r:id="rId13"/>
    <p:sldId id="269" r:id="rId14"/>
    <p:sldId id="270" r:id="rId15"/>
    <p:sldId id="273" r:id="rId16"/>
    <p:sldId id="275" r:id="rId17"/>
    <p:sldId id="274" r:id="rId18"/>
    <p:sldId id="277" r:id="rId19"/>
    <p:sldId id="281" r:id="rId20"/>
    <p:sldId id="276" r:id="rId21"/>
    <p:sldId id="272" r:id="rId22"/>
    <p:sldId id="26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00C8B-D472-4080-972B-B93E0F66AADC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8A612-EBA2-47A7-B5E2-64A422DAFC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E7DBF-A582-4049-BE46-7AD1F4983E46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365BA-EF55-4354-8491-FC6728AC9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365BA-EF55-4354-8491-FC6728AC9C6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365BA-EF55-4354-8491-FC6728AC9C6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365BA-EF55-4354-8491-FC6728AC9C6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34CD86-ED8B-470E-9813-C8B4F1F43AA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73C412-8A6E-4F6C-84A6-827E014D42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kzdorovo.ru/" TargetMode="External"/><Relationship Id="rId2" Type="http://schemas.openxmlformats.org/officeDocument/2006/relationships/hyperlink" Target="http://detnadzor.ru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itanieizdorovje.ru/index.html" TargetMode="External"/><Relationship Id="rId5" Type="http://schemas.openxmlformats.org/officeDocument/2006/relationships/hyperlink" Target="http://medichelp.ru/" TargetMode="External"/><Relationship Id="rId4" Type="http://schemas.openxmlformats.org/officeDocument/2006/relationships/hyperlink" Target="http://zdorov.websib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611560" y="3000372"/>
            <a:ext cx="8227640" cy="235745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Формирование культуры здорового питания</a:t>
            </a:r>
            <a:endParaRPr lang="ru-RU" sz="4400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685800" y="5072074"/>
            <a:ext cx="8206680" cy="857256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/>
              <a:t>Мы есть то, что мы едим.</a:t>
            </a:r>
          </a:p>
        </p:txBody>
      </p:sp>
      <p:pic>
        <p:nvPicPr>
          <p:cNvPr id="14" name="Picture 9" descr="CG1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81250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Закон № 2: полноценность по содержанию пищевых веществ.</a:t>
            </a:r>
            <a:endParaRPr lang="ru-RU" dirty="0"/>
          </a:p>
        </p:txBody>
      </p:sp>
      <p:pic>
        <p:nvPicPr>
          <p:cNvPr id="6" name="Picture 11" descr="ф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8064896" cy="5478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Закон № 3: регулярность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Необходимо придерживаться чёткого распорядка приёма пищи в течение дня.</a:t>
            </a:r>
          </a:p>
          <a:p>
            <a:pPr>
              <a:buNone/>
            </a:pPr>
            <a:r>
              <a:rPr lang="ru-RU" dirty="0" smtClean="0"/>
              <a:t>Питание должно быть: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дробным,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регулярным,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равномерным.</a:t>
            </a:r>
          </a:p>
          <a:p>
            <a:pPr>
              <a:buNone/>
            </a:pPr>
            <a:r>
              <a:rPr lang="ru-RU" dirty="0" smtClean="0"/>
              <a:t>При этом должно быть достаточное количество выпитой жидкости – воды.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При выборе зерновых продуктов </a:t>
            </a:r>
          </a:p>
          <a:p>
            <a:pPr>
              <a:buNone/>
            </a:pPr>
            <a:r>
              <a:rPr lang="ru-RU" dirty="0" smtClean="0"/>
              <a:t>   отдавайте предпочтение </a:t>
            </a:r>
            <a:r>
              <a:rPr lang="ru-RU" dirty="0" err="1" smtClean="0"/>
              <a:t>цельнозерновым</a:t>
            </a:r>
            <a:r>
              <a:rPr lang="ru-RU" dirty="0" smtClean="0"/>
              <a:t> хлебобулочным изделиям, </a:t>
            </a:r>
          </a:p>
          <a:p>
            <a:pPr>
              <a:buNone/>
            </a:pPr>
            <a:r>
              <a:rPr lang="ru-RU" dirty="0" smtClean="0"/>
              <a:t>    макаронам, кашам. 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305686"/>
            <a:ext cx="3900789" cy="3340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14554"/>
            <a:ext cx="8686800" cy="38655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Предлагайте ребёнку в качестве гарнира отварной картофель или пюре, но не жареный картофель; мясные блюда также лучше выбирать тушёные, отварные или приготовленные на пару.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8972520" cy="386557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   В рационе Вашего ребёнка должно быть много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   овощей и фруктов. Они содержат не только некоторые необходимые детскому организму витамины и минералы, но и пищевые волокна, органические кислоты, улучшающие всасывание железа из других продуктов.</a:t>
            </a:r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8640"/>
            <a:ext cx="8008843" cy="6413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14554"/>
            <a:ext cx="8758238" cy="38655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Помните, что молоко и молочные продукты — залог «здоровья» костей Вашего ребёнка. Постарайтесь сделать так, чтобы молоко стало любимым напитком ребёнка. Оно может прекрасно утолять жажду и заменить сладкие газированные напитки.</a:t>
            </a:r>
            <a:endParaRPr lang="ru-RU" dirty="0"/>
          </a:p>
        </p:txBody>
      </p:sp>
      <p:pic>
        <p:nvPicPr>
          <p:cNvPr id="4" name="Рисунок 3" descr="1287301495_molochnyeprodyk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604448" cy="6251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14554"/>
            <a:ext cx="8786874" cy="38655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Продукты с высоким содержанием белка, такие</a:t>
            </a:r>
          </a:p>
          <a:p>
            <a:pPr>
              <a:buNone/>
            </a:pPr>
            <a:r>
              <a:rPr lang="ru-RU" dirty="0" smtClean="0"/>
              <a:t>как мясо, птица, рыба и яйца, необходимы для</a:t>
            </a:r>
          </a:p>
          <a:p>
            <a:pPr>
              <a:buNone/>
            </a:pPr>
            <a:r>
              <a:rPr lang="ru-RU" dirty="0" smtClean="0"/>
              <a:t>нормального роста и развития школьника.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Отдавайте предпочтение свежеприготовленным мясным продуктам,     а не консервам и колбасам.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44824"/>
            <a:ext cx="8758238" cy="4727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Включайте рыбные блюда в меню ребёнка: они содержат необходимые ребёнку </a:t>
            </a:r>
          </a:p>
          <a:p>
            <a:pPr>
              <a:buNone/>
            </a:pPr>
            <a:r>
              <a:rPr lang="ru-RU" dirty="0" smtClean="0"/>
              <a:t>   жирные кислоты, </a:t>
            </a:r>
          </a:p>
          <a:p>
            <a:pPr>
              <a:buNone/>
            </a:pPr>
            <a:r>
              <a:rPr lang="ru-RU" dirty="0" smtClean="0"/>
              <a:t>   а морская рыба —</a:t>
            </a:r>
          </a:p>
          <a:p>
            <a:pPr>
              <a:buNone/>
            </a:pPr>
            <a:r>
              <a:rPr lang="ru-RU" dirty="0" smtClean="0"/>
              <a:t>    ещё и йод.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Рисунок 3" descr="ribak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883180"/>
            <a:ext cx="4669110" cy="3641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 что нужно обратить внимание</a:t>
            </a:r>
            <a:br>
              <a:rPr lang="ru-RU" b="1" dirty="0" smtClean="0"/>
            </a:br>
            <a:r>
              <a:rPr lang="ru-RU" b="1" dirty="0" smtClean="0"/>
              <a:t>при планировании рациона ребёнка</a:t>
            </a:r>
            <a:br>
              <a:rPr lang="ru-RU" b="1" dirty="0" smtClean="0"/>
            </a:br>
            <a:r>
              <a:rPr lang="ru-RU" b="1" dirty="0" smtClean="0"/>
              <a:t>в первую очередь?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58238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Постарайтесь, чтобы ребёнок всегда имел с собой </a:t>
            </a:r>
            <a:r>
              <a:rPr lang="ru-RU" sz="3600" u="sng" dirty="0" smtClean="0"/>
              <a:t>здоровый перекус</a:t>
            </a:r>
            <a:r>
              <a:rPr lang="ru-RU" sz="3600" dirty="0" smtClean="0"/>
              <a:t>: яблоко, зерновой батончик, сок.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Не давайте ребёнку шоколадных батончиков, чипсов, сухариков, газированных напитков.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химия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700213"/>
            <a:ext cx="2811463" cy="3889375"/>
          </a:xfrm>
          <a:prstGeom prst="rect">
            <a:avLst/>
          </a:prstGeom>
          <a:noFill/>
        </p:spPr>
      </p:pic>
      <p:sp>
        <p:nvSpPr>
          <p:cNvPr id="5632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3492500" y="0"/>
            <a:ext cx="5651500" cy="47244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r>
              <a:rPr lang="ru-RU" sz="2100" b="1"/>
              <a:t/>
            </a:r>
            <a:br>
              <a:rPr lang="ru-RU" sz="2100" b="1"/>
            </a:br>
            <a:endParaRPr lang="ru-RU" sz="2100" b="1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0066"/>
                </a:solidFill>
                <a:latin typeface="Arial" charset="0"/>
              </a:rPr>
              <a:t>Пять продуктов, убивающих человечество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0" y="1557338"/>
            <a:ext cx="3348038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>
                <a:latin typeface="Arial" charset="0"/>
              </a:rPr>
              <a:t>Сладкие газированные напитки. Созданы вовсе не для утоления жажды, а для ее вызывания. Отличаются гигантским содержанием сахара</a:t>
            </a:r>
            <a:r>
              <a:rPr lang="en-US" sz="2000">
                <a:latin typeface="Arial" charset="0"/>
              </a:rPr>
              <a:t>: </a:t>
            </a:r>
            <a:r>
              <a:rPr lang="ru-RU" sz="2000">
                <a:latin typeface="Arial" charset="0"/>
              </a:rPr>
              <a:t>в одном стакане его не менее пяти ложек.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000">
                <a:latin typeface="Arial" charset="0"/>
              </a:rPr>
              <a:t>2. Картофельные чипсы, особенно приготовленные не из цельной картошки, а из пюре.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156325" y="1700213"/>
            <a:ext cx="29876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Arial" charset="0"/>
              </a:rPr>
              <a:t>3. Сладкие батончики. Сочетание большого количества сахара и различных химических добавок.</a:t>
            </a:r>
          </a:p>
          <a:p>
            <a:pPr>
              <a:spcBef>
                <a:spcPct val="50000"/>
              </a:spcBef>
            </a:pPr>
            <a:r>
              <a:rPr lang="ru-RU" sz="2000">
                <a:latin typeface="Arial" charset="0"/>
              </a:rPr>
              <a:t>4. Сосиски, сардельки, вареная колбаса, паштеты и другие продукты с так называемыми скрытыми жирами.</a:t>
            </a:r>
          </a:p>
          <a:p>
            <a:pPr>
              <a:spcBef>
                <a:spcPct val="50000"/>
              </a:spcBef>
            </a:pPr>
            <a:r>
              <a:rPr lang="ru-RU" sz="2000">
                <a:latin typeface="Arial" charset="0"/>
              </a:rPr>
              <a:t>5. Жирные сорта мяса, особенно в жаренном виде.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Эпиграф: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Ешьте много, ешьте мало, </a:t>
            </a:r>
          </a:p>
          <a:p>
            <a:pPr algn="r">
              <a:buNone/>
            </a:pPr>
            <a:r>
              <a:rPr lang="ru-RU" sz="4000" b="1" dirty="0" smtClean="0"/>
              <a:t>проявляйте гуманизм,</a:t>
            </a:r>
          </a:p>
          <a:p>
            <a:pPr>
              <a:buNone/>
            </a:pPr>
            <a:r>
              <a:rPr lang="ru-RU" sz="4000" b="1" dirty="0" smtClean="0"/>
              <a:t>И не суйте, что попало </a:t>
            </a:r>
          </a:p>
          <a:p>
            <a:pPr algn="r">
              <a:buNone/>
            </a:pPr>
            <a:r>
              <a:rPr lang="ru-RU" sz="4000" b="1" dirty="0" smtClean="0"/>
              <a:t>в безответный организм.</a:t>
            </a:r>
          </a:p>
          <a:p>
            <a:pPr algn="r">
              <a:buNone/>
            </a:pPr>
            <a:r>
              <a:rPr lang="ru-RU" sz="4000" b="1" dirty="0" smtClean="0"/>
              <a:t>Игорь </a:t>
            </a:r>
            <a:r>
              <a:rPr lang="ru-RU" sz="4000" b="1" dirty="0" err="1" smtClean="0"/>
              <a:t>Губерман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Пример дневного меню для ребёнка </a:t>
            </a:r>
            <a:br>
              <a:rPr lang="ru-RU" b="1" dirty="0" smtClean="0"/>
            </a:br>
            <a:r>
              <a:rPr lang="ru-RU" b="1" dirty="0" smtClean="0"/>
              <a:t>7–16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Завтрак</a:t>
            </a:r>
          </a:p>
          <a:p>
            <a:pPr>
              <a:buNone/>
            </a:pPr>
            <a:r>
              <a:rPr lang="ru-RU" i="1" dirty="0" smtClean="0"/>
              <a:t>1 Каша овсяная молочная   180 + 5</a:t>
            </a:r>
          </a:p>
          <a:p>
            <a:pPr>
              <a:buNone/>
            </a:pPr>
            <a:r>
              <a:rPr lang="ru-RU" i="1" dirty="0" smtClean="0"/>
              <a:t>2 Творожная запеканка        100</a:t>
            </a:r>
          </a:p>
          <a:p>
            <a:pPr>
              <a:buNone/>
            </a:pPr>
            <a:r>
              <a:rPr lang="ru-RU" i="1" dirty="0" smtClean="0"/>
              <a:t>3 Чай с молоком и сахаром 200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Второй завтрак</a:t>
            </a:r>
          </a:p>
          <a:p>
            <a:pPr>
              <a:buNone/>
            </a:pPr>
            <a:r>
              <a:rPr lang="ru-RU" i="1" dirty="0" smtClean="0"/>
              <a:t>1 Свежие фрукты                    200</a:t>
            </a:r>
          </a:p>
          <a:p>
            <a:pPr>
              <a:buNone/>
            </a:pPr>
            <a:r>
              <a:rPr lang="ru-RU" i="1" dirty="0" smtClean="0"/>
              <a:t>2 Бутерброд с сыром             25 + 8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Обед</a:t>
            </a:r>
          </a:p>
          <a:p>
            <a:pPr>
              <a:buNone/>
            </a:pPr>
            <a:r>
              <a:rPr lang="ru-RU" i="1" dirty="0" smtClean="0"/>
              <a:t>1 Суп рыбный с овощами    400</a:t>
            </a:r>
          </a:p>
          <a:p>
            <a:pPr>
              <a:buNone/>
            </a:pPr>
            <a:r>
              <a:rPr lang="ru-RU" i="1" dirty="0" smtClean="0"/>
              <a:t>2 Котлеты мясные запечённые 90</a:t>
            </a:r>
          </a:p>
          <a:p>
            <a:pPr>
              <a:buNone/>
            </a:pPr>
            <a:r>
              <a:rPr lang="ru-RU" i="1" dirty="0" smtClean="0"/>
              <a:t>3 Вермишель отварная        100</a:t>
            </a:r>
          </a:p>
          <a:p>
            <a:pPr>
              <a:buNone/>
            </a:pPr>
            <a:r>
              <a:rPr lang="ru-RU" i="1" dirty="0" smtClean="0"/>
              <a:t>4 Салат из свёклы и зелёного горошка</a:t>
            </a:r>
          </a:p>
          <a:p>
            <a:pPr>
              <a:buNone/>
            </a:pPr>
            <a:r>
              <a:rPr lang="ru-RU" dirty="0" smtClean="0"/>
              <a:t>с растительным маслом       100 + 10</a:t>
            </a:r>
          </a:p>
          <a:p>
            <a:pPr>
              <a:buNone/>
            </a:pPr>
            <a:r>
              <a:rPr lang="ru-RU" i="1" dirty="0" smtClean="0"/>
              <a:t>5 Компот из свежих яблок с сахаром                 200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Полдник</a:t>
            </a:r>
          </a:p>
          <a:p>
            <a:pPr>
              <a:buNone/>
            </a:pPr>
            <a:r>
              <a:rPr lang="ru-RU" i="1" dirty="0" smtClean="0"/>
              <a:t>1 Чай с сахаром                             200</a:t>
            </a:r>
          </a:p>
          <a:p>
            <a:pPr>
              <a:buNone/>
            </a:pPr>
            <a:r>
              <a:rPr lang="ru-RU" i="1" dirty="0" smtClean="0"/>
              <a:t>2 Булочка сдобная                          75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Ужин</a:t>
            </a:r>
          </a:p>
          <a:p>
            <a:pPr>
              <a:buNone/>
            </a:pPr>
            <a:r>
              <a:rPr lang="ru-RU" i="1" dirty="0" smtClean="0"/>
              <a:t>1 Курица отварная                         65</a:t>
            </a:r>
          </a:p>
          <a:p>
            <a:pPr>
              <a:buNone/>
            </a:pPr>
            <a:r>
              <a:rPr lang="ru-RU" i="1" dirty="0" smtClean="0"/>
              <a:t>2 Пюре картофельное                    180 + 3</a:t>
            </a:r>
          </a:p>
          <a:p>
            <a:pPr>
              <a:buNone/>
            </a:pPr>
            <a:r>
              <a:rPr lang="ru-RU" i="1" dirty="0" smtClean="0"/>
              <a:t>3 Овощной салат из капусты, моркови</a:t>
            </a:r>
          </a:p>
          <a:p>
            <a:pPr>
              <a:buNone/>
            </a:pPr>
            <a:r>
              <a:rPr lang="ru-RU" dirty="0" smtClean="0"/>
              <a:t>и яблок с растительным маслом   75 + 5</a:t>
            </a:r>
          </a:p>
          <a:p>
            <a:pPr>
              <a:buNone/>
            </a:pPr>
            <a:r>
              <a:rPr lang="ru-RU" i="1" dirty="0" smtClean="0"/>
              <a:t>4 Компот из свежих яблок              200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Перед сном</a:t>
            </a:r>
          </a:p>
          <a:p>
            <a:pPr>
              <a:buNone/>
            </a:pPr>
            <a:r>
              <a:rPr lang="ru-RU" i="1" dirty="0" smtClean="0"/>
              <a:t>1 Кефир (2,5% или 3,2% жирности) 230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На весь день</a:t>
            </a:r>
          </a:p>
          <a:p>
            <a:pPr>
              <a:buNone/>
            </a:pPr>
            <a:r>
              <a:rPr lang="ru-RU" i="1" dirty="0" smtClean="0"/>
              <a:t>1 Хлеб пшеничный, хлеб ржаной     210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i="1" dirty="0" smtClean="0"/>
              <a:t>У кого есть здоровье, </a:t>
            </a:r>
          </a:p>
          <a:p>
            <a:pPr>
              <a:buNone/>
            </a:pPr>
            <a:r>
              <a:rPr lang="ru-RU" sz="4000" b="1" i="1" dirty="0" smtClean="0"/>
              <a:t>есть и надежда, а у кого</a:t>
            </a:r>
          </a:p>
          <a:p>
            <a:pPr>
              <a:buNone/>
            </a:pPr>
            <a:r>
              <a:rPr lang="ru-RU" sz="4000" b="1" i="1" dirty="0" smtClean="0"/>
              <a:t> есть надежда – есть все. </a:t>
            </a:r>
            <a:endParaRPr lang="ru-RU" sz="4000" dirty="0" smtClean="0"/>
          </a:p>
          <a:p>
            <a:pPr algn="r">
              <a:buNone/>
            </a:pPr>
            <a:r>
              <a:rPr lang="ru-RU" b="1" i="1" dirty="0" smtClean="0"/>
              <a:t>Арабская </a:t>
            </a:r>
          </a:p>
          <a:p>
            <a:pPr algn="r">
              <a:buNone/>
            </a:pPr>
            <a:r>
              <a:rPr lang="ru-RU" b="1" i="1" dirty="0" smtClean="0"/>
              <a:t>пословица</a:t>
            </a:r>
            <a:endParaRPr lang="ru-RU" dirty="0" smtClean="0"/>
          </a:p>
          <a:p>
            <a:pPr algn="r">
              <a:buNone/>
            </a:pPr>
            <a:r>
              <a:rPr lang="ru-RU" b="1" i="1" dirty="0" smtClean="0"/>
              <a:t>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 информации: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u="sng" dirty="0" smtClean="0">
                <a:hlinkClick r:id="rId2"/>
              </a:rPr>
              <a:t>http://detnadzor.ru/index.html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>
                <a:hlinkClick r:id="rId3"/>
              </a:rPr>
              <a:t>http://www.takzdorovo.ru/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>
                <a:hlinkClick r:id="rId4"/>
              </a:rPr>
              <a:t>http://zdorov.websib.ru/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>
                <a:hlinkClick r:id="rId5"/>
              </a:rPr>
              <a:t>http://medichelp.ru/</a:t>
            </a:r>
            <a:endParaRPr lang="ru-RU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6"/>
              </a:rPr>
              <a:t>http://www.pitanieizdorovje.ru/index.html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 другие сайты.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9716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По данным Всемирной организации здравоохранения, здоровье как и болезнь человека, определяется рядом факторов: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28868"/>
            <a:ext cx="8686800" cy="4168484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endParaRPr lang="ru-RU" sz="3600" dirty="0" smtClean="0"/>
          </a:p>
          <a:p>
            <a:pPr>
              <a:buFontTx/>
              <a:buNone/>
            </a:pPr>
            <a:r>
              <a:rPr lang="en-US" sz="3500" dirty="0" smtClean="0"/>
              <a:t>  </a:t>
            </a:r>
            <a:r>
              <a:rPr lang="ru-RU" sz="3500" b="1" dirty="0" smtClean="0"/>
              <a:t>Образ жизни                                                50 %   </a:t>
            </a:r>
          </a:p>
          <a:p>
            <a:pPr>
              <a:buFontTx/>
              <a:buNone/>
            </a:pPr>
            <a:r>
              <a:rPr lang="en-US" sz="3500" b="1" dirty="0" smtClean="0"/>
              <a:t>  </a:t>
            </a:r>
            <a:r>
              <a:rPr lang="ru-RU" sz="3500" b="1" dirty="0" smtClean="0"/>
              <a:t>Состояние окружающий среды                 20 %  </a:t>
            </a:r>
          </a:p>
          <a:p>
            <a:pPr>
              <a:buFontTx/>
              <a:buNone/>
            </a:pPr>
            <a:r>
              <a:rPr lang="en-US" sz="3500" b="1" dirty="0" smtClean="0"/>
              <a:t>  </a:t>
            </a:r>
            <a:r>
              <a:rPr lang="ru-RU" sz="3500" b="1" dirty="0" smtClean="0"/>
              <a:t>Наследственность                                       20 %  </a:t>
            </a:r>
          </a:p>
          <a:p>
            <a:pPr>
              <a:buFontTx/>
              <a:buNone/>
            </a:pPr>
            <a:r>
              <a:rPr lang="en-US" sz="3500" b="1" dirty="0" smtClean="0"/>
              <a:t>  </a:t>
            </a:r>
            <a:r>
              <a:rPr lang="ru-RU" sz="3500" b="1" dirty="0" smtClean="0"/>
              <a:t>Организация здравоохранения                10 %       </a:t>
            </a:r>
            <a:endParaRPr lang="ru-RU" sz="3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Здоровое питание — залог активной</a:t>
            </a:r>
            <a:br>
              <a:rPr lang="ru-RU" dirty="0" smtClean="0"/>
            </a:br>
            <a:r>
              <a:rPr lang="ru-RU" dirty="0" smtClean="0"/>
              <a:t>и полноценной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222761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Здоровое питание — неотъемлемая часть здорового образа жизни. Это обязательная профилактическая мера, необходимая для укрепления иммунитета, предотвращения</a:t>
            </a:r>
          </a:p>
          <a:p>
            <a:pPr>
              <a:buNone/>
            </a:pPr>
            <a:r>
              <a:rPr lang="ru-RU" b="1" dirty="0" smtClean="0"/>
              <a:t>   ожирения, болезней пищеварительной</a:t>
            </a:r>
          </a:p>
          <a:p>
            <a:pPr>
              <a:buNone/>
            </a:pPr>
            <a:r>
              <a:rPr lang="ru-RU" b="1" dirty="0" smtClean="0"/>
              <a:t>   и </a:t>
            </a:r>
            <a:r>
              <a:rPr lang="ru-RU" b="1" dirty="0" err="1" smtClean="0"/>
              <a:t>сердечно-сосудистой</a:t>
            </a:r>
            <a:r>
              <a:rPr lang="ru-RU" b="1" dirty="0" smtClean="0"/>
              <a:t> систем, полноценной работе мозга.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21431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86800" cy="543720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Школьные годы — это не только постоянная умственная нагрузка, но и время активного роста. Поэтому, несмотря на то, что общие принципы здорового питания школьника остаются такими же, как и для взрослого, есть существенные различия.  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7160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Здоровое питание важно во все периоды жизни человека.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71678"/>
            <a:ext cx="8686800" cy="40084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В школьном возрасте закладывается существенная часть пищевых предпочтений человека. </a:t>
            </a:r>
          </a:p>
          <a:p>
            <a:pPr algn="ctr">
              <a:buNone/>
            </a:pPr>
            <a:r>
              <a:rPr lang="ru-RU" sz="3600" dirty="0" smtClean="0"/>
              <a:t>               Задача родителей — направить  эти предпочтения в сторону       здорового  питания.</a:t>
            </a:r>
          </a:p>
        </p:txBody>
      </p:sp>
      <p:pic>
        <p:nvPicPr>
          <p:cNvPr id="4" name="Picture 19" descr="детё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1876"/>
            <a:ext cx="192882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56528" cy="58092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 фундаменте нашего здорового питания лежат три важных закона, несоблюдение которых неминуемо наказывается: приводит к потере здоровья, развитию различных заболеваний.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latin typeface="Arno Pro Caption" pitchFamily="18" charset="0"/>
              </a:rPr>
              <a:t>Какие это законы? </a:t>
            </a:r>
            <a:br>
              <a:rPr lang="ru-RU" i="1" dirty="0" smtClean="0">
                <a:latin typeface="Arno Pro Caption" pitchFamily="18" charset="0"/>
              </a:rPr>
            </a:br>
            <a:r>
              <a:rPr lang="ru-RU" i="1" dirty="0" smtClean="0">
                <a:latin typeface="Arno Pro Caption" pitchFamily="18" charset="0"/>
              </a:rPr>
              <a:t>В чем их суть?</a:t>
            </a:r>
            <a:endParaRPr lang="ru-RU" i="1" dirty="0">
              <a:latin typeface="Arno Pro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553480" cy="1811030"/>
          </a:xfrm>
        </p:spPr>
        <p:txBody>
          <a:bodyPr/>
          <a:lstStyle/>
          <a:p>
            <a:pPr algn="ctr"/>
            <a:r>
              <a:rPr lang="ru-RU" dirty="0" smtClean="0"/>
              <a:t>Закон № 1: энергетическая сбалансированность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00306"/>
            <a:ext cx="8686800" cy="35798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Необходимо соблюдать соответствие калорийности рациона энергетическим затратам организма.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Недостаточное и избыточное потребление энергии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Истощение организма</a:t>
            </a:r>
          </a:p>
          <a:p>
            <a:pPr algn="ctr">
              <a:buNone/>
            </a:pPr>
            <a:r>
              <a:rPr lang="ru-RU" b="1" i="1" dirty="0" smtClean="0"/>
              <a:t> (кахексия)</a:t>
            </a:r>
          </a:p>
          <a:p>
            <a:pPr algn="ctr">
              <a:buNone/>
            </a:pPr>
            <a:r>
              <a:rPr lang="ru-RU" dirty="0" smtClean="0"/>
              <a:t>- может развиваться при систематическом недоедании, особенно при недостаточном употреблении белков (алиментарная дистрофия), а также при различных заболеваниях 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Ожирение </a:t>
            </a:r>
          </a:p>
          <a:p>
            <a:pPr algn="ctr">
              <a:buNone/>
            </a:pPr>
            <a:r>
              <a:rPr lang="ru-RU" dirty="0" smtClean="0"/>
              <a:t>По данным мировой статистики более 45 миллионов детей страдают ожирением. Отчасти это связанно с тем, что именно родители игнорируют и поощряют лишний вес у своих чад. </a:t>
            </a:r>
            <a:endParaRPr lang="ru-RU" dirty="0"/>
          </a:p>
        </p:txBody>
      </p:sp>
      <p:pic>
        <p:nvPicPr>
          <p:cNvPr id="7" name="Рисунок 6" descr="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988840"/>
            <a:ext cx="3240360" cy="4503936"/>
          </a:xfrm>
          <a:prstGeom prst="rect">
            <a:avLst/>
          </a:prstGeom>
        </p:spPr>
      </p:pic>
      <p:pic>
        <p:nvPicPr>
          <p:cNvPr id="8" name="Рисунок 7" descr="01-2-300x2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060848"/>
            <a:ext cx="4335640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xit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C28C1BA842E54EBA9826BFB77173DE" ma:contentTypeVersion="1" ma:contentTypeDescription="Создание документа." ma:contentTypeScope="" ma:versionID="1ad16145698752fc0e9c9f989e565e06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cac9468c6f12a84aaa5291ad2926f63f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3A3A49-ECFC-4751-B115-5371922D7FF5}"/>
</file>

<file path=customXml/itemProps2.xml><?xml version="1.0" encoding="utf-8"?>
<ds:datastoreItem xmlns:ds="http://schemas.openxmlformats.org/officeDocument/2006/customXml" ds:itemID="{17A4F631-1D0D-4A86-B2F6-9719FFFC5B6A}"/>
</file>

<file path=customXml/itemProps3.xml><?xml version="1.0" encoding="utf-8"?>
<ds:datastoreItem xmlns:ds="http://schemas.openxmlformats.org/officeDocument/2006/customXml" ds:itemID="{96A62FC1-41D7-4AED-A1E8-7338C8138A22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292</TotalTime>
  <Words>987</Words>
  <Application>Microsoft Office PowerPoint</Application>
  <PresentationFormat>Экран (4:3)</PresentationFormat>
  <Paragraphs>124</Paragraphs>
  <Slides>22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Arno Pro Caption</vt:lpstr>
      <vt:lpstr>Calibri</vt:lpstr>
      <vt:lpstr>Franklin Gothic Book</vt:lpstr>
      <vt:lpstr>Franklin Gothic Medium</vt:lpstr>
      <vt:lpstr>Wingdings</vt:lpstr>
      <vt:lpstr>Wingdings 2</vt:lpstr>
      <vt:lpstr>Трек</vt:lpstr>
      <vt:lpstr>Формирование культуры здорового питания</vt:lpstr>
      <vt:lpstr>Эпиграф:</vt:lpstr>
      <vt:lpstr> По данным Всемирной организации здравоохранения, здоровье как и болезнь человека, определяется рядом факторов: </vt:lpstr>
      <vt:lpstr>Здоровое питание — залог активной и полноценной жизни</vt:lpstr>
      <vt:lpstr> </vt:lpstr>
      <vt:lpstr>Здоровое питание важно во все периоды жизни человека. </vt:lpstr>
      <vt:lpstr>В фундаменте нашего здорового питания лежат три важных закона, несоблюдение которых неминуемо наказывается: приводит к потере здоровья, развитию различных заболеваний.  Какие это законы?  В чем их суть?</vt:lpstr>
      <vt:lpstr>Закон № 1: энергетическая сбалансированность</vt:lpstr>
      <vt:lpstr>Недостаточное и избыточное потребление энергии</vt:lpstr>
      <vt:lpstr>Закон № 2: полноценность по содержанию пищевых веществ.</vt:lpstr>
      <vt:lpstr>Закон № 3: регулярность</vt:lpstr>
      <vt:lpstr>На что нужно обратить внимание при планировании рациона ребёнка в первую очередь?</vt:lpstr>
      <vt:lpstr>На что нужно обратить внимание при планировании рациона ребёнка в первую очередь?</vt:lpstr>
      <vt:lpstr>На что нужно обратить внимание при планировании рациона ребёнка в первую очередь?</vt:lpstr>
      <vt:lpstr>На что нужно обратить внимание при планировании рациона ребёнка в первую очередь?</vt:lpstr>
      <vt:lpstr>На что нужно обратить внимание при планировании рациона ребёнка в первую очередь?</vt:lpstr>
      <vt:lpstr>На что нужно обратить внимание при планировании рациона ребёнка в первую очередь?</vt:lpstr>
      <vt:lpstr>На что нужно обратить внимание при планировании рациона ребёнка в первую очередь?</vt:lpstr>
      <vt:lpstr>                 </vt:lpstr>
      <vt:lpstr>Пример дневного меню для ребёнка  7–16 лет</vt:lpstr>
      <vt:lpstr>Презентация PowerPoint</vt:lpstr>
      <vt:lpstr>Источники  информации: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культуры здорового питания</dc:title>
  <dc:creator>Татьяна</dc:creator>
  <cp:lastModifiedBy>Admin</cp:lastModifiedBy>
  <cp:revision>33</cp:revision>
  <dcterms:created xsi:type="dcterms:W3CDTF">2012-02-13T06:29:56Z</dcterms:created>
  <dcterms:modified xsi:type="dcterms:W3CDTF">2020-10-22T11:20:25Z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0x01010024C28C1BA842E54EBA9826BFB77173DE</vt:lpwstr>
  </property>
</Properties>
</file>