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3555D-88D3-4CBE-9AE2-C1C53C409D3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495774-E4C2-4D19-9CE3-35F3F274C528}">
      <dgm:prSet phldrT="[Текст]" custT="1"/>
      <dgm:spPr/>
      <dgm:t>
        <a:bodyPr/>
        <a:lstStyle/>
        <a:p>
          <a:r>
            <a:rPr lang="ru-RU" sz="1600" u="none" dirty="0" smtClean="0"/>
            <a:t>Концепции, основанные на различных методологических подходах к обучению </a:t>
          </a:r>
          <a:endParaRPr lang="ru-RU" sz="1600" u="none" dirty="0"/>
        </a:p>
      </dgm:t>
    </dgm:pt>
    <dgm:pt modelId="{1DF54422-2BF5-4806-A629-3348E5CC14D7}" type="parTrans" cxnId="{7983B47E-7800-4B02-AB09-B2F8B0B8AF27}">
      <dgm:prSet/>
      <dgm:spPr/>
      <dgm:t>
        <a:bodyPr/>
        <a:lstStyle/>
        <a:p>
          <a:endParaRPr lang="ru-RU"/>
        </a:p>
      </dgm:t>
    </dgm:pt>
    <dgm:pt modelId="{08E5A8D4-DB0B-47C6-89E7-098A4FD1C89E}" type="sibTrans" cxnId="{7983B47E-7800-4B02-AB09-B2F8B0B8AF27}">
      <dgm:prSet/>
      <dgm:spPr/>
      <dgm:t>
        <a:bodyPr/>
        <a:lstStyle/>
        <a:p>
          <a:endParaRPr lang="ru-RU"/>
        </a:p>
      </dgm:t>
    </dgm:pt>
    <dgm:pt modelId="{EF06F7E8-79E7-43DE-9D95-D69890512337}">
      <dgm:prSet phldrT="[Текст]" custT="1"/>
      <dgm:spPr/>
      <dgm:t>
        <a:bodyPr/>
        <a:lstStyle/>
        <a:p>
          <a:r>
            <a:rPr lang="ru-RU" sz="1400" b="0" dirty="0" smtClean="0"/>
            <a:t>Материалистическая</a:t>
          </a:r>
          <a:endParaRPr lang="ru-RU" sz="1400" b="0" dirty="0"/>
        </a:p>
      </dgm:t>
    </dgm:pt>
    <dgm:pt modelId="{5C845BE5-7E9B-4901-A393-4567B80EC263}" type="parTrans" cxnId="{1D7A7498-C267-4400-8A8D-2D0958B590C0}">
      <dgm:prSet/>
      <dgm:spPr/>
      <dgm:t>
        <a:bodyPr/>
        <a:lstStyle/>
        <a:p>
          <a:endParaRPr lang="ru-RU"/>
        </a:p>
      </dgm:t>
    </dgm:pt>
    <dgm:pt modelId="{DB9E9E03-866E-4ABA-9B1B-3D9F3F082AA2}" type="sibTrans" cxnId="{1D7A7498-C267-4400-8A8D-2D0958B590C0}">
      <dgm:prSet/>
      <dgm:spPr/>
      <dgm:t>
        <a:bodyPr/>
        <a:lstStyle/>
        <a:p>
          <a:endParaRPr lang="ru-RU"/>
        </a:p>
      </dgm:t>
    </dgm:pt>
    <dgm:pt modelId="{7526EE78-733E-4C3E-90FE-ABF89160722E}">
      <dgm:prSet phldrT="[Текст]" custT="1"/>
      <dgm:spPr/>
      <dgm:t>
        <a:bodyPr/>
        <a:lstStyle/>
        <a:p>
          <a:r>
            <a:rPr lang="ru-RU" sz="1600" b="0" dirty="0" err="1" smtClean="0"/>
            <a:t>Бихевиористская</a:t>
          </a:r>
          <a:endParaRPr lang="ru-RU" sz="1600" b="0" dirty="0"/>
        </a:p>
      </dgm:t>
    </dgm:pt>
    <dgm:pt modelId="{D5341532-F24A-4D99-9CED-04570C06DE8E}" type="parTrans" cxnId="{1459403F-8644-4CA9-94A0-3BB7A907BC16}">
      <dgm:prSet/>
      <dgm:spPr/>
      <dgm:t>
        <a:bodyPr/>
        <a:lstStyle/>
        <a:p>
          <a:endParaRPr lang="ru-RU"/>
        </a:p>
      </dgm:t>
    </dgm:pt>
    <dgm:pt modelId="{350DDA30-A624-4671-B833-4E5A38507E57}" type="sibTrans" cxnId="{1459403F-8644-4CA9-94A0-3BB7A907BC16}">
      <dgm:prSet/>
      <dgm:spPr/>
      <dgm:t>
        <a:bodyPr/>
        <a:lstStyle/>
        <a:p>
          <a:endParaRPr lang="ru-RU"/>
        </a:p>
      </dgm:t>
    </dgm:pt>
    <dgm:pt modelId="{6815BBCF-CE3D-4002-8A75-B1DAC88C4106}">
      <dgm:prSet phldrT="[Текст]" custT="1"/>
      <dgm:spPr/>
      <dgm:t>
        <a:bodyPr/>
        <a:lstStyle/>
        <a:p>
          <a:r>
            <a:rPr lang="ru-RU" sz="1600" u="none" dirty="0" smtClean="0"/>
            <a:t>Концепции с различным пониманием сущности процесса  обучения</a:t>
          </a:r>
          <a:endParaRPr lang="ru-RU" sz="1600" u="none" dirty="0"/>
        </a:p>
      </dgm:t>
    </dgm:pt>
    <dgm:pt modelId="{2CA159E6-6892-4E92-9901-979B6FE6C659}" type="parTrans" cxnId="{6D547D03-D9AD-4B64-876C-4C8842D4EAC7}">
      <dgm:prSet/>
      <dgm:spPr/>
      <dgm:t>
        <a:bodyPr/>
        <a:lstStyle/>
        <a:p>
          <a:endParaRPr lang="ru-RU"/>
        </a:p>
      </dgm:t>
    </dgm:pt>
    <dgm:pt modelId="{4B809305-D916-43FE-9552-BF107F7BFC7B}" type="sibTrans" cxnId="{6D547D03-D9AD-4B64-876C-4C8842D4EAC7}">
      <dgm:prSet/>
      <dgm:spPr/>
      <dgm:t>
        <a:bodyPr/>
        <a:lstStyle/>
        <a:p>
          <a:endParaRPr lang="ru-RU"/>
        </a:p>
      </dgm:t>
    </dgm:pt>
    <dgm:pt modelId="{69F1C15F-D178-4738-A4B2-163DCFD3D196}">
      <dgm:prSet phldrT="[Текст]" custT="1"/>
      <dgm:spPr/>
      <dgm:t>
        <a:bodyPr/>
        <a:lstStyle/>
        <a:p>
          <a:r>
            <a:rPr lang="ru-RU" sz="1400" b="0" dirty="0" smtClean="0"/>
            <a:t>Традиционные</a:t>
          </a:r>
          <a:endParaRPr lang="ru-RU" sz="1400" b="0" dirty="0"/>
        </a:p>
      </dgm:t>
    </dgm:pt>
    <dgm:pt modelId="{ACA3CFB3-7845-4205-AC3D-E18A27C1AFB2}" type="parTrans" cxnId="{254EE738-8A1C-4A8C-9F6B-FC7C81E6CEE6}">
      <dgm:prSet/>
      <dgm:spPr/>
      <dgm:t>
        <a:bodyPr/>
        <a:lstStyle/>
        <a:p>
          <a:endParaRPr lang="ru-RU"/>
        </a:p>
      </dgm:t>
    </dgm:pt>
    <dgm:pt modelId="{AFB8B57B-94E3-4460-9E84-964DF94E7E9D}" type="sibTrans" cxnId="{254EE738-8A1C-4A8C-9F6B-FC7C81E6CEE6}">
      <dgm:prSet/>
      <dgm:spPr/>
      <dgm:t>
        <a:bodyPr/>
        <a:lstStyle/>
        <a:p>
          <a:endParaRPr lang="ru-RU"/>
        </a:p>
      </dgm:t>
    </dgm:pt>
    <dgm:pt modelId="{49F7B70D-D18F-401C-94E9-E56B56564789}">
      <dgm:prSet phldrT="[Текст]" custT="1"/>
      <dgm:spPr/>
      <dgm:t>
        <a:bodyPr/>
        <a:lstStyle/>
        <a:p>
          <a:r>
            <a:rPr lang="ru-RU" sz="1400" b="0" dirty="0" err="1" smtClean="0"/>
            <a:t>Педоцентрическая</a:t>
          </a:r>
          <a:endParaRPr lang="ru-RU" sz="1400" b="0" dirty="0"/>
        </a:p>
      </dgm:t>
    </dgm:pt>
    <dgm:pt modelId="{131B3B97-7220-4EC1-BCEC-6BFC2A0C94D6}" type="parTrans" cxnId="{391F5781-28D1-47CB-B192-00362E89C0C2}">
      <dgm:prSet/>
      <dgm:spPr/>
      <dgm:t>
        <a:bodyPr/>
        <a:lstStyle/>
        <a:p>
          <a:endParaRPr lang="ru-RU"/>
        </a:p>
      </dgm:t>
    </dgm:pt>
    <dgm:pt modelId="{8E7DC418-6DEC-4164-A483-41A07D35CACB}" type="sibTrans" cxnId="{391F5781-28D1-47CB-B192-00362E89C0C2}">
      <dgm:prSet/>
      <dgm:spPr/>
      <dgm:t>
        <a:bodyPr/>
        <a:lstStyle/>
        <a:p>
          <a:endParaRPr lang="ru-RU"/>
        </a:p>
      </dgm:t>
    </dgm:pt>
    <dgm:pt modelId="{B4568899-02C8-4BDE-8682-282AD512259A}">
      <dgm:prSet custT="1"/>
      <dgm:spPr/>
      <dgm:t>
        <a:bodyPr/>
        <a:lstStyle/>
        <a:p>
          <a:r>
            <a:rPr lang="ru-RU" sz="1600" b="0" dirty="0" smtClean="0"/>
            <a:t>Прагматическая</a:t>
          </a:r>
          <a:endParaRPr lang="ru-RU" sz="1600" b="0" dirty="0"/>
        </a:p>
      </dgm:t>
    </dgm:pt>
    <dgm:pt modelId="{22AAC990-7439-47F9-B75C-631B1192D122}" type="parTrans" cxnId="{A8AF22EF-68D2-426C-9AEF-0EAEC4254C50}">
      <dgm:prSet/>
      <dgm:spPr/>
      <dgm:t>
        <a:bodyPr/>
        <a:lstStyle/>
        <a:p>
          <a:endParaRPr lang="ru-RU"/>
        </a:p>
      </dgm:t>
    </dgm:pt>
    <dgm:pt modelId="{C60FEEBB-5E0C-43D5-9289-8CC3F0DFBBDF}" type="sibTrans" cxnId="{A8AF22EF-68D2-426C-9AEF-0EAEC4254C50}">
      <dgm:prSet/>
      <dgm:spPr/>
      <dgm:t>
        <a:bodyPr/>
        <a:lstStyle/>
        <a:p>
          <a:endParaRPr lang="ru-RU"/>
        </a:p>
      </dgm:t>
    </dgm:pt>
    <dgm:pt modelId="{BB90E93A-F5C3-4C33-8867-97FCE9D2BBD2}">
      <dgm:prSet custT="1"/>
      <dgm:spPr/>
      <dgm:t>
        <a:bodyPr/>
        <a:lstStyle/>
        <a:p>
          <a:r>
            <a:rPr lang="ru-RU" sz="1400" b="0" dirty="0" smtClean="0"/>
            <a:t>Концепция сотрудничества </a:t>
          </a:r>
          <a:endParaRPr lang="ru-RU" sz="1400" b="0" dirty="0"/>
        </a:p>
      </dgm:t>
    </dgm:pt>
    <dgm:pt modelId="{8AF3E3EC-C004-4156-8ECB-408995946BFD}" type="parTrans" cxnId="{179B6F84-EB8D-4585-8F3E-80A9E3B27F7A}">
      <dgm:prSet/>
      <dgm:spPr/>
      <dgm:t>
        <a:bodyPr/>
        <a:lstStyle/>
        <a:p>
          <a:endParaRPr lang="ru-RU"/>
        </a:p>
      </dgm:t>
    </dgm:pt>
    <dgm:pt modelId="{D943B4CC-52CB-439D-9794-CD47A585E373}" type="sibTrans" cxnId="{179B6F84-EB8D-4585-8F3E-80A9E3B27F7A}">
      <dgm:prSet/>
      <dgm:spPr/>
      <dgm:t>
        <a:bodyPr/>
        <a:lstStyle/>
        <a:p>
          <a:endParaRPr lang="ru-RU"/>
        </a:p>
      </dgm:t>
    </dgm:pt>
    <dgm:pt modelId="{304A3D19-8F9E-4608-8E45-D8CBEE4766D7}" type="pres">
      <dgm:prSet presAssocID="{4C23555D-88D3-4CBE-9AE2-C1C53C409D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2C7C10-6D3D-429D-8889-B0C3900F52AE}" type="pres">
      <dgm:prSet presAssocID="{B8495774-E4C2-4D19-9CE3-35F3F274C528}" presName="root" presStyleCnt="0"/>
      <dgm:spPr/>
    </dgm:pt>
    <dgm:pt modelId="{2B30EF90-736A-4B08-A42B-61106818D15F}" type="pres">
      <dgm:prSet presAssocID="{B8495774-E4C2-4D19-9CE3-35F3F274C528}" presName="rootComposite" presStyleCnt="0"/>
      <dgm:spPr/>
    </dgm:pt>
    <dgm:pt modelId="{13CD68CF-18C3-4407-BBD6-40AEDF6A5BA6}" type="pres">
      <dgm:prSet presAssocID="{B8495774-E4C2-4D19-9CE3-35F3F274C528}" presName="rootText" presStyleLbl="node1" presStyleIdx="0" presStyleCnt="2"/>
      <dgm:spPr/>
      <dgm:t>
        <a:bodyPr/>
        <a:lstStyle/>
        <a:p>
          <a:endParaRPr lang="ru-RU"/>
        </a:p>
      </dgm:t>
    </dgm:pt>
    <dgm:pt modelId="{2009D06F-9586-494D-839C-2439ECCC4313}" type="pres">
      <dgm:prSet presAssocID="{B8495774-E4C2-4D19-9CE3-35F3F274C528}" presName="rootConnector" presStyleLbl="node1" presStyleIdx="0" presStyleCnt="2"/>
      <dgm:spPr/>
      <dgm:t>
        <a:bodyPr/>
        <a:lstStyle/>
        <a:p>
          <a:endParaRPr lang="ru-RU"/>
        </a:p>
      </dgm:t>
    </dgm:pt>
    <dgm:pt modelId="{53D142FA-F860-4287-806A-DB5E07729031}" type="pres">
      <dgm:prSet presAssocID="{B8495774-E4C2-4D19-9CE3-35F3F274C528}" presName="childShape" presStyleCnt="0"/>
      <dgm:spPr/>
    </dgm:pt>
    <dgm:pt modelId="{AEF47B36-5E0D-426E-B1C6-6674C8A9A0D0}" type="pres">
      <dgm:prSet presAssocID="{5C845BE5-7E9B-4901-A393-4567B80EC26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31D6A685-E324-4634-914F-6E2C51F1D422}" type="pres">
      <dgm:prSet presAssocID="{EF06F7E8-79E7-43DE-9D95-D69890512337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9957-3607-49B2-B1A5-84FFD9F642E3}" type="pres">
      <dgm:prSet presAssocID="{D5341532-F24A-4D99-9CED-04570C06DE8E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82426F2-254B-4AE9-899B-5C666185EC17}" type="pres">
      <dgm:prSet presAssocID="{7526EE78-733E-4C3E-90FE-ABF89160722E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0FFBE-B02A-41F5-8CE6-F4633005CFB3}" type="pres">
      <dgm:prSet presAssocID="{22AAC990-7439-47F9-B75C-631B1192D12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37BF9CB6-B34A-465A-8B06-29465AB94AC6}" type="pres">
      <dgm:prSet presAssocID="{B4568899-02C8-4BDE-8682-282AD512259A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D9B09-1A5C-40D5-BF7F-10AA79A7880D}" type="pres">
      <dgm:prSet presAssocID="{6815BBCF-CE3D-4002-8A75-B1DAC88C4106}" presName="root" presStyleCnt="0"/>
      <dgm:spPr/>
    </dgm:pt>
    <dgm:pt modelId="{8380B089-F1DA-40E4-99F3-E6EE43BDA957}" type="pres">
      <dgm:prSet presAssocID="{6815BBCF-CE3D-4002-8A75-B1DAC88C4106}" presName="rootComposite" presStyleCnt="0"/>
      <dgm:spPr/>
    </dgm:pt>
    <dgm:pt modelId="{26CAFA64-7F81-4B85-9C55-F12B03A140CC}" type="pres">
      <dgm:prSet presAssocID="{6815BBCF-CE3D-4002-8A75-B1DAC88C4106}" presName="rootText" presStyleLbl="node1" presStyleIdx="1" presStyleCnt="2"/>
      <dgm:spPr/>
      <dgm:t>
        <a:bodyPr/>
        <a:lstStyle/>
        <a:p>
          <a:endParaRPr lang="ru-RU"/>
        </a:p>
      </dgm:t>
    </dgm:pt>
    <dgm:pt modelId="{8B2233C6-5FC8-422F-AB6D-DDB697FF9C26}" type="pres">
      <dgm:prSet presAssocID="{6815BBCF-CE3D-4002-8A75-B1DAC88C4106}" presName="rootConnector" presStyleLbl="node1" presStyleIdx="1" presStyleCnt="2"/>
      <dgm:spPr/>
      <dgm:t>
        <a:bodyPr/>
        <a:lstStyle/>
        <a:p>
          <a:endParaRPr lang="ru-RU"/>
        </a:p>
      </dgm:t>
    </dgm:pt>
    <dgm:pt modelId="{95F454B3-99A7-417F-B8BE-C86072F1B14C}" type="pres">
      <dgm:prSet presAssocID="{6815BBCF-CE3D-4002-8A75-B1DAC88C4106}" presName="childShape" presStyleCnt="0"/>
      <dgm:spPr/>
    </dgm:pt>
    <dgm:pt modelId="{19C7316C-5729-42EB-B730-A872E8822FE4}" type="pres">
      <dgm:prSet presAssocID="{ACA3CFB3-7845-4205-AC3D-E18A27C1AFB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D51BE5A4-7CA3-4D54-8AB8-90B0AD782D0D}" type="pres">
      <dgm:prSet presAssocID="{69F1C15F-D178-4738-A4B2-163DCFD3D196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53156-B558-4A3D-967E-00847D67D98E}" type="pres">
      <dgm:prSet presAssocID="{131B3B97-7220-4EC1-BCEC-6BFC2A0C94D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36E7FBFB-3CB6-4445-B1C1-1F51695EB49A}" type="pres">
      <dgm:prSet presAssocID="{49F7B70D-D18F-401C-94E9-E56B56564789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1D3A5-B7C0-4D1F-81E5-C2EAB16986D9}" type="pres">
      <dgm:prSet presAssocID="{8AF3E3EC-C004-4156-8ECB-408995946BFD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86FD9C8-3CA4-4D18-90AD-6A91A0AA24E4}" type="pres">
      <dgm:prSet presAssocID="{BB90E93A-F5C3-4C33-8867-97FCE9D2BBD2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D47FD-42F0-41E9-B90C-2541ED0AD070}" type="presOf" srcId="{B8495774-E4C2-4D19-9CE3-35F3F274C528}" destId="{2009D06F-9586-494D-839C-2439ECCC4313}" srcOrd="1" destOrd="0" presId="urn:microsoft.com/office/officeart/2005/8/layout/hierarchy3"/>
    <dgm:cxn modelId="{4C076764-94A6-4612-9C08-C5DC211D37FE}" type="presOf" srcId="{B8495774-E4C2-4D19-9CE3-35F3F274C528}" destId="{13CD68CF-18C3-4407-BBD6-40AEDF6A5BA6}" srcOrd="0" destOrd="0" presId="urn:microsoft.com/office/officeart/2005/8/layout/hierarchy3"/>
    <dgm:cxn modelId="{7983B47E-7800-4B02-AB09-B2F8B0B8AF27}" srcId="{4C23555D-88D3-4CBE-9AE2-C1C53C409D3C}" destId="{B8495774-E4C2-4D19-9CE3-35F3F274C528}" srcOrd="0" destOrd="0" parTransId="{1DF54422-2BF5-4806-A629-3348E5CC14D7}" sibTransId="{08E5A8D4-DB0B-47C6-89E7-098A4FD1C89E}"/>
    <dgm:cxn modelId="{1B661315-F8C4-4706-8206-60BEF63A04D2}" type="presOf" srcId="{6815BBCF-CE3D-4002-8A75-B1DAC88C4106}" destId="{8B2233C6-5FC8-422F-AB6D-DDB697FF9C26}" srcOrd="1" destOrd="0" presId="urn:microsoft.com/office/officeart/2005/8/layout/hierarchy3"/>
    <dgm:cxn modelId="{4DEC49DC-6897-4B9A-9DDC-2D5BF4AC9AAC}" type="presOf" srcId="{BB90E93A-F5C3-4C33-8867-97FCE9D2BBD2}" destId="{686FD9C8-3CA4-4D18-90AD-6A91A0AA24E4}" srcOrd="0" destOrd="0" presId="urn:microsoft.com/office/officeart/2005/8/layout/hierarchy3"/>
    <dgm:cxn modelId="{254EE738-8A1C-4A8C-9F6B-FC7C81E6CEE6}" srcId="{6815BBCF-CE3D-4002-8A75-B1DAC88C4106}" destId="{69F1C15F-D178-4738-A4B2-163DCFD3D196}" srcOrd="0" destOrd="0" parTransId="{ACA3CFB3-7845-4205-AC3D-E18A27C1AFB2}" sibTransId="{AFB8B57B-94E3-4460-9E84-964DF94E7E9D}"/>
    <dgm:cxn modelId="{697A00EA-32EA-473D-9BA2-5D4A16C88827}" type="presOf" srcId="{6815BBCF-CE3D-4002-8A75-B1DAC88C4106}" destId="{26CAFA64-7F81-4B85-9C55-F12B03A140CC}" srcOrd="0" destOrd="0" presId="urn:microsoft.com/office/officeart/2005/8/layout/hierarchy3"/>
    <dgm:cxn modelId="{1D7A7498-C267-4400-8A8D-2D0958B590C0}" srcId="{B8495774-E4C2-4D19-9CE3-35F3F274C528}" destId="{EF06F7E8-79E7-43DE-9D95-D69890512337}" srcOrd="0" destOrd="0" parTransId="{5C845BE5-7E9B-4901-A393-4567B80EC263}" sibTransId="{DB9E9E03-866E-4ABA-9B1B-3D9F3F082AA2}"/>
    <dgm:cxn modelId="{9D7EC561-42E9-4C1E-BFCE-206BBB3C6874}" type="presOf" srcId="{D5341532-F24A-4D99-9CED-04570C06DE8E}" destId="{783E9957-3607-49B2-B1A5-84FFD9F642E3}" srcOrd="0" destOrd="0" presId="urn:microsoft.com/office/officeart/2005/8/layout/hierarchy3"/>
    <dgm:cxn modelId="{30C63F29-63AD-4F6C-9888-1E8CA8B4AE96}" type="presOf" srcId="{4C23555D-88D3-4CBE-9AE2-C1C53C409D3C}" destId="{304A3D19-8F9E-4608-8E45-D8CBEE4766D7}" srcOrd="0" destOrd="0" presId="urn:microsoft.com/office/officeart/2005/8/layout/hierarchy3"/>
    <dgm:cxn modelId="{3771E5D0-859C-4F23-A083-8E284A63CCA1}" type="presOf" srcId="{22AAC990-7439-47F9-B75C-631B1192D122}" destId="{9BF0FFBE-B02A-41F5-8CE6-F4633005CFB3}" srcOrd="0" destOrd="0" presId="urn:microsoft.com/office/officeart/2005/8/layout/hierarchy3"/>
    <dgm:cxn modelId="{6D547D03-D9AD-4B64-876C-4C8842D4EAC7}" srcId="{4C23555D-88D3-4CBE-9AE2-C1C53C409D3C}" destId="{6815BBCF-CE3D-4002-8A75-B1DAC88C4106}" srcOrd="1" destOrd="0" parTransId="{2CA159E6-6892-4E92-9901-979B6FE6C659}" sibTransId="{4B809305-D916-43FE-9552-BF107F7BFC7B}"/>
    <dgm:cxn modelId="{391F5781-28D1-47CB-B192-00362E89C0C2}" srcId="{6815BBCF-CE3D-4002-8A75-B1DAC88C4106}" destId="{49F7B70D-D18F-401C-94E9-E56B56564789}" srcOrd="1" destOrd="0" parTransId="{131B3B97-7220-4EC1-BCEC-6BFC2A0C94D6}" sibTransId="{8E7DC418-6DEC-4164-A483-41A07D35CACB}"/>
    <dgm:cxn modelId="{A27E1A45-025A-4696-9485-E1D2F2EC2DDB}" type="presOf" srcId="{131B3B97-7220-4EC1-BCEC-6BFC2A0C94D6}" destId="{CC953156-B558-4A3D-967E-00847D67D98E}" srcOrd="0" destOrd="0" presId="urn:microsoft.com/office/officeart/2005/8/layout/hierarchy3"/>
    <dgm:cxn modelId="{E18287A7-E714-438A-805C-D93228497C38}" type="presOf" srcId="{49F7B70D-D18F-401C-94E9-E56B56564789}" destId="{36E7FBFB-3CB6-4445-B1C1-1F51695EB49A}" srcOrd="0" destOrd="0" presId="urn:microsoft.com/office/officeart/2005/8/layout/hierarchy3"/>
    <dgm:cxn modelId="{179B6F84-EB8D-4585-8F3E-80A9E3B27F7A}" srcId="{6815BBCF-CE3D-4002-8A75-B1DAC88C4106}" destId="{BB90E93A-F5C3-4C33-8867-97FCE9D2BBD2}" srcOrd="2" destOrd="0" parTransId="{8AF3E3EC-C004-4156-8ECB-408995946BFD}" sibTransId="{D943B4CC-52CB-439D-9794-CD47A585E373}"/>
    <dgm:cxn modelId="{67CBAC74-91AC-401B-9E6A-9FAD4055CF6D}" type="presOf" srcId="{ACA3CFB3-7845-4205-AC3D-E18A27C1AFB2}" destId="{19C7316C-5729-42EB-B730-A872E8822FE4}" srcOrd="0" destOrd="0" presId="urn:microsoft.com/office/officeart/2005/8/layout/hierarchy3"/>
    <dgm:cxn modelId="{13B03685-239D-46D1-89FC-A5434572F5D5}" type="presOf" srcId="{5C845BE5-7E9B-4901-A393-4567B80EC263}" destId="{AEF47B36-5E0D-426E-B1C6-6674C8A9A0D0}" srcOrd="0" destOrd="0" presId="urn:microsoft.com/office/officeart/2005/8/layout/hierarchy3"/>
    <dgm:cxn modelId="{27078583-072D-4544-A927-82BE9DE509CB}" type="presOf" srcId="{EF06F7E8-79E7-43DE-9D95-D69890512337}" destId="{31D6A685-E324-4634-914F-6E2C51F1D422}" srcOrd="0" destOrd="0" presId="urn:microsoft.com/office/officeart/2005/8/layout/hierarchy3"/>
    <dgm:cxn modelId="{A8AF22EF-68D2-426C-9AEF-0EAEC4254C50}" srcId="{B8495774-E4C2-4D19-9CE3-35F3F274C528}" destId="{B4568899-02C8-4BDE-8682-282AD512259A}" srcOrd="2" destOrd="0" parTransId="{22AAC990-7439-47F9-B75C-631B1192D122}" sibTransId="{C60FEEBB-5E0C-43D5-9289-8CC3F0DFBBDF}"/>
    <dgm:cxn modelId="{1459403F-8644-4CA9-94A0-3BB7A907BC16}" srcId="{B8495774-E4C2-4D19-9CE3-35F3F274C528}" destId="{7526EE78-733E-4C3E-90FE-ABF89160722E}" srcOrd="1" destOrd="0" parTransId="{D5341532-F24A-4D99-9CED-04570C06DE8E}" sibTransId="{350DDA30-A624-4671-B833-4E5A38507E57}"/>
    <dgm:cxn modelId="{E77BBC03-8328-4EBF-85C9-3D6AB6C6ADA0}" type="presOf" srcId="{8AF3E3EC-C004-4156-8ECB-408995946BFD}" destId="{2BB1D3A5-B7C0-4D1F-81E5-C2EAB16986D9}" srcOrd="0" destOrd="0" presId="urn:microsoft.com/office/officeart/2005/8/layout/hierarchy3"/>
    <dgm:cxn modelId="{FB947FBA-CCAF-4763-9AF7-9E57DAFD6D26}" type="presOf" srcId="{B4568899-02C8-4BDE-8682-282AD512259A}" destId="{37BF9CB6-B34A-465A-8B06-29465AB94AC6}" srcOrd="0" destOrd="0" presId="urn:microsoft.com/office/officeart/2005/8/layout/hierarchy3"/>
    <dgm:cxn modelId="{1B5398E6-98C1-4318-8614-A588869C3169}" type="presOf" srcId="{69F1C15F-D178-4738-A4B2-163DCFD3D196}" destId="{D51BE5A4-7CA3-4D54-8AB8-90B0AD782D0D}" srcOrd="0" destOrd="0" presId="urn:microsoft.com/office/officeart/2005/8/layout/hierarchy3"/>
    <dgm:cxn modelId="{4EF8FF5C-CDB7-4895-BD82-2AD97B7228E3}" type="presOf" srcId="{7526EE78-733E-4C3E-90FE-ABF89160722E}" destId="{282426F2-254B-4AE9-899B-5C666185EC17}" srcOrd="0" destOrd="0" presId="urn:microsoft.com/office/officeart/2005/8/layout/hierarchy3"/>
    <dgm:cxn modelId="{56E290DB-505D-43FD-B01C-2CFDCFAA0278}" type="presParOf" srcId="{304A3D19-8F9E-4608-8E45-D8CBEE4766D7}" destId="{302C7C10-6D3D-429D-8889-B0C3900F52AE}" srcOrd="0" destOrd="0" presId="urn:microsoft.com/office/officeart/2005/8/layout/hierarchy3"/>
    <dgm:cxn modelId="{15EAE994-7DC2-4A3E-916F-AE5840D1BDD1}" type="presParOf" srcId="{302C7C10-6D3D-429D-8889-B0C3900F52AE}" destId="{2B30EF90-736A-4B08-A42B-61106818D15F}" srcOrd="0" destOrd="0" presId="urn:microsoft.com/office/officeart/2005/8/layout/hierarchy3"/>
    <dgm:cxn modelId="{972996E8-2A4C-4E42-9AFE-7BA70B740914}" type="presParOf" srcId="{2B30EF90-736A-4B08-A42B-61106818D15F}" destId="{13CD68CF-18C3-4407-BBD6-40AEDF6A5BA6}" srcOrd="0" destOrd="0" presId="urn:microsoft.com/office/officeart/2005/8/layout/hierarchy3"/>
    <dgm:cxn modelId="{8F56BF37-3202-43DB-8F55-98ED8D1D8DE8}" type="presParOf" srcId="{2B30EF90-736A-4B08-A42B-61106818D15F}" destId="{2009D06F-9586-494D-839C-2439ECCC4313}" srcOrd="1" destOrd="0" presId="urn:microsoft.com/office/officeart/2005/8/layout/hierarchy3"/>
    <dgm:cxn modelId="{CE6773DE-0F77-4571-89F6-F54B22F62B18}" type="presParOf" srcId="{302C7C10-6D3D-429D-8889-B0C3900F52AE}" destId="{53D142FA-F860-4287-806A-DB5E07729031}" srcOrd="1" destOrd="0" presId="urn:microsoft.com/office/officeart/2005/8/layout/hierarchy3"/>
    <dgm:cxn modelId="{30224D31-8FBB-4657-A01B-38E3BA97C45F}" type="presParOf" srcId="{53D142FA-F860-4287-806A-DB5E07729031}" destId="{AEF47B36-5E0D-426E-B1C6-6674C8A9A0D0}" srcOrd="0" destOrd="0" presId="urn:microsoft.com/office/officeart/2005/8/layout/hierarchy3"/>
    <dgm:cxn modelId="{AD2A1446-BAFF-438B-91E5-A48F5E19FAC4}" type="presParOf" srcId="{53D142FA-F860-4287-806A-DB5E07729031}" destId="{31D6A685-E324-4634-914F-6E2C51F1D422}" srcOrd="1" destOrd="0" presId="urn:microsoft.com/office/officeart/2005/8/layout/hierarchy3"/>
    <dgm:cxn modelId="{9B027F09-269A-4AAD-B541-1857B0581265}" type="presParOf" srcId="{53D142FA-F860-4287-806A-DB5E07729031}" destId="{783E9957-3607-49B2-B1A5-84FFD9F642E3}" srcOrd="2" destOrd="0" presId="urn:microsoft.com/office/officeart/2005/8/layout/hierarchy3"/>
    <dgm:cxn modelId="{F6BD065B-765A-4CAA-BC0D-FCE6811CFFA2}" type="presParOf" srcId="{53D142FA-F860-4287-806A-DB5E07729031}" destId="{282426F2-254B-4AE9-899B-5C666185EC17}" srcOrd="3" destOrd="0" presId="urn:microsoft.com/office/officeart/2005/8/layout/hierarchy3"/>
    <dgm:cxn modelId="{54560107-C804-4969-AF47-EB5F7ACF09B6}" type="presParOf" srcId="{53D142FA-F860-4287-806A-DB5E07729031}" destId="{9BF0FFBE-B02A-41F5-8CE6-F4633005CFB3}" srcOrd="4" destOrd="0" presId="urn:microsoft.com/office/officeart/2005/8/layout/hierarchy3"/>
    <dgm:cxn modelId="{EB37B151-B143-489F-B617-B5BA66828D75}" type="presParOf" srcId="{53D142FA-F860-4287-806A-DB5E07729031}" destId="{37BF9CB6-B34A-465A-8B06-29465AB94AC6}" srcOrd="5" destOrd="0" presId="urn:microsoft.com/office/officeart/2005/8/layout/hierarchy3"/>
    <dgm:cxn modelId="{82D0E966-F52E-4CA9-A39E-D54AD6D4714F}" type="presParOf" srcId="{304A3D19-8F9E-4608-8E45-D8CBEE4766D7}" destId="{8C2D9B09-1A5C-40D5-BF7F-10AA79A7880D}" srcOrd="1" destOrd="0" presId="urn:microsoft.com/office/officeart/2005/8/layout/hierarchy3"/>
    <dgm:cxn modelId="{EE1FA32F-10B4-46A0-A608-11BAA3287A48}" type="presParOf" srcId="{8C2D9B09-1A5C-40D5-BF7F-10AA79A7880D}" destId="{8380B089-F1DA-40E4-99F3-E6EE43BDA957}" srcOrd="0" destOrd="0" presId="urn:microsoft.com/office/officeart/2005/8/layout/hierarchy3"/>
    <dgm:cxn modelId="{61CFFCA1-78E7-48CD-8E03-B22C450AF04D}" type="presParOf" srcId="{8380B089-F1DA-40E4-99F3-E6EE43BDA957}" destId="{26CAFA64-7F81-4B85-9C55-F12B03A140CC}" srcOrd="0" destOrd="0" presId="urn:microsoft.com/office/officeart/2005/8/layout/hierarchy3"/>
    <dgm:cxn modelId="{723DCC99-98A2-4F3E-8248-E638AB687513}" type="presParOf" srcId="{8380B089-F1DA-40E4-99F3-E6EE43BDA957}" destId="{8B2233C6-5FC8-422F-AB6D-DDB697FF9C26}" srcOrd="1" destOrd="0" presId="urn:microsoft.com/office/officeart/2005/8/layout/hierarchy3"/>
    <dgm:cxn modelId="{E19D5BAF-0E67-457F-B2A1-517C0EE8501D}" type="presParOf" srcId="{8C2D9B09-1A5C-40D5-BF7F-10AA79A7880D}" destId="{95F454B3-99A7-417F-B8BE-C86072F1B14C}" srcOrd="1" destOrd="0" presId="urn:microsoft.com/office/officeart/2005/8/layout/hierarchy3"/>
    <dgm:cxn modelId="{E0FD306B-8E7F-4C0C-92D6-C627AB4DB139}" type="presParOf" srcId="{95F454B3-99A7-417F-B8BE-C86072F1B14C}" destId="{19C7316C-5729-42EB-B730-A872E8822FE4}" srcOrd="0" destOrd="0" presId="urn:microsoft.com/office/officeart/2005/8/layout/hierarchy3"/>
    <dgm:cxn modelId="{D283EAFB-E0B4-439A-B889-8A43CF385368}" type="presParOf" srcId="{95F454B3-99A7-417F-B8BE-C86072F1B14C}" destId="{D51BE5A4-7CA3-4D54-8AB8-90B0AD782D0D}" srcOrd="1" destOrd="0" presId="urn:microsoft.com/office/officeart/2005/8/layout/hierarchy3"/>
    <dgm:cxn modelId="{70FAF3F8-665C-4D7A-8009-563D929B918B}" type="presParOf" srcId="{95F454B3-99A7-417F-B8BE-C86072F1B14C}" destId="{CC953156-B558-4A3D-967E-00847D67D98E}" srcOrd="2" destOrd="0" presId="urn:microsoft.com/office/officeart/2005/8/layout/hierarchy3"/>
    <dgm:cxn modelId="{25390490-B4F1-4582-B1E2-F3B59CF81632}" type="presParOf" srcId="{95F454B3-99A7-417F-B8BE-C86072F1B14C}" destId="{36E7FBFB-3CB6-4445-B1C1-1F51695EB49A}" srcOrd="3" destOrd="0" presId="urn:microsoft.com/office/officeart/2005/8/layout/hierarchy3"/>
    <dgm:cxn modelId="{7DD3D7F0-A572-49E2-97DC-17BECDCC7B5C}" type="presParOf" srcId="{95F454B3-99A7-417F-B8BE-C86072F1B14C}" destId="{2BB1D3A5-B7C0-4D1F-81E5-C2EAB16986D9}" srcOrd="4" destOrd="0" presId="urn:microsoft.com/office/officeart/2005/8/layout/hierarchy3"/>
    <dgm:cxn modelId="{D3D25B07-D26A-4AAD-8731-8E24FCD24906}" type="presParOf" srcId="{95F454B3-99A7-417F-B8BE-C86072F1B14C}" destId="{686FD9C8-3CA4-4D18-90AD-6A91A0AA24E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EE374-9F95-476F-9B14-B36CFA6FE72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19D43E-0BCD-4075-8253-A1856F06372B}">
      <dgm:prSet phldrT="[Текст]" custT="1"/>
      <dgm:spPr/>
      <dgm:t>
        <a:bodyPr/>
        <a:lstStyle/>
        <a:p>
          <a:r>
            <a:rPr lang="ru-RU" sz="1600" u="none" dirty="0" smtClean="0"/>
            <a:t>Концепции, основанные на подходах к структурированию учебного материала</a:t>
          </a:r>
          <a:endParaRPr lang="ru-RU" sz="1600" dirty="0"/>
        </a:p>
      </dgm:t>
    </dgm:pt>
    <dgm:pt modelId="{EB840FF4-E000-4024-AB1A-C61CDC726841}" type="parTrans" cxnId="{A6B1F440-F722-4DD2-BB45-B21950E4F8C7}">
      <dgm:prSet/>
      <dgm:spPr/>
      <dgm:t>
        <a:bodyPr/>
        <a:lstStyle/>
        <a:p>
          <a:endParaRPr lang="ru-RU"/>
        </a:p>
      </dgm:t>
    </dgm:pt>
    <dgm:pt modelId="{18002F2A-4CAE-4C52-922F-3290A1D48BAD}" type="sibTrans" cxnId="{A6B1F440-F722-4DD2-BB45-B21950E4F8C7}">
      <dgm:prSet/>
      <dgm:spPr/>
      <dgm:t>
        <a:bodyPr/>
        <a:lstStyle/>
        <a:p>
          <a:endParaRPr lang="ru-RU"/>
        </a:p>
      </dgm:t>
    </dgm:pt>
    <dgm:pt modelId="{84310476-9205-44BB-8174-AD3293E2C72C}">
      <dgm:prSet phldrT="[Текст]" custT="1"/>
      <dgm:spPr/>
      <dgm:t>
        <a:bodyPr/>
        <a:lstStyle/>
        <a:p>
          <a:r>
            <a:rPr lang="ru-RU" sz="1400" b="0" dirty="0" smtClean="0"/>
            <a:t>Программированное обучение </a:t>
          </a:r>
          <a:endParaRPr lang="ru-RU" sz="1400" b="0" dirty="0"/>
        </a:p>
      </dgm:t>
    </dgm:pt>
    <dgm:pt modelId="{F6F7FD26-8E2A-4245-9218-035186B59137}" type="parTrans" cxnId="{643CF270-EF45-4539-ABD3-51918DFA799F}">
      <dgm:prSet/>
      <dgm:spPr/>
      <dgm:t>
        <a:bodyPr/>
        <a:lstStyle/>
        <a:p>
          <a:endParaRPr lang="ru-RU"/>
        </a:p>
      </dgm:t>
    </dgm:pt>
    <dgm:pt modelId="{8B441957-F63C-4B74-A116-02C6102ECF98}" type="sibTrans" cxnId="{643CF270-EF45-4539-ABD3-51918DFA799F}">
      <dgm:prSet/>
      <dgm:spPr/>
      <dgm:t>
        <a:bodyPr/>
        <a:lstStyle/>
        <a:p>
          <a:endParaRPr lang="ru-RU"/>
        </a:p>
      </dgm:t>
    </dgm:pt>
    <dgm:pt modelId="{464A4BE4-A28E-4773-BA87-88C5B403F7AA}">
      <dgm:prSet phldrT="[Текст]" custT="1"/>
      <dgm:spPr/>
      <dgm:t>
        <a:bodyPr/>
        <a:lstStyle/>
        <a:p>
          <a:r>
            <a:rPr lang="ru-RU" sz="1400" b="0" dirty="0" smtClean="0"/>
            <a:t>Модульное </a:t>
          </a:r>
        </a:p>
        <a:p>
          <a:r>
            <a:rPr lang="ru-RU" sz="1400" b="0" dirty="0" smtClean="0"/>
            <a:t> обучение </a:t>
          </a:r>
          <a:endParaRPr lang="ru-RU" sz="1400" b="0" dirty="0"/>
        </a:p>
      </dgm:t>
    </dgm:pt>
    <dgm:pt modelId="{D58998B4-6475-4E5C-97B3-6188B63A3597}" type="parTrans" cxnId="{AAA83F6A-A38F-4C42-90D5-3D54D1A2A3EF}">
      <dgm:prSet/>
      <dgm:spPr/>
      <dgm:t>
        <a:bodyPr/>
        <a:lstStyle/>
        <a:p>
          <a:endParaRPr lang="ru-RU"/>
        </a:p>
      </dgm:t>
    </dgm:pt>
    <dgm:pt modelId="{0F16147E-597A-42D8-B6B1-C70E1F6B17AD}" type="sibTrans" cxnId="{AAA83F6A-A38F-4C42-90D5-3D54D1A2A3EF}">
      <dgm:prSet/>
      <dgm:spPr/>
      <dgm:t>
        <a:bodyPr/>
        <a:lstStyle/>
        <a:p>
          <a:endParaRPr lang="ru-RU"/>
        </a:p>
      </dgm:t>
    </dgm:pt>
    <dgm:pt modelId="{8C149BEF-5214-49D6-A5FE-97741BA0E4A2}">
      <dgm:prSet phldrT="[Текст]" custT="1"/>
      <dgm:spPr/>
      <dgm:t>
        <a:bodyPr/>
        <a:lstStyle/>
        <a:p>
          <a:r>
            <a:rPr lang="ru-RU" sz="1600" u="none" dirty="0" smtClean="0"/>
            <a:t>Концепции, обусловленные различными подходами к методике обучения</a:t>
          </a:r>
          <a:endParaRPr lang="ru-RU" sz="1600" u="none" dirty="0"/>
        </a:p>
      </dgm:t>
    </dgm:pt>
    <dgm:pt modelId="{90126A14-65B5-4F46-8D47-9131A4A0B0B7}" type="parTrans" cxnId="{BE013335-85FB-4F29-B68D-0D455F0986CF}">
      <dgm:prSet/>
      <dgm:spPr/>
      <dgm:t>
        <a:bodyPr/>
        <a:lstStyle/>
        <a:p>
          <a:endParaRPr lang="ru-RU"/>
        </a:p>
      </dgm:t>
    </dgm:pt>
    <dgm:pt modelId="{25DD8B7E-284B-4E63-BE28-42B2E165A08F}" type="sibTrans" cxnId="{BE013335-85FB-4F29-B68D-0D455F0986CF}">
      <dgm:prSet/>
      <dgm:spPr/>
      <dgm:t>
        <a:bodyPr/>
        <a:lstStyle/>
        <a:p>
          <a:endParaRPr lang="ru-RU"/>
        </a:p>
      </dgm:t>
    </dgm:pt>
    <dgm:pt modelId="{903E01A7-CB15-462A-8BE0-37BAE7DCAF8D}">
      <dgm:prSet phldrT="[Текст]" custT="1"/>
      <dgm:spPr/>
      <dgm:t>
        <a:bodyPr/>
        <a:lstStyle/>
        <a:p>
          <a:r>
            <a:rPr lang="ru-RU" sz="1400" b="0" dirty="0" smtClean="0"/>
            <a:t>Концепция поэтапного формирования умственных действий </a:t>
          </a:r>
          <a:endParaRPr lang="ru-RU" sz="1400" b="0" dirty="0"/>
        </a:p>
      </dgm:t>
    </dgm:pt>
    <dgm:pt modelId="{494F38D9-3632-4E7A-802B-3EB57C91D981}" type="parTrans" cxnId="{9AC77D31-6447-48B5-BA2A-DC1A6305F08D}">
      <dgm:prSet/>
      <dgm:spPr/>
      <dgm:t>
        <a:bodyPr/>
        <a:lstStyle/>
        <a:p>
          <a:endParaRPr lang="ru-RU"/>
        </a:p>
      </dgm:t>
    </dgm:pt>
    <dgm:pt modelId="{B8497829-3CB1-4CCF-A355-C3F6FC2C9D2E}" type="sibTrans" cxnId="{9AC77D31-6447-48B5-BA2A-DC1A6305F08D}">
      <dgm:prSet/>
      <dgm:spPr/>
      <dgm:t>
        <a:bodyPr/>
        <a:lstStyle/>
        <a:p>
          <a:endParaRPr lang="ru-RU"/>
        </a:p>
      </dgm:t>
    </dgm:pt>
    <dgm:pt modelId="{8B067483-744A-4527-877E-BC429B1E7FE6}">
      <dgm:prSet phldrT="[Текст]" custT="1"/>
      <dgm:spPr/>
      <dgm:t>
        <a:bodyPr/>
        <a:lstStyle/>
        <a:p>
          <a:r>
            <a:rPr lang="ru-RU" sz="1400" b="0" dirty="0" smtClean="0"/>
            <a:t>Проблемное обучение </a:t>
          </a:r>
          <a:endParaRPr lang="ru-RU" sz="1400" b="0" dirty="0"/>
        </a:p>
      </dgm:t>
    </dgm:pt>
    <dgm:pt modelId="{90F3BF3B-F0DF-4645-9160-805FF1ED96A3}" type="parTrans" cxnId="{69C845A9-7B76-43D5-81C6-36017A170C7A}">
      <dgm:prSet/>
      <dgm:spPr/>
      <dgm:t>
        <a:bodyPr/>
        <a:lstStyle/>
        <a:p>
          <a:endParaRPr lang="ru-RU"/>
        </a:p>
      </dgm:t>
    </dgm:pt>
    <dgm:pt modelId="{50F904A6-A6E5-432E-8003-10B6B9C681A5}" type="sibTrans" cxnId="{69C845A9-7B76-43D5-81C6-36017A170C7A}">
      <dgm:prSet/>
      <dgm:spPr/>
      <dgm:t>
        <a:bodyPr/>
        <a:lstStyle/>
        <a:p>
          <a:endParaRPr lang="ru-RU"/>
        </a:p>
      </dgm:t>
    </dgm:pt>
    <dgm:pt modelId="{E02C38D2-0E18-4204-A9DB-FA18B41E7F24}" type="pres">
      <dgm:prSet presAssocID="{220EE374-9F95-476F-9B14-B36CFA6FE7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919CAD-328F-42CF-89A8-943EA5C6F52F}" type="pres">
      <dgm:prSet presAssocID="{B819D43E-0BCD-4075-8253-A1856F06372B}" presName="root" presStyleCnt="0"/>
      <dgm:spPr/>
    </dgm:pt>
    <dgm:pt modelId="{75BDF723-0DE1-45F6-A7F2-36BB69622062}" type="pres">
      <dgm:prSet presAssocID="{B819D43E-0BCD-4075-8253-A1856F06372B}" presName="rootComposite" presStyleCnt="0"/>
      <dgm:spPr/>
    </dgm:pt>
    <dgm:pt modelId="{F5268275-61EA-49FD-965B-56A386030E7C}" type="pres">
      <dgm:prSet presAssocID="{B819D43E-0BCD-4075-8253-A1856F06372B}" presName="rootText" presStyleLbl="node1" presStyleIdx="0" presStyleCnt="2" custLinFactNeighborX="531" custLinFactNeighborY="-22320"/>
      <dgm:spPr/>
      <dgm:t>
        <a:bodyPr/>
        <a:lstStyle/>
        <a:p>
          <a:endParaRPr lang="ru-RU"/>
        </a:p>
      </dgm:t>
    </dgm:pt>
    <dgm:pt modelId="{BA3F4703-EA23-4C1E-8768-0AFD390167A8}" type="pres">
      <dgm:prSet presAssocID="{B819D43E-0BCD-4075-8253-A1856F06372B}" presName="rootConnector" presStyleLbl="node1" presStyleIdx="0" presStyleCnt="2"/>
      <dgm:spPr/>
      <dgm:t>
        <a:bodyPr/>
        <a:lstStyle/>
        <a:p>
          <a:endParaRPr lang="ru-RU"/>
        </a:p>
      </dgm:t>
    </dgm:pt>
    <dgm:pt modelId="{4BE27EFF-0DDF-44F5-84F3-964A638A1DF2}" type="pres">
      <dgm:prSet presAssocID="{B819D43E-0BCD-4075-8253-A1856F06372B}" presName="childShape" presStyleCnt="0"/>
      <dgm:spPr/>
    </dgm:pt>
    <dgm:pt modelId="{BC977FD9-25FD-420C-8070-596743B8B4C5}" type="pres">
      <dgm:prSet presAssocID="{F6F7FD26-8E2A-4245-9218-035186B5913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2E5370A-DAD3-4159-87F5-44475121C884}" type="pres">
      <dgm:prSet presAssocID="{84310476-9205-44BB-8174-AD3293E2C72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A002D-3006-4711-8698-92AB11ABDC1B}" type="pres">
      <dgm:prSet presAssocID="{D58998B4-6475-4E5C-97B3-6188B63A359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0C5D5C0-41A2-4543-B276-8959E2FF7611}" type="pres">
      <dgm:prSet presAssocID="{464A4BE4-A28E-4773-BA87-88C5B403F7A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E7F18-8E5F-446A-B098-459FA7D7C9B3}" type="pres">
      <dgm:prSet presAssocID="{8C149BEF-5214-49D6-A5FE-97741BA0E4A2}" presName="root" presStyleCnt="0"/>
      <dgm:spPr/>
    </dgm:pt>
    <dgm:pt modelId="{1522F0B7-24A3-4991-9A17-55AE67DC765D}" type="pres">
      <dgm:prSet presAssocID="{8C149BEF-5214-49D6-A5FE-97741BA0E4A2}" presName="rootComposite" presStyleCnt="0"/>
      <dgm:spPr/>
    </dgm:pt>
    <dgm:pt modelId="{6708A0A9-D834-4263-9BA8-6B09EF7FD743}" type="pres">
      <dgm:prSet presAssocID="{8C149BEF-5214-49D6-A5FE-97741BA0E4A2}" presName="rootText" presStyleLbl="node1" presStyleIdx="1" presStyleCnt="2" custLinFactNeighborX="-2657" custLinFactNeighborY="-23382"/>
      <dgm:spPr/>
      <dgm:t>
        <a:bodyPr/>
        <a:lstStyle/>
        <a:p>
          <a:endParaRPr lang="ru-RU"/>
        </a:p>
      </dgm:t>
    </dgm:pt>
    <dgm:pt modelId="{F0AE0187-80C3-4247-8E05-5CE7A26568E2}" type="pres">
      <dgm:prSet presAssocID="{8C149BEF-5214-49D6-A5FE-97741BA0E4A2}" presName="rootConnector" presStyleLbl="node1" presStyleIdx="1" presStyleCnt="2"/>
      <dgm:spPr/>
      <dgm:t>
        <a:bodyPr/>
        <a:lstStyle/>
        <a:p>
          <a:endParaRPr lang="ru-RU"/>
        </a:p>
      </dgm:t>
    </dgm:pt>
    <dgm:pt modelId="{D0BC463C-C6B2-485B-887F-9FD438EE426F}" type="pres">
      <dgm:prSet presAssocID="{8C149BEF-5214-49D6-A5FE-97741BA0E4A2}" presName="childShape" presStyleCnt="0"/>
      <dgm:spPr/>
    </dgm:pt>
    <dgm:pt modelId="{B9E08F65-E9FB-42C7-9BA3-FCED44C32B03}" type="pres">
      <dgm:prSet presAssocID="{494F38D9-3632-4E7A-802B-3EB57C91D98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A39E06A-AF95-40AD-B600-949D06D32E81}" type="pres">
      <dgm:prSet presAssocID="{903E01A7-CB15-462A-8BE0-37BAE7DCAF8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499E4-5CEE-4D08-9D08-E0309B4D2F35}" type="pres">
      <dgm:prSet presAssocID="{90F3BF3B-F0DF-4645-9160-805FF1ED96A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052F91D-7296-4B8D-94A0-2BB4EFCE60EE}" type="pres">
      <dgm:prSet presAssocID="{8B067483-744A-4527-877E-BC429B1E7FE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F5937-EC27-445D-AE7C-5AF5B51B7AEA}" type="presOf" srcId="{84310476-9205-44BB-8174-AD3293E2C72C}" destId="{32E5370A-DAD3-4159-87F5-44475121C884}" srcOrd="0" destOrd="0" presId="urn:microsoft.com/office/officeart/2005/8/layout/hierarchy3"/>
    <dgm:cxn modelId="{9AC77D31-6447-48B5-BA2A-DC1A6305F08D}" srcId="{8C149BEF-5214-49D6-A5FE-97741BA0E4A2}" destId="{903E01A7-CB15-462A-8BE0-37BAE7DCAF8D}" srcOrd="0" destOrd="0" parTransId="{494F38D9-3632-4E7A-802B-3EB57C91D981}" sibTransId="{B8497829-3CB1-4CCF-A355-C3F6FC2C9D2E}"/>
    <dgm:cxn modelId="{643CF270-EF45-4539-ABD3-51918DFA799F}" srcId="{B819D43E-0BCD-4075-8253-A1856F06372B}" destId="{84310476-9205-44BB-8174-AD3293E2C72C}" srcOrd="0" destOrd="0" parTransId="{F6F7FD26-8E2A-4245-9218-035186B59137}" sibTransId="{8B441957-F63C-4B74-A116-02C6102ECF98}"/>
    <dgm:cxn modelId="{B1AC2D10-F298-4FC4-B3C2-E0A589D94146}" type="presOf" srcId="{90F3BF3B-F0DF-4645-9160-805FF1ED96A3}" destId="{0AF499E4-5CEE-4D08-9D08-E0309B4D2F35}" srcOrd="0" destOrd="0" presId="urn:microsoft.com/office/officeart/2005/8/layout/hierarchy3"/>
    <dgm:cxn modelId="{F7706924-73D0-49D9-A446-0D6E64FCD9C9}" type="presOf" srcId="{8C149BEF-5214-49D6-A5FE-97741BA0E4A2}" destId="{6708A0A9-D834-4263-9BA8-6B09EF7FD743}" srcOrd="0" destOrd="0" presId="urn:microsoft.com/office/officeart/2005/8/layout/hierarchy3"/>
    <dgm:cxn modelId="{4C4D66DE-B7EE-465F-B08F-9C17F42E6AB6}" type="presOf" srcId="{F6F7FD26-8E2A-4245-9218-035186B59137}" destId="{BC977FD9-25FD-420C-8070-596743B8B4C5}" srcOrd="0" destOrd="0" presId="urn:microsoft.com/office/officeart/2005/8/layout/hierarchy3"/>
    <dgm:cxn modelId="{466F06EA-0CEB-43A4-AB18-2C23C3370DCD}" type="presOf" srcId="{903E01A7-CB15-462A-8BE0-37BAE7DCAF8D}" destId="{EA39E06A-AF95-40AD-B600-949D06D32E81}" srcOrd="0" destOrd="0" presId="urn:microsoft.com/office/officeart/2005/8/layout/hierarchy3"/>
    <dgm:cxn modelId="{677657A1-4EB5-4013-B62C-6DAE55BB1344}" type="presOf" srcId="{220EE374-9F95-476F-9B14-B36CFA6FE72C}" destId="{E02C38D2-0E18-4204-A9DB-FA18B41E7F24}" srcOrd="0" destOrd="0" presId="urn:microsoft.com/office/officeart/2005/8/layout/hierarchy3"/>
    <dgm:cxn modelId="{AAA83F6A-A38F-4C42-90D5-3D54D1A2A3EF}" srcId="{B819D43E-0BCD-4075-8253-A1856F06372B}" destId="{464A4BE4-A28E-4773-BA87-88C5B403F7AA}" srcOrd="1" destOrd="0" parTransId="{D58998B4-6475-4E5C-97B3-6188B63A3597}" sibTransId="{0F16147E-597A-42D8-B6B1-C70E1F6B17AD}"/>
    <dgm:cxn modelId="{E69574FE-69DC-4DE3-BD53-5E7AB96E5552}" type="presOf" srcId="{B819D43E-0BCD-4075-8253-A1856F06372B}" destId="{BA3F4703-EA23-4C1E-8768-0AFD390167A8}" srcOrd="1" destOrd="0" presId="urn:microsoft.com/office/officeart/2005/8/layout/hierarchy3"/>
    <dgm:cxn modelId="{BE013335-85FB-4F29-B68D-0D455F0986CF}" srcId="{220EE374-9F95-476F-9B14-B36CFA6FE72C}" destId="{8C149BEF-5214-49D6-A5FE-97741BA0E4A2}" srcOrd="1" destOrd="0" parTransId="{90126A14-65B5-4F46-8D47-9131A4A0B0B7}" sibTransId="{25DD8B7E-284B-4E63-BE28-42B2E165A08F}"/>
    <dgm:cxn modelId="{167BA7AF-93CD-40CC-BC03-11FF7405E3E5}" type="presOf" srcId="{494F38D9-3632-4E7A-802B-3EB57C91D981}" destId="{B9E08F65-E9FB-42C7-9BA3-FCED44C32B03}" srcOrd="0" destOrd="0" presId="urn:microsoft.com/office/officeart/2005/8/layout/hierarchy3"/>
    <dgm:cxn modelId="{2755BE50-9B46-4825-B1B1-6485AB37A7E9}" type="presOf" srcId="{8B067483-744A-4527-877E-BC429B1E7FE6}" destId="{8052F91D-7296-4B8D-94A0-2BB4EFCE60EE}" srcOrd="0" destOrd="0" presId="urn:microsoft.com/office/officeart/2005/8/layout/hierarchy3"/>
    <dgm:cxn modelId="{A6B1F440-F722-4DD2-BB45-B21950E4F8C7}" srcId="{220EE374-9F95-476F-9B14-B36CFA6FE72C}" destId="{B819D43E-0BCD-4075-8253-A1856F06372B}" srcOrd="0" destOrd="0" parTransId="{EB840FF4-E000-4024-AB1A-C61CDC726841}" sibTransId="{18002F2A-4CAE-4C52-922F-3290A1D48BAD}"/>
    <dgm:cxn modelId="{69C845A9-7B76-43D5-81C6-36017A170C7A}" srcId="{8C149BEF-5214-49D6-A5FE-97741BA0E4A2}" destId="{8B067483-744A-4527-877E-BC429B1E7FE6}" srcOrd="1" destOrd="0" parTransId="{90F3BF3B-F0DF-4645-9160-805FF1ED96A3}" sibTransId="{50F904A6-A6E5-432E-8003-10B6B9C681A5}"/>
    <dgm:cxn modelId="{F023E903-376C-454D-87D7-E39F7C83D664}" type="presOf" srcId="{8C149BEF-5214-49D6-A5FE-97741BA0E4A2}" destId="{F0AE0187-80C3-4247-8E05-5CE7A26568E2}" srcOrd="1" destOrd="0" presId="urn:microsoft.com/office/officeart/2005/8/layout/hierarchy3"/>
    <dgm:cxn modelId="{C54E5C42-E726-4FCA-B9B5-5EE7A7973FCC}" type="presOf" srcId="{B819D43E-0BCD-4075-8253-A1856F06372B}" destId="{F5268275-61EA-49FD-965B-56A386030E7C}" srcOrd="0" destOrd="0" presId="urn:microsoft.com/office/officeart/2005/8/layout/hierarchy3"/>
    <dgm:cxn modelId="{A64C1676-BB13-4B5E-A1CD-EBFB2D9ADC95}" type="presOf" srcId="{D58998B4-6475-4E5C-97B3-6188B63A3597}" destId="{43CA002D-3006-4711-8698-92AB11ABDC1B}" srcOrd="0" destOrd="0" presId="urn:microsoft.com/office/officeart/2005/8/layout/hierarchy3"/>
    <dgm:cxn modelId="{77070DD9-6571-4CD5-BB97-E8F2E6752317}" type="presOf" srcId="{464A4BE4-A28E-4773-BA87-88C5B403F7AA}" destId="{30C5D5C0-41A2-4543-B276-8959E2FF7611}" srcOrd="0" destOrd="0" presId="urn:microsoft.com/office/officeart/2005/8/layout/hierarchy3"/>
    <dgm:cxn modelId="{DD22482F-E938-43D4-B611-F1FE641202C0}" type="presParOf" srcId="{E02C38D2-0E18-4204-A9DB-FA18B41E7F24}" destId="{43919CAD-328F-42CF-89A8-943EA5C6F52F}" srcOrd="0" destOrd="0" presId="urn:microsoft.com/office/officeart/2005/8/layout/hierarchy3"/>
    <dgm:cxn modelId="{9DB00126-DA5F-4FA0-AFCC-8CF420A29735}" type="presParOf" srcId="{43919CAD-328F-42CF-89A8-943EA5C6F52F}" destId="{75BDF723-0DE1-45F6-A7F2-36BB69622062}" srcOrd="0" destOrd="0" presId="urn:microsoft.com/office/officeart/2005/8/layout/hierarchy3"/>
    <dgm:cxn modelId="{F717B039-47EA-4665-A590-710C4CDF9909}" type="presParOf" srcId="{75BDF723-0DE1-45F6-A7F2-36BB69622062}" destId="{F5268275-61EA-49FD-965B-56A386030E7C}" srcOrd="0" destOrd="0" presId="urn:microsoft.com/office/officeart/2005/8/layout/hierarchy3"/>
    <dgm:cxn modelId="{9E33C95C-A00D-4C6C-BAAE-71B3F96D51E9}" type="presParOf" srcId="{75BDF723-0DE1-45F6-A7F2-36BB69622062}" destId="{BA3F4703-EA23-4C1E-8768-0AFD390167A8}" srcOrd="1" destOrd="0" presId="urn:microsoft.com/office/officeart/2005/8/layout/hierarchy3"/>
    <dgm:cxn modelId="{A1BDAAB9-D009-4C8E-8899-830C49A318C1}" type="presParOf" srcId="{43919CAD-328F-42CF-89A8-943EA5C6F52F}" destId="{4BE27EFF-0DDF-44F5-84F3-964A638A1DF2}" srcOrd="1" destOrd="0" presId="urn:microsoft.com/office/officeart/2005/8/layout/hierarchy3"/>
    <dgm:cxn modelId="{3BBDDD2B-0DDF-477D-A8B8-0142662C9119}" type="presParOf" srcId="{4BE27EFF-0DDF-44F5-84F3-964A638A1DF2}" destId="{BC977FD9-25FD-420C-8070-596743B8B4C5}" srcOrd="0" destOrd="0" presId="urn:microsoft.com/office/officeart/2005/8/layout/hierarchy3"/>
    <dgm:cxn modelId="{E8C83065-256C-4100-907D-F109BF44287F}" type="presParOf" srcId="{4BE27EFF-0DDF-44F5-84F3-964A638A1DF2}" destId="{32E5370A-DAD3-4159-87F5-44475121C884}" srcOrd="1" destOrd="0" presId="urn:microsoft.com/office/officeart/2005/8/layout/hierarchy3"/>
    <dgm:cxn modelId="{0FA8EA64-5429-4914-AFED-8A97F2A7DE1E}" type="presParOf" srcId="{4BE27EFF-0DDF-44F5-84F3-964A638A1DF2}" destId="{43CA002D-3006-4711-8698-92AB11ABDC1B}" srcOrd="2" destOrd="0" presId="urn:microsoft.com/office/officeart/2005/8/layout/hierarchy3"/>
    <dgm:cxn modelId="{85BE8EAF-720B-4136-95A0-F769705D8030}" type="presParOf" srcId="{4BE27EFF-0DDF-44F5-84F3-964A638A1DF2}" destId="{30C5D5C0-41A2-4543-B276-8959E2FF7611}" srcOrd="3" destOrd="0" presId="urn:microsoft.com/office/officeart/2005/8/layout/hierarchy3"/>
    <dgm:cxn modelId="{6EBE101C-8FA9-4002-A908-26BA90DE89C6}" type="presParOf" srcId="{E02C38D2-0E18-4204-A9DB-FA18B41E7F24}" destId="{7ADE7F18-8E5F-446A-B098-459FA7D7C9B3}" srcOrd="1" destOrd="0" presId="urn:microsoft.com/office/officeart/2005/8/layout/hierarchy3"/>
    <dgm:cxn modelId="{BDD38529-AADF-4E70-8C53-EF40234127B0}" type="presParOf" srcId="{7ADE7F18-8E5F-446A-B098-459FA7D7C9B3}" destId="{1522F0B7-24A3-4991-9A17-55AE67DC765D}" srcOrd="0" destOrd="0" presId="urn:microsoft.com/office/officeart/2005/8/layout/hierarchy3"/>
    <dgm:cxn modelId="{899D8C4D-2959-4CF7-B299-5A08D63524FC}" type="presParOf" srcId="{1522F0B7-24A3-4991-9A17-55AE67DC765D}" destId="{6708A0A9-D834-4263-9BA8-6B09EF7FD743}" srcOrd="0" destOrd="0" presId="urn:microsoft.com/office/officeart/2005/8/layout/hierarchy3"/>
    <dgm:cxn modelId="{F057D225-B6A9-4745-9B20-603CE49E6079}" type="presParOf" srcId="{1522F0B7-24A3-4991-9A17-55AE67DC765D}" destId="{F0AE0187-80C3-4247-8E05-5CE7A26568E2}" srcOrd="1" destOrd="0" presId="urn:microsoft.com/office/officeart/2005/8/layout/hierarchy3"/>
    <dgm:cxn modelId="{9DC02FDD-69F1-41ED-9EA0-EE774D0D5D98}" type="presParOf" srcId="{7ADE7F18-8E5F-446A-B098-459FA7D7C9B3}" destId="{D0BC463C-C6B2-485B-887F-9FD438EE426F}" srcOrd="1" destOrd="0" presId="urn:microsoft.com/office/officeart/2005/8/layout/hierarchy3"/>
    <dgm:cxn modelId="{395EEE14-21E4-44F2-85DA-847397ACA190}" type="presParOf" srcId="{D0BC463C-C6B2-485B-887F-9FD438EE426F}" destId="{B9E08F65-E9FB-42C7-9BA3-FCED44C32B03}" srcOrd="0" destOrd="0" presId="urn:microsoft.com/office/officeart/2005/8/layout/hierarchy3"/>
    <dgm:cxn modelId="{3D25BA97-5F52-4DCB-9734-1A78AAEF2940}" type="presParOf" srcId="{D0BC463C-C6B2-485B-887F-9FD438EE426F}" destId="{EA39E06A-AF95-40AD-B600-949D06D32E81}" srcOrd="1" destOrd="0" presId="urn:microsoft.com/office/officeart/2005/8/layout/hierarchy3"/>
    <dgm:cxn modelId="{EF3DED14-0E10-4788-B6E7-BBCD3FCB6CD3}" type="presParOf" srcId="{D0BC463C-C6B2-485B-887F-9FD438EE426F}" destId="{0AF499E4-5CEE-4D08-9D08-E0309B4D2F35}" srcOrd="2" destOrd="0" presId="urn:microsoft.com/office/officeart/2005/8/layout/hierarchy3"/>
    <dgm:cxn modelId="{7F661EF3-A98C-455D-BE49-B49B877112F7}" type="presParOf" srcId="{D0BC463C-C6B2-485B-887F-9FD438EE426F}" destId="{8052F91D-7296-4B8D-94A0-2BB4EFCE60E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4961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1" y="2286003"/>
            <a:ext cx="8240299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1" y="4038600"/>
            <a:ext cx="6363371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44000" y="5105400"/>
            <a:ext cx="24384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4239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2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20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848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6" y="0"/>
            <a:ext cx="12230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0"/>
            <a:ext cx="5791200" cy="1362075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42400" y="5334000"/>
            <a:ext cx="28448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79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1143000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51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3"/>
            <a:ext cx="53848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3"/>
            <a:ext cx="53848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9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9" y="1535113"/>
            <a:ext cx="5389033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9" y="2174875"/>
            <a:ext cx="5389033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142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3050"/>
            <a:ext cx="4011084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3"/>
            <a:ext cx="6815667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1435103"/>
            <a:ext cx="4011084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65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8692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5435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41"/>
            <a:ext cx="7823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0428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274638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1600203"/>
            <a:ext cx="1076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109538"/>
            <a:ext cx="109220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60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g"/><Relationship Id="rId10" Type="http://schemas.openxmlformats.org/officeDocument/2006/relationships/image" Target="../media/image49.jpe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jpe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Дидактические концепции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65339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"/>
            <a:ext cx="1857375" cy="4076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5924" y="1506486"/>
            <a:ext cx="13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Ж.-Ж. Руссо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8750" y="595015"/>
            <a:ext cx="913292" cy="911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4633" y="133350"/>
            <a:ext cx="433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tx2"/>
                </a:solidFill>
              </a:rPr>
              <a:t>Педоцентрическая</a:t>
            </a:r>
            <a:r>
              <a:rPr lang="ru-RU" sz="2400" dirty="0">
                <a:solidFill>
                  <a:schemeClr val="tx2"/>
                </a:solidFill>
              </a:rPr>
              <a:t> концепция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00" y="2122311"/>
            <a:ext cx="550897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принцип - отрицание систематического обучения </a:t>
            </a:r>
            <a:r>
              <a:rPr lang="ru-RU" dirty="0"/>
              <a:t>и </a:t>
            </a:r>
            <a:r>
              <a:rPr lang="ru-RU" dirty="0" smtClean="0"/>
              <a:t>воспитания </a:t>
            </a:r>
            <a:r>
              <a:rPr lang="ru-RU" dirty="0"/>
              <a:t>детей по заранее разработанным программам, твердому </a:t>
            </a:r>
            <a:r>
              <a:rPr lang="ru-RU" dirty="0" smtClean="0"/>
              <a:t>расписанию.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40978" y="5325570"/>
            <a:ext cx="3420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Создаёт ощущение </a:t>
            </a:r>
            <a:r>
              <a:rPr lang="ru-RU" dirty="0"/>
              <a:t>трудности, формулировка проблемы и сути затруднения, выводы и новая деятельность в соответствии с полученными знаниями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83347" y="4947893"/>
            <a:ext cx="1733773" cy="18354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3870" y="5000066"/>
            <a:ext cx="1980384" cy="17310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1074" y="5500468"/>
            <a:ext cx="239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анятия </a:t>
            </a:r>
            <a:r>
              <a:rPr lang="ru-RU" dirty="0"/>
              <a:t>на основе непосредственно возникающих </a:t>
            </a:r>
            <a:r>
              <a:rPr lang="ru-RU" dirty="0" smtClean="0"/>
              <a:t>желаний </a:t>
            </a:r>
            <a:r>
              <a:rPr lang="ru-RU" dirty="0"/>
              <a:t>и интересов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86" y="1209822"/>
            <a:ext cx="3626999" cy="36269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00473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1" y="38271"/>
            <a:ext cx="1857375" cy="4076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89" y="964437"/>
            <a:ext cx="760373" cy="1058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9013" y="133350"/>
            <a:ext cx="423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Концепция сотрудничества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707" y="2133600"/>
            <a:ext cx="1423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Ш. А. </a:t>
            </a:r>
            <a:r>
              <a:rPr lang="ru-RU" sz="1200" dirty="0" err="1"/>
              <a:t>Амонашвили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r="20777" b="19398"/>
          <a:stretch/>
        </p:blipFill>
        <p:spPr>
          <a:xfrm>
            <a:off x="3923817" y="964437"/>
            <a:ext cx="875635" cy="10363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3817" y="2133599"/>
            <a:ext cx="1230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С. Н. </a:t>
            </a:r>
            <a:r>
              <a:rPr lang="ru-RU" sz="1200" dirty="0" err="1"/>
              <a:t>Лысенкова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8"/>
          <a:stretch/>
        </p:blipFill>
        <p:spPr>
          <a:xfrm>
            <a:off x="5423160" y="964437"/>
            <a:ext cx="857249" cy="10363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2363" y="2133599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Е. Н. Ильин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3181" y="964437"/>
            <a:ext cx="904363" cy="10582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72503" y="2133599"/>
            <a:ext cx="1085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В. Ф. Шаталов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7"/>
          <a:stretch/>
        </p:blipFill>
        <p:spPr>
          <a:xfrm>
            <a:off x="8234138" y="964437"/>
            <a:ext cx="912769" cy="10795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056478" y="2133599"/>
            <a:ext cx="9631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Л. В. </a:t>
            </a:r>
            <a:r>
              <a:rPr lang="ru-RU" sz="1200" dirty="0" err="1"/>
              <a:t>Занков</a:t>
            </a:r>
            <a:endParaRPr lang="ru-RU" sz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73" y="964437"/>
            <a:ext cx="899446" cy="10363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584583" y="2133599"/>
            <a:ext cx="108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В. В. Давыдов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9980" y="2637988"/>
            <a:ext cx="5124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Обучение</a:t>
            </a:r>
            <a:r>
              <a:rPr lang="ru-RU" dirty="0"/>
              <a:t> рассматривается как творческое </a:t>
            </a:r>
            <a:endParaRPr lang="ru-RU" dirty="0" smtClean="0"/>
          </a:p>
          <a:p>
            <a:r>
              <a:rPr lang="ru-RU" dirty="0" smtClean="0"/>
              <a:t>взаимодействие </a:t>
            </a:r>
            <a:r>
              <a:rPr lang="ru-RU" dirty="0"/>
              <a:t>учителя и ученика, обучение </a:t>
            </a:r>
            <a:endParaRPr lang="ru-RU" dirty="0" smtClean="0"/>
          </a:p>
          <a:p>
            <a:r>
              <a:rPr lang="ru-RU" dirty="0" smtClean="0"/>
              <a:t>без </a:t>
            </a:r>
            <a:r>
              <a:rPr lang="ru-RU" dirty="0"/>
              <a:t>принуждения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98463" y="5391060"/>
            <a:ext cx="3177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Педагог руководит учебно-познавательной деятельностью учеников, </a:t>
            </a:r>
            <a:r>
              <a:rPr lang="ru-RU" sz="1400" dirty="0" smtClean="0"/>
              <a:t>стимулирует </a:t>
            </a:r>
            <a:r>
              <a:rPr lang="ru-RU" sz="1400" dirty="0"/>
              <a:t>их самостоятельность, активность и творческий поиск.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19" y="2467576"/>
            <a:ext cx="3596279" cy="26960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0" name="Picture 6" descr="http://kiralikotovar.com/wp-content/uploads/2015/05/filo-kiralama-soru-cevap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23" y="492148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6" y="4809429"/>
            <a:ext cx="1598541" cy="1922246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589098" y="5562124"/>
            <a:ext cx="16129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Осуществляет учебно-познавательную деятельность, творческий поиск</a:t>
            </a:r>
            <a:endParaRPr lang="ru-RU" sz="1400" dirty="0"/>
          </a:p>
        </p:txBody>
      </p:sp>
      <p:sp>
        <p:nvSpPr>
          <p:cNvPr id="23" name="Овал 22"/>
          <p:cNvSpPr/>
          <p:nvPr/>
        </p:nvSpPr>
        <p:spPr>
          <a:xfrm>
            <a:off x="2248348" y="3731730"/>
            <a:ext cx="2721685" cy="15395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Формирование  </a:t>
            </a:r>
            <a:r>
              <a:rPr lang="ru-RU" sz="1400" dirty="0">
                <a:solidFill>
                  <a:srgbClr val="C00000"/>
                </a:solidFill>
              </a:rPr>
              <a:t>знаний, </a:t>
            </a:r>
            <a:r>
              <a:rPr lang="ru-RU" sz="1400" dirty="0" smtClean="0">
                <a:solidFill>
                  <a:srgbClr val="C00000"/>
                </a:solidFill>
              </a:rPr>
              <a:t>общее развитие обучающегося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200" dirty="0" smtClean="0">
                <a:solidFill>
                  <a:srgbClr val="C00000"/>
                </a:solidFill>
              </a:rPr>
              <a:t>совершенствование </a:t>
            </a:r>
            <a:r>
              <a:rPr lang="ru-RU" sz="1200" dirty="0">
                <a:solidFill>
                  <a:srgbClr val="C00000"/>
                </a:solidFill>
              </a:rPr>
              <a:t>практических умений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845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12"/>
            <a:ext cx="2038350" cy="3381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r="8693"/>
          <a:stretch/>
        </p:blipFill>
        <p:spPr>
          <a:xfrm>
            <a:off x="7886700" y="1206500"/>
            <a:ext cx="4109690" cy="33664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2750058" y="5165225"/>
            <a:ext cx="269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Использует специальную программу </a:t>
            </a:r>
            <a:r>
              <a:rPr lang="ru-RU" sz="1400" dirty="0"/>
              <a:t>учебного материала; психологически обоснованный план деятельности </a:t>
            </a:r>
            <a:r>
              <a:rPr lang="ru-RU" sz="1400" dirty="0" smtClean="0"/>
              <a:t>обучаемого; </a:t>
            </a:r>
            <a:r>
              <a:rPr lang="ru-RU" sz="1400" dirty="0"/>
              <a:t>индивидуальность обучения; большая самостоятельность и активность обучаемых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15" y="4966037"/>
            <a:ext cx="2293001" cy="1719751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966037"/>
            <a:ext cx="1752600" cy="1752600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791958" y="5239238"/>
            <a:ext cx="4069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Обеспечивает строго последовательное построение содержания </a:t>
            </a:r>
            <a:r>
              <a:rPr lang="ru-RU" sz="1400" dirty="0"/>
              <a:t>программированного пособия </a:t>
            </a:r>
            <a:r>
              <a:rPr lang="ru-RU" dirty="0" smtClean="0"/>
              <a:t>.</a:t>
            </a:r>
          </a:p>
          <a:p>
            <a:r>
              <a:rPr lang="ru-RU" sz="1400" dirty="0"/>
              <a:t>П</a:t>
            </a:r>
            <a:r>
              <a:rPr lang="ru-RU" sz="1400" dirty="0" smtClean="0"/>
              <a:t>ринимает </a:t>
            </a:r>
            <a:r>
              <a:rPr lang="ru-RU" sz="1400" dirty="0"/>
              <a:t>творческое решение относительно специфики дальнейшего обучения того или иного </a:t>
            </a:r>
            <a:r>
              <a:rPr lang="ru-RU" sz="1400" dirty="0" smtClean="0"/>
              <a:t>ученика.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2400300" y="4185138"/>
            <a:ext cx="3644900" cy="10541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Получение </a:t>
            </a:r>
            <a:r>
              <a:rPr lang="ru-RU" sz="1400" dirty="0">
                <a:solidFill>
                  <a:srgbClr val="C00000"/>
                </a:solidFill>
              </a:rPr>
              <a:t>полной и постоянной информации о степени и качестве усвоения учебной программы.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3300" y="1816099"/>
            <a:ext cx="513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Обучение</a:t>
            </a:r>
            <a:r>
              <a:rPr lang="ru-RU" dirty="0" smtClean="0"/>
              <a:t> по </a:t>
            </a:r>
            <a:r>
              <a:rPr lang="ru-RU" dirty="0"/>
              <a:t>заранее разработанной программе, в которой предусмотрены действия как учащихся, так и педагога (или заменяющей его обучающей </a:t>
            </a:r>
            <a:r>
              <a:rPr lang="ru-RU" dirty="0" smtClean="0"/>
              <a:t>машины). </a:t>
            </a:r>
            <a:r>
              <a:rPr lang="ru-RU" dirty="0"/>
              <a:t>Она управляется при помощи команд со стороны преподавателя (компьютера и других технических средств и аудио-, видеотехники) ученику и получения обратной связи.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6300" y="125412"/>
            <a:ext cx="505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Программированное обучение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85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38350" cy="3381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9800" y="177800"/>
            <a:ext cx="59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Концепция модульного обучения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r="13137"/>
          <a:stretch/>
        </p:blipFill>
        <p:spPr>
          <a:xfrm>
            <a:off x="2374900" y="820737"/>
            <a:ext cx="774449" cy="1033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2224" y="2021700"/>
            <a:ext cx="133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Н. Д. Никандров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9978" y="2021699"/>
            <a:ext cx="1105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С. Е. </a:t>
            </a:r>
            <a:r>
              <a:rPr lang="ru-RU" sz="1200" dirty="0" err="1"/>
              <a:t>Батышев</a:t>
            </a:r>
            <a:r>
              <a:rPr lang="ru-RU" sz="1200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27027"/>
          <a:stretch/>
        </p:blipFill>
        <p:spPr>
          <a:xfrm>
            <a:off x="4177197" y="5102225"/>
            <a:ext cx="1887053" cy="15581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2" y="5102225"/>
            <a:ext cx="1772362" cy="1642593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064250" y="5790711"/>
            <a:ext cx="5067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 разработке модуля </a:t>
            </a:r>
            <a:r>
              <a:rPr lang="ru-RU" sz="1400" dirty="0" smtClean="0"/>
              <a:t>обеспечивает: структуризацию содержания </a:t>
            </a:r>
            <a:r>
              <a:rPr lang="ru-RU" sz="1400" dirty="0"/>
              <a:t>обучения, динамичность, оперативность контроля, осознание перспектив обучения, разносторонность методической помощи обучаемым.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6078" y="2564600"/>
            <a:ext cx="53213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Обучение</a:t>
            </a:r>
            <a:r>
              <a:rPr lang="ru-RU" dirty="0" smtClean="0"/>
              <a:t> посредством учебной информации, представленной </a:t>
            </a:r>
            <a:r>
              <a:rPr lang="ru-RU" dirty="0"/>
              <a:t>в виде модулей. </a:t>
            </a:r>
            <a:endParaRPr lang="ru-RU" dirty="0" smtClean="0"/>
          </a:p>
          <a:p>
            <a:r>
              <a:rPr lang="ru-RU" dirty="0" smtClean="0"/>
              <a:t>Каждый модуль–относительно </a:t>
            </a:r>
            <a:r>
              <a:rPr lang="ru-RU" dirty="0"/>
              <a:t>самостоятельный блок информации, включающий в себя цели и учебную задачу, методические рекомендации, ориентировочную основу действий и средства контроля успешности их </a:t>
            </a:r>
            <a:r>
              <a:rPr lang="ru-RU" dirty="0" smtClean="0"/>
              <a:t>выполнения.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24" y="1166738"/>
            <a:ext cx="3757726" cy="3757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477020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1726022" cy="3111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2" y="5037352"/>
            <a:ext cx="1583994" cy="1667593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45536" y="207264"/>
            <a:ext cx="881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поэтапного </a:t>
            </a:r>
            <a:r>
              <a:rPr lang="ru-RU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умственных действий в процессе обучения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2" y="1038261"/>
            <a:ext cx="885652" cy="1209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3786" y="2277865"/>
            <a:ext cx="124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П.Я. Гальперин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t="5526" r="16364" b="28696"/>
          <a:stretch/>
        </p:blipFill>
        <p:spPr>
          <a:xfrm>
            <a:off x="3345134" y="1057380"/>
            <a:ext cx="955502" cy="119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1466" y="2316662"/>
            <a:ext cx="1104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Н.Ф. Талызина</a:t>
            </a:r>
            <a:endParaRPr lang="ru-RU" sz="1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71" y="1018052"/>
            <a:ext cx="3802932" cy="36852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extBox 14"/>
          <p:cNvSpPr txBox="1"/>
          <p:nvPr/>
        </p:nvSpPr>
        <p:spPr>
          <a:xfrm>
            <a:off x="2706786" y="5609779"/>
            <a:ext cx="3187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Уяснение </a:t>
            </a:r>
            <a:r>
              <a:rPr lang="ru-RU" sz="1400" dirty="0"/>
              <a:t>обучающимися ориентировочной основы новых действий и </a:t>
            </a:r>
            <a:r>
              <a:rPr lang="ru-RU" sz="1400" dirty="0" smtClean="0"/>
              <a:t>тщательное</a:t>
            </a:r>
          </a:p>
          <a:p>
            <a:r>
              <a:rPr lang="ru-RU" sz="1400" dirty="0" smtClean="0"/>
              <a:t> ознакомление </a:t>
            </a:r>
            <a:r>
              <a:rPr lang="ru-RU" sz="1400" dirty="0"/>
              <a:t>с самой </a:t>
            </a:r>
            <a:endParaRPr lang="ru-RU" sz="1400" dirty="0" smtClean="0"/>
          </a:p>
          <a:p>
            <a:r>
              <a:rPr lang="ru-RU" sz="1400" dirty="0" smtClean="0"/>
              <a:t>процедурой </a:t>
            </a:r>
            <a:r>
              <a:rPr lang="ru-RU" sz="1400" dirty="0"/>
              <a:t>выполнения действий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6022" y="2617833"/>
            <a:ext cx="6642100" cy="1690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14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1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процессом учения значительно повышаются, </a:t>
            </a:r>
            <a:endParaRPr lang="ru-RU" sz="1400" dirty="0" smtClean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14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проводить через взаимосвязанные этапы: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предварительное ознакомление с действием и условиями его выполнения;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действия с развертыванием всех входящих в него операций;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действия во внутренней речи;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переход действия в глубокие свернутые процессы мышления</a:t>
            </a:r>
            <a:r>
              <a:rPr lang="ru-RU" sz="12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0220" y="594431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Создание   учителем ориентировочной </a:t>
            </a:r>
            <a:r>
              <a:rPr lang="ru-RU" sz="1600" dirty="0"/>
              <a:t>основы новых действий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285" y="4876489"/>
            <a:ext cx="1921935" cy="1968811"/>
          </a:xfrm>
          <a:prstGeom prst="rect">
            <a:avLst/>
          </a:prstGeom>
          <a:ln>
            <a:noFill/>
          </a:ln>
        </p:spPr>
      </p:pic>
      <p:sp>
        <p:nvSpPr>
          <p:cNvPr id="19" name="Овал 18"/>
          <p:cNvSpPr/>
          <p:nvPr/>
        </p:nvSpPr>
        <p:spPr>
          <a:xfrm>
            <a:off x="2978404" y="4530896"/>
            <a:ext cx="2888437" cy="101291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Обучение </a:t>
            </a:r>
            <a:r>
              <a:rPr lang="ru-RU" sz="1400" dirty="0" smtClean="0">
                <a:solidFill>
                  <a:srgbClr val="C00000"/>
                </a:solidFill>
              </a:rPr>
              <a:t>начинается с предметного </a:t>
            </a:r>
            <a:r>
              <a:rPr lang="ru-RU" sz="1400" dirty="0">
                <a:solidFill>
                  <a:srgbClr val="C00000"/>
                </a:solidFill>
              </a:rPr>
              <a:t>восприятия</a:t>
            </a:r>
          </a:p>
        </p:txBody>
      </p:sp>
    </p:spTree>
    <p:extLst>
      <p:ext uri="{BB962C8B-B14F-4D97-AF65-F5344CB8AC3E}">
        <p14:creationId xmlns:p14="http://schemas.microsoft.com/office/powerpoint/2010/main" val="548672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1726022" cy="3111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6300" y="165100"/>
            <a:ext cx="57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Проблемное обучение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4"/>
          <a:stretch/>
        </p:blipFill>
        <p:spPr>
          <a:xfrm>
            <a:off x="2054225" y="838200"/>
            <a:ext cx="1019017" cy="127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4225" y="2273300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М. Е. </a:t>
            </a:r>
            <a:r>
              <a:rPr lang="ru-RU" sz="1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Махмутов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7" y="838200"/>
            <a:ext cx="1000849" cy="127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7437" y="2273300"/>
            <a:ext cx="128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А. М. Матюшкин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26022" y="2717800"/>
            <a:ext cx="4954178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бучение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 принципа «высокого уровня трудностей»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(А.В.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анков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мышления обучаемых в процессе решения ими разнообразных проблем.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13500" y="5307378"/>
            <a:ext cx="5334000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высокую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степень мотивации и </a:t>
            </a:r>
            <a:r>
              <a:rPr lang="ru-RU" sz="14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эмоциональнаую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насыщенность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занятий; четкое выделение целей; динамизм (отбор и построение учебного материала, компьютеризация и т. д.); многогранность и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целесообразную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гибкость обучающих технологий;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тесную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связь с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практикой.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t="613" r="12577" b="-613"/>
          <a:stretch/>
        </p:blipFill>
        <p:spPr>
          <a:xfrm>
            <a:off x="7835899" y="846852"/>
            <a:ext cx="4203701" cy="414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65" y="4720905"/>
            <a:ext cx="1620011" cy="1992614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6102" r="17280" b="5315"/>
          <a:stretch/>
        </p:blipFill>
        <p:spPr>
          <a:xfrm>
            <a:off x="1123862" y="4720905"/>
            <a:ext cx="1657438" cy="1983636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659062" y="5974855"/>
            <a:ext cx="2146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самостоятельность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обучаемых в решении учебных задач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05267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9804" r="13973" b="7458"/>
          <a:stretch/>
        </p:blipFill>
        <p:spPr>
          <a:xfrm>
            <a:off x="7364035" y="1252023"/>
            <a:ext cx="4466893" cy="2855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96948"/>
            <a:ext cx="1116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Концепция личностно-ориентированного обучения и персонализации </a:t>
            </a:r>
            <a:r>
              <a:rPr lang="ru-RU" sz="2400" dirty="0" smtClean="0">
                <a:solidFill>
                  <a:schemeClr val="tx2"/>
                </a:solidFill>
              </a:rPr>
              <a:t>подготовки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76" y="5074225"/>
            <a:ext cx="2791785" cy="1675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8763" y="4965524"/>
            <a:ext cx="1997612" cy="1892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6375" y="5130421"/>
            <a:ext cx="2968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создаёт </a:t>
            </a:r>
            <a:r>
              <a:rPr lang="ru-RU" dirty="0"/>
              <a:t>индивидуальные планы обучения, индивидуальные программы, определенным образом </a:t>
            </a:r>
            <a:r>
              <a:rPr lang="ru-RU" dirty="0" smtClean="0"/>
              <a:t>конструирует </a:t>
            </a:r>
            <a:r>
              <a:rPr lang="ru-RU" dirty="0"/>
              <a:t>учебный </a:t>
            </a:r>
            <a:r>
              <a:rPr lang="ru-RU" dirty="0" smtClean="0"/>
              <a:t>материал.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86051" y="5182928"/>
            <a:ext cx="3122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механизмы развития, самореализации, адаптации, </a:t>
            </a:r>
            <a:r>
              <a:rPr lang="ru-RU" dirty="0" err="1"/>
              <a:t>саморегуляции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самозащиты, самовоспитания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1687" y="1941230"/>
            <a:ext cx="5317587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 - не сформировать личность, </a:t>
            </a:r>
            <a:r>
              <a:rPr lang="ru-RU" dirty="0"/>
              <a:t>а заложить в </a:t>
            </a:r>
            <a:r>
              <a:rPr lang="ru-RU" dirty="0" smtClean="0"/>
              <a:t>неё механизмы </a:t>
            </a:r>
            <a:r>
              <a:rPr lang="ru-RU" dirty="0"/>
              <a:t>развития, самореализации, адаптации, </a:t>
            </a:r>
            <a:r>
              <a:rPr lang="ru-RU" dirty="0" err="1"/>
              <a:t>саморегуляции</a:t>
            </a:r>
            <a:r>
              <a:rPr lang="ru-RU" dirty="0"/>
              <a:t>, самозащиты, самовоспитания. </a:t>
            </a:r>
            <a:r>
              <a:rPr lang="ru-RU" dirty="0" smtClean="0"/>
              <a:t>Позволяет обучаемому </a:t>
            </a:r>
            <a:r>
              <a:rPr lang="ru-RU" dirty="0"/>
              <a:t>полностью реализовать </a:t>
            </a:r>
            <a:r>
              <a:rPr lang="ru-RU" dirty="0" smtClean="0"/>
              <a:t>себя.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10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049" y="848842"/>
            <a:ext cx="6096000" cy="685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ичностный </a:t>
            </a: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подход – развитие способностей личности на основе образования и самообразования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90" y="0"/>
            <a:ext cx="4118919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0098">
            <a:off x="5219641" y="2363084"/>
            <a:ext cx="3121973" cy="187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1558" y="1914648"/>
            <a:ext cx="5012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противоречие современной системы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противоречие между быстрым темпом приращения знаний в современном мире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ограниченными возможностями их усвоения индивидом. </a:t>
            </a:r>
            <a:endParaRPr lang="ru-RU" i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противоречие заставляет педагогическую теорию отказаться от абсолютного образовательного идеала – всесторонне развитой личности, и перейти к новому идеалу – максимальному развитию способностей человека к </a:t>
            </a:r>
            <a:r>
              <a:rPr lang="ru-RU" i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самообразованию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83877" y="120316"/>
            <a:ext cx="530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Инновационное обучение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7397" y="6017371"/>
            <a:ext cx="37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354" y="5219973"/>
            <a:ext cx="6372665" cy="1594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современной дидактической концепции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ее основе лежит системный подход к пониманию процесса обучения;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ее сущностью является сочетание педагогического управления с собственной инициативой и самостоятельностью учащихся;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она изменила подход к содержанию обучения, сочетая принципы классической теории с новейшими теориями обучения.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06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913065" y="1104676"/>
          <a:ext cx="57132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6453" y="156411"/>
            <a:ext cx="911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Классификация и характеристика концепций </a:t>
            </a:r>
            <a:r>
              <a:rPr lang="ru-RU" sz="2400" dirty="0" smtClean="0">
                <a:solidFill>
                  <a:schemeClr val="tx2"/>
                </a:solidFill>
              </a:rPr>
              <a:t>обучения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6782881" y="1027134"/>
          <a:ext cx="5304736" cy="478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28698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684" y="216568"/>
            <a:ext cx="833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Концепция дидактического энциклопедизма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27" y="913713"/>
            <a:ext cx="4077415" cy="44276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1089765" y="2937459"/>
            <a:ext cx="6561204" cy="854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Главная цель обучения </a:t>
            </a:r>
            <a:r>
              <a:rPr lang="ru-RU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 передача обучающимся предельно большого объема научных знаний.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" y="843501"/>
            <a:ext cx="1182683" cy="1334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7695" y="2286000"/>
            <a:ext cx="190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Я.А. Коменский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20" y="886417"/>
            <a:ext cx="1066995" cy="11913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8841" y="2286000"/>
            <a:ext cx="179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Дж. Мильтон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2" y="4732945"/>
            <a:ext cx="2012237" cy="2012237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2207" y="4696610"/>
            <a:ext cx="1904374" cy="2076755"/>
          </a:xfrm>
          <a:prstGeom prst="rect">
            <a:avLst/>
          </a:prstGeom>
          <a:ln>
            <a:noFill/>
          </a:ln>
        </p:spPr>
      </p:pic>
      <p:sp>
        <p:nvSpPr>
          <p:cNvPr id="16" name="Овал 15"/>
          <p:cNvSpPr/>
          <p:nvPr/>
        </p:nvSpPr>
        <p:spPr>
          <a:xfrm>
            <a:off x="2995919" y="4263099"/>
            <a:ext cx="1981624" cy="11265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Полное освоение  содержания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5674" y="6116446"/>
            <a:ext cx="414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поиск интенсивных методов обучения со стороны преподавателя</a:t>
            </a:r>
            <a:endParaRPr lang="ru-RU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8526" y="6098851"/>
            <a:ext cx="288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большая самостоятельная работа студентов</a:t>
            </a:r>
            <a:endParaRPr lang="ru-RU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0921" y="2240839"/>
            <a:ext cx="16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И.В. Базедов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75" y="886417"/>
            <a:ext cx="816515" cy="11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5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8252" y="125260"/>
            <a:ext cx="672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Концепция дидактического формализма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03" y="586925"/>
            <a:ext cx="1231392" cy="1367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7551" y="2167003"/>
            <a:ext cx="154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Иоганн Генрих Песталоцци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5611" t="-760" r="7670" b="760"/>
          <a:stretch/>
        </p:blipFill>
        <p:spPr>
          <a:xfrm>
            <a:off x="3367413" y="567845"/>
            <a:ext cx="1190724" cy="1386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1715" y="2167003"/>
            <a:ext cx="1753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А. А. Добровольский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37" y="1297647"/>
            <a:ext cx="3825588" cy="37297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569" y="609410"/>
            <a:ext cx="1051465" cy="13491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3569" y="2158365"/>
            <a:ext cx="162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Фридрих Адольф </a:t>
            </a:r>
            <a:r>
              <a:rPr lang="ru-RU" sz="1400" dirty="0" err="1" smtClean="0"/>
              <a:t>Дистерверг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62088" y="2158365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А. </a:t>
            </a:r>
            <a:r>
              <a:rPr lang="ru-RU" sz="1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Немейер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63437" y="4969660"/>
            <a:ext cx="4071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«Учить </a:t>
            </a:r>
            <a:r>
              <a:rPr lang="ru-RU" sz="1600" dirty="0"/>
              <a:t>мыслить, и только, а остальное придет в процессе роста» </a:t>
            </a:r>
            <a:endParaRPr lang="ru-RU" sz="1600" dirty="0" smtClean="0"/>
          </a:p>
          <a:p>
            <a:pPr algn="r"/>
            <a:r>
              <a:rPr lang="ru-RU" sz="1600" i="1" dirty="0" smtClean="0"/>
              <a:t>А</a:t>
            </a:r>
            <a:r>
              <a:rPr lang="ru-RU" sz="1600" i="1" dirty="0"/>
              <a:t>. А. </a:t>
            </a:r>
            <a:r>
              <a:rPr lang="ru-RU" sz="1600" i="1" dirty="0" smtClean="0"/>
              <a:t>Добровольский</a:t>
            </a:r>
            <a:endParaRPr lang="ru-RU" sz="1600" i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6536" r="25943" b="11662"/>
          <a:stretch/>
        </p:blipFill>
        <p:spPr>
          <a:xfrm>
            <a:off x="4739769" y="4738531"/>
            <a:ext cx="1929872" cy="2092081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6211614" y="5785945"/>
            <a:ext cx="364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Обеспечить </a:t>
            </a:r>
            <a:r>
              <a:rPr lang="ru-RU" dirty="0"/>
              <a:t>развитие интеллекта ученика средствами только инструментальных предметов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5" y="4840288"/>
            <a:ext cx="2092011" cy="1888566"/>
          </a:xfrm>
          <a:prstGeom prst="rect">
            <a:avLst/>
          </a:prstGeom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1099051" y="2906984"/>
            <a:ext cx="528598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Обучение</a:t>
            </a:r>
            <a:r>
              <a:rPr lang="ru-RU" sz="2000" dirty="0"/>
              <a:t> как средство развития способностей и познавательных интересов обучающихся. </a:t>
            </a:r>
            <a:endParaRPr lang="ru-RU" sz="2000" dirty="0" smtClean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42754" y="4270301"/>
            <a:ext cx="2117816" cy="15142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Изучение математики и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классических языков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9784" y="5945064"/>
            <a:ext cx="2164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Учиться правильности мышления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750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659" y="223481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Парадигмальная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(парадигма – образец) концепция обучения (Г.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Шейерль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полагает, что учебный материал следует представлять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фокусно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(без соблюдения исторической, логической последовательности, акцентируя внимание на типичных фактах и событиях,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экземпляристски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представлять содержание вместо непрерывного изложения всего учебного материала.) Данная концепция нарушает принцип систематичности представления учебного материала.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0537" y="216568"/>
            <a:ext cx="679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Парадигмальная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концепция 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обучения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0848" y="1341120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Г. 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Шейерль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22" y="1705949"/>
            <a:ext cx="4152249" cy="3114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02" y="5005889"/>
            <a:ext cx="2323514" cy="174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58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1" y="216144"/>
            <a:ext cx="1733550" cy="3752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60" y="745588"/>
            <a:ext cx="829448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2018" y="2039815"/>
            <a:ext cx="14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Э. </a:t>
            </a:r>
            <a:r>
              <a:rPr lang="ru-RU" dirty="0" err="1"/>
              <a:t>Торндайк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4043" y="216144"/>
            <a:ext cx="547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tx2"/>
                </a:solidFill>
              </a:rPr>
              <a:t>Бихевиористская</a:t>
            </a:r>
            <a:r>
              <a:rPr lang="ru-RU" sz="2400" dirty="0">
                <a:solidFill>
                  <a:schemeClr val="tx2"/>
                </a:solidFill>
              </a:rPr>
              <a:t> концепция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8" y="744457"/>
            <a:ext cx="820164" cy="10686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14603" y="2039815"/>
            <a:ext cx="1103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Д. Уотсон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09" y="844062"/>
            <a:ext cx="850662" cy="9323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04201" y="2039815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Б. Скиннер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06816" y="3029049"/>
            <a:ext cx="579476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Научение, приобретение </a:t>
            </a:r>
            <a:r>
              <a:rPr lang="ru-RU" dirty="0"/>
              <a:t>организмом нового опыта,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основе которого лежит связь «стимул»-«реакция».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01" y="4442127"/>
            <a:ext cx="2750118" cy="2415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r="19071"/>
          <a:stretch/>
        </p:blipFill>
        <p:spPr>
          <a:xfrm>
            <a:off x="8532788" y="1310225"/>
            <a:ext cx="3137096" cy="36883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TextBox 12"/>
          <p:cNvSpPr txBox="1"/>
          <p:nvPr/>
        </p:nvSpPr>
        <p:spPr>
          <a:xfrm>
            <a:off x="7287065" y="5631014"/>
            <a:ext cx="4087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 управляет </a:t>
            </a:r>
            <a:r>
              <a:rPr lang="ru-RU" dirty="0"/>
              <a:t>стимулами с целью формирования у человека определенных реакций, репертуаров поведения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3" y="4946894"/>
            <a:ext cx="2080889" cy="16337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TextBox 15"/>
          <p:cNvSpPr txBox="1"/>
          <p:nvPr/>
        </p:nvSpPr>
        <p:spPr>
          <a:xfrm>
            <a:off x="2793284" y="5329291"/>
            <a:ext cx="3332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Многократное повторение </a:t>
            </a:r>
            <a:r>
              <a:rPr lang="ru-RU" dirty="0"/>
              <a:t>одних и тех же реакций в ответ на одни и те же стимулы, в результате чего эти </a:t>
            </a:r>
            <a:r>
              <a:rPr lang="ru-RU" dirty="0" smtClean="0"/>
              <a:t>реакции автоматизируются.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351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1494" y="248885"/>
            <a:ext cx="608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ea typeface="Times New Roman" panose="02020603050405020304" pitchFamily="18" charset="0"/>
              </a:rPr>
              <a:t>Концепция  функционального материализма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316" y="4688957"/>
            <a:ext cx="1973611" cy="2098482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>
          <a:xfrm>
            <a:off x="1095270" y="4713946"/>
            <a:ext cx="1931709" cy="2073493"/>
          </a:xfrm>
          <a:prstGeom prst="rect">
            <a:avLst/>
          </a:prstGeom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2499360" y="3645408"/>
            <a:ext cx="2743200" cy="20848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Познание начинается с ощущений, с чувственного ознакомления с материалом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6528" y="6122190"/>
            <a:ext cx="393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</a:t>
            </a:r>
            <a:r>
              <a:rPr lang="ru-RU" sz="1600" dirty="0" smtClean="0"/>
              <a:t>онструирование </a:t>
            </a:r>
            <a:r>
              <a:rPr lang="ru-RU" sz="1600" dirty="0"/>
              <a:t>содержания учебных предметов </a:t>
            </a:r>
            <a:r>
              <a:rPr lang="ru-RU" sz="1600" dirty="0" smtClean="0"/>
              <a:t>на основе ведущих идей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82776" y="2145550"/>
            <a:ext cx="387831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Основа концепции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 положение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об интегральной связи познания и деятельности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21494" y="5730240"/>
            <a:ext cx="2147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Изучение «ведущих идей», имеющих мировоззренческое </a:t>
            </a:r>
            <a:r>
              <a:rPr lang="ru-RU" sz="1600" dirty="0" smtClean="0"/>
              <a:t>значение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1" y="1177480"/>
            <a:ext cx="3987087" cy="39538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TextBox 10"/>
          <p:cNvSpPr txBox="1"/>
          <p:nvPr/>
        </p:nvSpPr>
        <p:spPr>
          <a:xfrm>
            <a:off x="2197238" y="1054483"/>
            <a:ext cx="104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Окунь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88" y="117670"/>
            <a:ext cx="1629564" cy="35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436" y="69555"/>
            <a:ext cx="828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Концепция дидактического прагматизма (утилитаризма)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9" b="36021"/>
          <a:stretch/>
        </p:blipFill>
        <p:spPr>
          <a:xfrm>
            <a:off x="2071436" y="768869"/>
            <a:ext cx="1203650" cy="1317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6825" y="2243091"/>
            <a:ext cx="143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Дж. </a:t>
            </a:r>
            <a:r>
              <a:rPr lang="ru-RU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Дьюи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01398" y="2258483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Георг </a:t>
            </a:r>
            <a:r>
              <a:rPr lang="ru-RU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Кершенштейнер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858" y="812212"/>
            <a:ext cx="966629" cy="13173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4" y="1286442"/>
            <a:ext cx="3972931" cy="37401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r="17557"/>
          <a:stretch/>
        </p:blipFill>
        <p:spPr>
          <a:xfrm>
            <a:off x="902148" y="4955522"/>
            <a:ext cx="1765748" cy="1828489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071436" y="5765679"/>
            <a:ext cx="323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Обучающимся  </a:t>
            </a:r>
            <a:r>
              <a:rPr lang="ru-RU" sz="1600" dirty="0"/>
              <a:t>необходимо освоить все виды </a:t>
            </a:r>
            <a:endParaRPr lang="ru-RU" sz="1600" dirty="0" smtClean="0"/>
          </a:p>
          <a:p>
            <a:r>
              <a:rPr lang="ru-RU" sz="1600" dirty="0" smtClean="0"/>
              <a:t>деятельности,  </a:t>
            </a:r>
            <a:r>
              <a:rPr lang="ru-RU" sz="1600" dirty="0"/>
              <a:t>известные цивилизации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789" y="4946363"/>
            <a:ext cx="1690796" cy="1851782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940368" y="5720927"/>
            <a:ext cx="4351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Педагог приспосабливает процесс </a:t>
            </a:r>
            <a:r>
              <a:rPr lang="ru-RU" sz="1600" dirty="0"/>
              <a:t>обучения </a:t>
            </a:r>
            <a:r>
              <a:rPr lang="ru-RU" sz="1600" dirty="0" smtClean="0"/>
              <a:t>к </a:t>
            </a:r>
            <a:r>
              <a:rPr lang="ru-RU" sz="1600" dirty="0"/>
              <a:t>субъективно-прагматическим запросам учащихся, представляя им полную свободу в выборе учебных предметов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2555197" y="4361986"/>
            <a:ext cx="2350290" cy="12104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Практика как </a:t>
            </a:r>
            <a:r>
              <a:rPr lang="ru-RU" sz="1600" dirty="0">
                <a:solidFill>
                  <a:srgbClr val="C00000"/>
                </a:solidFill>
              </a:rPr>
              <a:t>критерий истины и смысловой </a:t>
            </a:r>
            <a:r>
              <a:rPr lang="ru-RU" sz="1600" dirty="0" smtClean="0">
                <a:solidFill>
                  <a:srgbClr val="C00000"/>
                </a:solidFill>
              </a:rPr>
              <a:t>значимости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3467" y="3063811"/>
            <a:ext cx="545486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Обучение  </a:t>
            </a:r>
            <a:r>
              <a:rPr lang="ru-RU" sz="2000" dirty="0"/>
              <a:t>как непрерывный процесс "</a:t>
            </a:r>
            <a:r>
              <a:rPr lang="ru-RU" sz="2000" dirty="0" err="1"/>
              <a:t>реконструирования</a:t>
            </a:r>
            <a:r>
              <a:rPr lang="ru-RU" sz="2000" dirty="0"/>
              <a:t> опыта" обучающегося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20596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0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1857375" cy="40767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87829" y="2748429"/>
            <a:ext cx="1143747" cy="127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7434" y="211015"/>
            <a:ext cx="707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Традиционные </a:t>
            </a:r>
            <a:r>
              <a:rPr lang="ru-RU" sz="2400" dirty="0" smtClean="0">
                <a:solidFill>
                  <a:schemeClr val="tx2"/>
                </a:solidFill>
              </a:rPr>
              <a:t>концепции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626" y="1012874"/>
            <a:ext cx="58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</a:t>
            </a:r>
            <a:r>
              <a:rPr lang="ru-RU" dirty="0"/>
              <a:t>. </a:t>
            </a:r>
            <a:r>
              <a:rPr lang="ru-RU" dirty="0" err="1"/>
              <a:t>Мажо</a:t>
            </a:r>
            <a:r>
              <a:rPr lang="ru-RU" dirty="0"/>
              <a:t>, Л. </a:t>
            </a:r>
            <a:r>
              <a:rPr lang="ru-RU" dirty="0" err="1"/>
              <a:t>Кро</a:t>
            </a:r>
            <a:r>
              <a:rPr lang="ru-RU" dirty="0"/>
              <a:t>, Ж. Капель, Д. </a:t>
            </a:r>
            <a:r>
              <a:rPr lang="ru-RU" dirty="0" err="1"/>
              <a:t>Равич</a:t>
            </a:r>
            <a:r>
              <a:rPr lang="ru-RU" dirty="0"/>
              <a:t>, Ч. </a:t>
            </a:r>
            <a:r>
              <a:rPr lang="ru-RU" dirty="0" smtClean="0"/>
              <a:t>Финн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57006" y="2237567"/>
            <a:ext cx="544419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Образование</a:t>
            </a:r>
            <a:r>
              <a:rPr lang="ru-RU" dirty="0" smtClean="0"/>
              <a:t> - способ </a:t>
            </a:r>
            <a:r>
              <a:rPr lang="ru-RU" dirty="0"/>
              <a:t>передачи молодому поколению культурного наследия человеческой цивилизации.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9883" y="5197643"/>
            <a:ext cx="4290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</a:t>
            </a:r>
            <a:r>
              <a:rPr lang="ru-RU" dirty="0"/>
              <a:t>обучения традиционно состоит из четырех ступеней: </a:t>
            </a:r>
            <a:endParaRPr lang="ru-RU" dirty="0" smtClean="0"/>
          </a:p>
          <a:p>
            <a:r>
              <a:rPr lang="ru-RU" dirty="0" smtClean="0"/>
              <a:t>изложение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понимание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обобщение,</a:t>
            </a:r>
          </a:p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10622" y="4844725"/>
            <a:ext cx="458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Доминирующая деятельность педагога.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690" y="4611155"/>
            <a:ext cx="2869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Получение многообразных </a:t>
            </a:r>
            <a:r>
              <a:rPr lang="ru-RU" dirty="0"/>
              <a:t>знаний, умений и навыков, идеалов и ценностей, способствующих как индивидуальному </a:t>
            </a:r>
            <a:r>
              <a:rPr lang="ru-RU" dirty="0" smtClean="0"/>
              <a:t>развитию, </a:t>
            </a:r>
            <a:r>
              <a:rPr lang="ru-RU" dirty="0"/>
              <a:t>так и сохранению специального порядка.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1" r="14103"/>
          <a:stretch/>
        </p:blipFill>
        <p:spPr>
          <a:xfrm>
            <a:off x="7842523" y="1476174"/>
            <a:ext cx="4117576" cy="32745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6708" y="4332849"/>
            <a:ext cx="3273175" cy="252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46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e4818dd9a69c77ef4d52a61d2283340a29b"/>
</p:tagLst>
</file>

<file path=ppt/theme/theme1.xml><?xml version="1.0" encoding="utf-8"?>
<a:theme xmlns:a="http://schemas.openxmlformats.org/drawingml/2006/main" name="TS101674557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AWJJH2MPE6E2-1409931369-155</_dlc_DocId>
    <_dlc_DocIdUrl xmlns="4a252ca3-5a62-4c1c-90a6-29f4710e47f8">
      <Url>http://edu-sps.koiro.local/npo/shpk/_layouts/15/DocIdRedir.aspx?ID=AWJJH2MPE6E2-1409931369-155</Url>
      <Description>AWJJH2MPE6E2-1409931369-155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65BA29F314034E9FAF1B94FAB51585" ma:contentTypeVersion="49" ma:contentTypeDescription="Создание документа." ma:contentTypeScope="" ma:versionID="7ba9561f53a72daf51fe8a1a1cdf301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97253E-447D-47BA-A664-FAF5BD63B1AA}"/>
</file>

<file path=customXml/itemProps2.xml><?xml version="1.0" encoding="utf-8"?>
<ds:datastoreItem xmlns:ds="http://schemas.openxmlformats.org/officeDocument/2006/customXml" ds:itemID="{569D32B2-530F-40F4-BF1B-6DE658A47A5B}"/>
</file>

<file path=customXml/itemProps3.xml><?xml version="1.0" encoding="utf-8"?>
<ds:datastoreItem xmlns:ds="http://schemas.openxmlformats.org/officeDocument/2006/customXml" ds:itemID="{5D0102EC-B121-4828-95DB-ADC7EFA5952C}"/>
</file>

<file path=customXml/itemProps4.xml><?xml version="1.0" encoding="utf-8"?>
<ds:datastoreItem xmlns:ds="http://schemas.openxmlformats.org/officeDocument/2006/customXml" ds:itemID="{1D1C0F32-E58C-4717-81B7-0240D1EFF238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9</TotalTime>
  <Words>1015</Words>
  <Application>Microsoft Office PowerPoint</Application>
  <PresentationFormat>Широкоэкранный</PresentationFormat>
  <Paragraphs>136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Symbol</vt:lpstr>
      <vt:lpstr>Times New Roman</vt:lpstr>
      <vt:lpstr>TS101674557 (1)</vt:lpstr>
      <vt:lpstr>Дидактические концепции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2015-09-14T12:38:43Z</dcterms:created>
  <dcterms:modified xsi:type="dcterms:W3CDTF">2015-09-15T18:10:43Z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0x0101008865BA29F314034E9FAF1B94FAB51585</vt:lpwstr>
  </property>
  <property fmtid="{D5CDD505-2E9C-101B-9397-08002B2CF9AE}" pid="3" name="_dlc_DocIdItemGuid">
    <vt:lpwstr>c2e5232e-3a70-4c2f-81cb-c2bc0d296b62</vt:lpwstr>
  </property>
</Properties>
</file>