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4.xml" ContentType="application/vnd.openxmlformats-officedocument.presentationml.slide+xml"/>
  <Override PartName="/ppt/slides/slide7.xml" ContentType="application/vnd.openxmlformats-officedocument.presentationml.slide+xml"/>
  <Override PartName="/ppt/slides/slide13.xml" ContentType="application/vnd.openxmlformats-officedocument.presentationml.slide+xml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4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Masters/notesMaster1.xml" ContentType="application/vnd.openxmlformats-officedocument.presentationml.notesMaster+xml"/>
  <Override PartName="/ppt/charts/chart3.xml" ContentType="application/vnd.openxmlformats-officedocument.drawingml.chart+xml"/>
  <Override PartName="/ppt/charts/chart2.xml" ContentType="application/vnd.openxmlformats-officedocument.drawingml.char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3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0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6"/>
  </p:notesMasterIdLst>
  <p:sldIdLst>
    <p:sldId id="261" r:id="rId2"/>
    <p:sldId id="266" r:id="rId3"/>
    <p:sldId id="262" r:id="rId4"/>
    <p:sldId id="271" r:id="rId5"/>
    <p:sldId id="264" r:id="rId6"/>
    <p:sldId id="272" r:id="rId7"/>
    <p:sldId id="263" r:id="rId8"/>
    <p:sldId id="273" r:id="rId9"/>
    <p:sldId id="267" r:id="rId10"/>
    <p:sldId id="265" r:id="rId11"/>
    <p:sldId id="260" r:id="rId12"/>
    <p:sldId id="268" r:id="rId13"/>
    <p:sldId id="257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000099"/>
    <a:srgbClr val="006600"/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756" autoAdjust="0"/>
  </p:normalViewPr>
  <p:slideViewPr>
    <p:cSldViewPr>
      <p:cViewPr>
        <p:scale>
          <a:sx n="70" d="100"/>
          <a:sy n="70" d="100"/>
        </p:scale>
        <p:origin x="-1302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3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b="0" dirty="0" smtClean="0">
                <a:solidFill>
                  <a:srgbClr val="006600"/>
                </a:solidFill>
                <a:latin typeface="Impact" pitchFamily="34" charset="0"/>
              </a:rPr>
              <a:t>Качество прохождения УП 01.01.</a:t>
            </a:r>
            <a:endParaRPr lang="ru-RU" b="0" dirty="0">
              <a:solidFill>
                <a:srgbClr val="006600"/>
              </a:solidFill>
              <a:latin typeface="Impact" pitchFamily="34" charset="0"/>
            </a:endParaRPr>
          </a:p>
        </c:rich>
      </c:tx>
      <c:layout>
        <c:manualLayout>
          <c:xMode val="edge"/>
          <c:yMode val="edge"/>
          <c:x val="0.14851804660593274"/>
          <c:y val="2.0216697527641166E-2"/>
        </c:manualLayout>
      </c:layout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</c:v>
                </c:pt>
              </c:strCache>
            </c:strRef>
          </c:tx>
          <c:explosion val="25"/>
          <c:dPt>
            <c:idx val="0"/>
            <c:spPr>
              <a:solidFill>
                <a:srgbClr val="006600"/>
              </a:solidFill>
            </c:spPr>
          </c:dPt>
          <c:dPt>
            <c:idx val="1"/>
            <c:spPr>
              <a:solidFill>
                <a:srgbClr val="C00000"/>
              </a:solidFill>
            </c:spPr>
          </c:dPt>
          <c:dPt>
            <c:idx val="2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5.5235355793800685E-2"/>
                  <c:y val="5.2467901615043545E-3"/>
                </c:manualLayout>
              </c:layout>
              <c:showVal val="1"/>
            </c:dLbl>
            <c:dLbl>
              <c:idx val="1"/>
              <c:layout>
                <c:manualLayout>
                  <c:x val="-0.12205544870014444"/>
                  <c:y val="-0.16042570315902618"/>
                </c:manualLayout>
              </c:layout>
              <c:showVal val="1"/>
            </c:dLbl>
            <c:dLbl>
              <c:idx val="2"/>
              <c:layout>
                <c:manualLayout>
                  <c:x val="7.4028232974114041E-4"/>
                  <c:y val="-2.9253402135902055E-2"/>
                </c:manualLayout>
              </c:layout>
              <c:showVal val="1"/>
            </c:dLbl>
            <c:txPr>
              <a:bodyPr/>
              <a:lstStyle/>
              <a:p>
                <a:pPr>
                  <a:defRPr>
                    <a:solidFill>
                      <a:srgbClr val="006600"/>
                    </a:solidFill>
                    <a:latin typeface="Impact" pitchFamily="34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"5"</c:v>
                </c:pt>
                <c:pt idx="1">
                  <c:v>"4"</c:v>
                </c:pt>
                <c:pt idx="2">
                  <c:v>"3"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</c:v>
                </c:pt>
                <c:pt idx="1">
                  <c:v>15</c:v>
                </c:pt>
                <c:pt idx="2">
                  <c:v>3</c:v>
                </c:pt>
              </c:numCache>
            </c:numRef>
          </c:val>
        </c:ser>
      </c:pie3DChart>
    </c:plotArea>
    <c:legend>
      <c:legendPos val="r"/>
      <c:layout/>
      <c:txPr>
        <a:bodyPr/>
        <a:lstStyle/>
        <a:p>
          <a:pPr>
            <a:defRPr>
              <a:solidFill>
                <a:srgbClr val="006600"/>
              </a:solidFill>
              <a:latin typeface="Impact" pitchFamily="34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b="0" dirty="0" smtClean="0">
                <a:solidFill>
                  <a:srgbClr val="C00000"/>
                </a:solidFill>
                <a:latin typeface="Impact" pitchFamily="34" charset="0"/>
              </a:rPr>
              <a:t>Качество прохождения </a:t>
            </a:r>
          </a:p>
          <a:p>
            <a:pPr>
              <a:defRPr/>
            </a:pPr>
            <a:r>
              <a:rPr lang="ru-RU" b="0" dirty="0" smtClean="0">
                <a:solidFill>
                  <a:srgbClr val="C00000"/>
                </a:solidFill>
                <a:latin typeface="Impact" pitchFamily="34" charset="0"/>
              </a:rPr>
              <a:t>ПП 04</a:t>
            </a:r>
            <a:endParaRPr lang="ru-RU" b="0" dirty="0">
              <a:solidFill>
                <a:srgbClr val="C00000"/>
              </a:solidFill>
              <a:latin typeface="Impact" pitchFamily="34" charset="0"/>
            </a:endParaRPr>
          </a:p>
        </c:rich>
      </c:tx>
      <c:layout>
        <c:manualLayout>
          <c:xMode val="edge"/>
          <c:yMode val="edge"/>
          <c:x val="0.18679246367261879"/>
          <c:y val="0"/>
        </c:manualLayout>
      </c:layout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</c:v>
                </c:pt>
              </c:strCache>
            </c:strRef>
          </c:tx>
          <c:explosion val="25"/>
          <c:dPt>
            <c:idx val="0"/>
            <c:spPr>
              <a:solidFill>
                <a:srgbClr val="C00000"/>
              </a:solidFill>
            </c:spPr>
          </c:dPt>
          <c:dPt>
            <c:idx val="1"/>
            <c:spPr>
              <a:solidFill>
                <a:srgbClr val="006600"/>
              </a:solidFill>
            </c:spPr>
          </c:dPt>
          <c:dPt>
            <c:idx val="2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3.6154028862693414E-2"/>
                  <c:y val="-0.25482932451949786"/>
                </c:manualLayout>
              </c:layout>
              <c:showVal val="1"/>
            </c:dLbl>
            <c:dLbl>
              <c:idx val="1"/>
              <c:layout>
                <c:manualLayout>
                  <c:x val="-2.9050651460182587E-2"/>
                  <c:y val="1.8889876433482704E-2"/>
                </c:manualLayout>
              </c:layout>
              <c:showVal val="1"/>
            </c:dLbl>
            <c:dLbl>
              <c:idx val="2"/>
              <c:layout>
                <c:manualLayout>
                  <c:x val="7.4028232974114095E-4"/>
                  <c:y val="-2.9253402135902048E-2"/>
                </c:manualLayout>
              </c:layout>
              <c:showVal val="1"/>
            </c:dLbl>
            <c:txPr>
              <a:bodyPr/>
              <a:lstStyle/>
              <a:p>
                <a:pPr>
                  <a:defRPr>
                    <a:solidFill>
                      <a:srgbClr val="C00000"/>
                    </a:solidFill>
                    <a:latin typeface="Impact" pitchFamily="34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"5"</c:v>
                </c:pt>
                <c:pt idx="1">
                  <c:v>"4"</c:v>
                </c:pt>
                <c:pt idx="2">
                  <c:v>"3"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</c:v>
                </c:pt>
                <c:pt idx="1">
                  <c:v>5</c:v>
                </c:pt>
                <c:pt idx="2">
                  <c:v>1</c:v>
                </c:pt>
              </c:numCache>
            </c:numRef>
          </c:val>
        </c:ser>
      </c:pie3DChart>
    </c:plotArea>
    <c:legend>
      <c:legendPos val="r"/>
      <c:layout/>
      <c:txPr>
        <a:bodyPr/>
        <a:lstStyle/>
        <a:p>
          <a:pPr>
            <a:defRPr>
              <a:solidFill>
                <a:srgbClr val="006600"/>
              </a:solidFill>
              <a:latin typeface="Impact" pitchFamily="34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b="0" dirty="0" smtClean="0">
                <a:solidFill>
                  <a:srgbClr val="000066"/>
                </a:solidFill>
                <a:latin typeface="Impact" pitchFamily="34" charset="0"/>
              </a:rPr>
              <a:t>Качество прохождения </a:t>
            </a:r>
          </a:p>
          <a:p>
            <a:pPr>
              <a:defRPr/>
            </a:pPr>
            <a:r>
              <a:rPr lang="ru-RU" b="0" dirty="0" smtClean="0">
                <a:solidFill>
                  <a:srgbClr val="000066"/>
                </a:solidFill>
                <a:latin typeface="Impact" pitchFamily="34" charset="0"/>
              </a:rPr>
              <a:t>ПП 02.01.</a:t>
            </a:r>
            <a:endParaRPr lang="ru-RU" b="0" dirty="0">
              <a:solidFill>
                <a:srgbClr val="000066"/>
              </a:solidFill>
              <a:latin typeface="Impact" pitchFamily="34" charset="0"/>
            </a:endParaRPr>
          </a:p>
        </c:rich>
      </c:tx>
      <c:layout>
        <c:manualLayout>
          <c:xMode val="edge"/>
          <c:yMode val="edge"/>
          <c:x val="0.22486390401066547"/>
          <c:y val="2.5195613185836494E-2"/>
        </c:manualLayout>
      </c:layout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</c:v>
                </c:pt>
              </c:strCache>
            </c:strRef>
          </c:tx>
          <c:explosion val="25"/>
          <c:dPt>
            <c:idx val="0"/>
            <c:spPr>
              <a:solidFill>
                <a:srgbClr val="000066"/>
              </a:solidFill>
            </c:spPr>
          </c:dPt>
          <c:dPt>
            <c:idx val="1"/>
            <c:spPr>
              <a:solidFill>
                <a:srgbClr val="C00000"/>
              </a:solidFill>
            </c:spPr>
          </c:dPt>
          <c:dPt>
            <c:idx val="2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9.7416953671814313E-2"/>
                  <c:y val="-2.2360280074700693E-2"/>
                </c:manualLayout>
              </c:layout>
              <c:showVal val="1"/>
            </c:dLbl>
            <c:dLbl>
              <c:idx val="1"/>
              <c:layout>
                <c:manualLayout>
                  <c:x val="2.1536033033366667E-2"/>
                  <c:y val="4.9169139936832432E-2"/>
                </c:manualLayout>
              </c:layout>
              <c:showVal val="1"/>
            </c:dLbl>
            <c:dLbl>
              <c:idx val="2"/>
              <c:layout>
                <c:manualLayout>
                  <c:x val="7.4028232974114128E-4"/>
                  <c:y val="-2.9253402135902048E-2"/>
                </c:manualLayout>
              </c:layout>
              <c:showVal val="1"/>
            </c:dLbl>
            <c:txPr>
              <a:bodyPr/>
              <a:lstStyle/>
              <a:p>
                <a:pPr>
                  <a:defRPr>
                    <a:solidFill>
                      <a:srgbClr val="000066"/>
                    </a:solidFill>
                    <a:latin typeface="Impact" pitchFamily="34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"5"</c:v>
                </c:pt>
                <c:pt idx="1">
                  <c:v>"4"</c:v>
                </c:pt>
                <c:pt idx="2">
                  <c:v>"3"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</c:v>
                </c:pt>
                <c:pt idx="1">
                  <c:v>9</c:v>
                </c:pt>
                <c:pt idx="2">
                  <c:v>7</c:v>
                </c:pt>
              </c:numCache>
            </c:numRef>
          </c:val>
        </c:ser>
      </c:pie3DChart>
    </c:plotArea>
    <c:legend>
      <c:legendPos val="r"/>
      <c:layout/>
      <c:txPr>
        <a:bodyPr/>
        <a:lstStyle/>
        <a:p>
          <a:pPr>
            <a:defRPr>
              <a:solidFill>
                <a:srgbClr val="006600"/>
              </a:solidFill>
              <a:latin typeface="Impact" pitchFamily="34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b="0" dirty="0" smtClean="0">
                <a:solidFill>
                  <a:srgbClr val="000066"/>
                </a:solidFill>
                <a:latin typeface="Impact" pitchFamily="34" charset="0"/>
              </a:rPr>
              <a:t>Качество прохождения</a:t>
            </a:r>
          </a:p>
          <a:p>
            <a:pPr>
              <a:defRPr/>
            </a:pPr>
            <a:r>
              <a:rPr lang="ru-RU" b="0" dirty="0" smtClean="0">
                <a:solidFill>
                  <a:srgbClr val="000066"/>
                </a:solidFill>
                <a:latin typeface="Impact" pitchFamily="34" charset="0"/>
              </a:rPr>
              <a:t>ПП 03</a:t>
            </a:r>
            <a:endParaRPr lang="ru-RU" b="0" dirty="0">
              <a:solidFill>
                <a:srgbClr val="000066"/>
              </a:solidFill>
              <a:latin typeface="Impact" pitchFamily="34" charset="0"/>
            </a:endParaRPr>
          </a:p>
        </c:rich>
      </c:tx>
      <c:layout>
        <c:manualLayout>
          <c:xMode val="edge"/>
          <c:yMode val="edge"/>
          <c:x val="0.22004874237959451"/>
          <c:y val="2.7133737277054693E-2"/>
        </c:manualLayout>
      </c:layout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</c:v>
                </c:pt>
              </c:strCache>
            </c:strRef>
          </c:tx>
          <c:explosion val="25"/>
          <c:dPt>
            <c:idx val="0"/>
            <c:spPr>
              <a:solidFill>
                <a:srgbClr val="000066"/>
              </a:solidFill>
            </c:spPr>
          </c:dPt>
          <c:dPt>
            <c:idx val="1"/>
            <c:spPr>
              <a:solidFill>
                <a:srgbClr val="C00000"/>
              </a:solidFill>
            </c:spPr>
          </c:dPt>
          <c:dPt>
            <c:idx val="2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3.5043945734424584E-2"/>
                  <c:y val="-9.0142761915342734E-2"/>
                </c:manualLayout>
              </c:layout>
              <c:showVal val="1"/>
            </c:dLbl>
            <c:dLbl>
              <c:idx val="1"/>
              <c:layout>
                <c:manualLayout>
                  <c:x val="-0.19363126319297858"/>
                  <c:y val="-1.7912895718139584E-2"/>
                </c:manualLayout>
              </c:layout>
              <c:showVal val="1"/>
            </c:dLbl>
            <c:dLbl>
              <c:idx val="2"/>
              <c:layout>
                <c:manualLayout>
                  <c:x val="7.4028232974114095E-4"/>
                  <c:y val="-2.9253402135902048E-2"/>
                </c:manualLayout>
              </c:layout>
              <c:showVal val="1"/>
            </c:dLbl>
            <c:txPr>
              <a:bodyPr/>
              <a:lstStyle/>
              <a:p>
                <a:pPr>
                  <a:defRPr>
                    <a:solidFill>
                      <a:srgbClr val="000066"/>
                    </a:solidFill>
                    <a:latin typeface="Impact" pitchFamily="34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"5"</c:v>
                </c:pt>
                <c:pt idx="1">
                  <c:v>"4"</c:v>
                </c:pt>
                <c:pt idx="2">
                  <c:v>"3"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</c:v>
                </c:pt>
                <c:pt idx="1">
                  <c:v>13</c:v>
                </c:pt>
                <c:pt idx="2">
                  <c:v>11</c:v>
                </c:pt>
              </c:numCache>
            </c:numRef>
          </c:val>
        </c:ser>
      </c:pie3DChart>
    </c:plotArea>
    <c:legend>
      <c:legendPos val="r"/>
      <c:layout/>
      <c:txPr>
        <a:bodyPr/>
        <a:lstStyle/>
        <a:p>
          <a:pPr>
            <a:defRPr>
              <a:solidFill>
                <a:srgbClr val="006600"/>
              </a:solidFill>
              <a:latin typeface="Impact" pitchFamily="34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b="0" dirty="0" smtClean="0">
                <a:solidFill>
                  <a:srgbClr val="000066"/>
                </a:solidFill>
                <a:latin typeface="Impact" pitchFamily="34" charset="0"/>
              </a:rPr>
              <a:t>Качество прохождения </a:t>
            </a:r>
          </a:p>
          <a:p>
            <a:pPr>
              <a:defRPr/>
            </a:pPr>
            <a:r>
              <a:rPr lang="ru-RU" b="0" dirty="0" smtClean="0">
                <a:solidFill>
                  <a:srgbClr val="000066"/>
                </a:solidFill>
                <a:latin typeface="Impact" pitchFamily="34" charset="0"/>
              </a:rPr>
              <a:t>ПП 01.02.</a:t>
            </a:r>
            <a:endParaRPr lang="ru-RU" b="0" dirty="0">
              <a:solidFill>
                <a:srgbClr val="000066"/>
              </a:solidFill>
              <a:latin typeface="Impact" pitchFamily="34" charset="0"/>
            </a:endParaRPr>
          </a:p>
        </c:rich>
      </c:tx>
      <c:layout>
        <c:manualLayout>
          <c:xMode val="edge"/>
          <c:yMode val="edge"/>
          <c:x val="2.1834491508112082E-3"/>
          <c:y val="0"/>
        </c:manualLayout>
      </c:layout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</c:v>
                </c:pt>
              </c:strCache>
            </c:strRef>
          </c:tx>
          <c:explosion val="25"/>
          <c:dPt>
            <c:idx val="0"/>
            <c:spPr>
              <a:solidFill>
                <a:srgbClr val="000066"/>
              </a:solidFill>
            </c:spPr>
          </c:dPt>
          <c:dPt>
            <c:idx val="1"/>
            <c:spPr>
              <a:solidFill>
                <a:srgbClr val="C00000"/>
              </a:solidFill>
            </c:spPr>
          </c:dPt>
          <c:dPt>
            <c:idx val="2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6.3129410352254764E-2"/>
                  <c:y val="-5.4101894661276954E-2"/>
                </c:manualLayout>
              </c:layout>
              <c:showVal val="1"/>
            </c:dLbl>
            <c:dLbl>
              <c:idx val="1"/>
              <c:layout>
                <c:manualLayout>
                  <c:x val="-0.32332619404295593"/>
                  <c:y val="-4.2608513583960755E-2"/>
                </c:manualLayout>
              </c:layout>
              <c:showVal val="1"/>
            </c:dLbl>
            <c:dLbl>
              <c:idx val="2"/>
              <c:layout>
                <c:manualLayout>
                  <c:x val="7.4028232974114095E-4"/>
                  <c:y val="-2.9253402135902048E-2"/>
                </c:manualLayout>
              </c:layout>
              <c:showVal val="1"/>
            </c:dLbl>
            <c:txPr>
              <a:bodyPr/>
              <a:lstStyle/>
              <a:p>
                <a:pPr>
                  <a:defRPr>
                    <a:solidFill>
                      <a:srgbClr val="000066"/>
                    </a:solidFill>
                    <a:latin typeface="Impact" pitchFamily="34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"5"</c:v>
                </c:pt>
                <c:pt idx="1">
                  <c:v>"4"</c:v>
                </c:pt>
                <c:pt idx="2">
                  <c:v>"3"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</c:v>
                </c:pt>
                <c:pt idx="1">
                  <c:v>12</c:v>
                </c:pt>
                <c:pt idx="2">
                  <c:v>12</c:v>
                </c:pt>
              </c:numCache>
            </c:numRef>
          </c:val>
        </c:ser>
      </c:pie3DChart>
    </c:plotArea>
    <c:legend>
      <c:legendPos val="r"/>
      <c:layout/>
      <c:txPr>
        <a:bodyPr/>
        <a:lstStyle/>
        <a:p>
          <a:pPr>
            <a:defRPr>
              <a:solidFill>
                <a:srgbClr val="006600"/>
              </a:solidFill>
              <a:latin typeface="Impact" pitchFamily="34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b="0" dirty="0" smtClean="0">
                <a:solidFill>
                  <a:srgbClr val="006600"/>
                </a:solidFill>
                <a:latin typeface="Impact" pitchFamily="34" charset="0"/>
              </a:rPr>
              <a:t>Качество прохождения</a:t>
            </a:r>
          </a:p>
          <a:p>
            <a:pPr>
              <a:defRPr/>
            </a:pPr>
            <a:r>
              <a:rPr lang="ru-RU" b="0" dirty="0" smtClean="0">
                <a:solidFill>
                  <a:srgbClr val="006600"/>
                </a:solidFill>
                <a:latin typeface="Impact" pitchFamily="34" charset="0"/>
              </a:rPr>
              <a:t>ПП 02.01.</a:t>
            </a:r>
            <a:endParaRPr lang="ru-RU" b="0" dirty="0">
              <a:solidFill>
                <a:srgbClr val="006600"/>
              </a:solidFill>
              <a:latin typeface="Impact" pitchFamily="34" charset="0"/>
            </a:endParaRPr>
          </a:p>
        </c:rich>
      </c:tx>
      <c:layout>
        <c:manualLayout>
          <c:xMode val="edge"/>
          <c:yMode val="edge"/>
          <c:x val="0.1692372192295965"/>
          <c:y val="3.2067144054700999E-2"/>
        </c:manualLayout>
      </c:layout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</c:v>
                </c:pt>
              </c:strCache>
            </c:strRef>
          </c:tx>
          <c:explosion val="25"/>
          <c:dPt>
            <c:idx val="0"/>
            <c:spPr>
              <a:solidFill>
                <a:srgbClr val="006600"/>
              </a:solidFill>
            </c:spPr>
          </c:dPt>
          <c:dPt>
            <c:idx val="1"/>
            <c:spPr>
              <a:solidFill>
                <a:srgbClr val="C00000"/>
              </a:solidFill>
            </c:spPr>
          </c:dPt>
          <c:dPt>
            <c:idx val="2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8.2153174585401223E-3"/>
                  <c:y val="-9.1376210724060963E-2"/>
                </c:manualLayout>
              </c:layout>
              <c:showVal val="1"/>
            </c:dLbl>
            <c:dLbl>
              <c:idx val="1"/>
              <c:layout>
                <c:manualLayout>
                  <c:x val="-6.6236750668818831E-2"/>
                  <c:y val="4.3802372127002734E-2"/>
                </c:manualLayout>
              </c:layout>
              <c:showVal val="1"/>
            </c:dLbl>
            <c:dLbl>
              <c:idx val="2"/>
              <c:layout>
                <c:manualLayout>
                  <c:x val="7.4028232974114063E-4"/>
                  <c:y val="-2.9253402135902048E-2"/>
                </c:manualLayout>
              </c:layout>
              <c:showVal val="1"/>
            </c:dLbl>
            <c:txPr>
              <a:bodyPr/>
              <a:lstStyle/>
              <a:p>
                <a:pPr>
                  <a:defRPr>
                    <a:solidFill>
                      <a:srgbClr val="006600"/>
                    </a:solidFill>
                    <a:latin typeface="Impact" pitchFamily="34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"5"</c:v>
                </c:pt>
                <c:pt idx="1">
                  <c:v>"4"</c:v>
                </c:pt>
                <c:pt idx="2">
                  <c:v>"3"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12</c:v>
                </c:pt>
                <c:pt idx="1">
                  <c:v>12</c:v>
                </c:pt>
                <c:pt idx="2">
                  <c:v>5</c:v>
                </c:pt>
              </c:numCache>
            </c:numRef>
          </c:val>
        </c:ser>
      </c:pie3DChart>
    </c:plotArea>
    <c:legend>
      <c:legendPos val="r"/>
      <c:layout/>
      <c:txPr>
        <a:bodyPr/>
        <a:lstStyle/>
        <a:p>
          <a:pPr>
            <a:defRPr>
              <a:solidFill>
                <a:srgbClr val="006600"/>
              </a:solidFill>
              <a:latin typeface="Impact" pitchFamily="34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b="0" dirty="0" smtClean="0">
                <a:solidFill>
                  <a:srgbClr val="006600"/>
                </a:solidFill>
                <a:latin typeface="Impact" pitchFamily="34" charset="0"/>
              </a:rPr>
              <a:t>Качество прохождения</a:t>
            </a:r>
          </a:p>
          <a:p>
            <a:pPr>
              <a:defRPr/>
            </a:pPr>
            <a:r>
              <a:rPr lang="ru-RU" b="0" dirty="0" smtClean="0">
                <a:solidFill>
                  <a:srgbClr val="006600"/>
                </a:solidFill>
                <a:latin typeface="Impact" pitchFamily="34" charset="0"/>
              </a:rPr>
              <a:t>ПП 04.01.</a:t>
            </a:r>
            <a:endParaRPr lang="ru-RU" b="0" dirty="0">
              <a:solidFill>
                <a:srgbClr val="006600"/>
              </a:solidFill>
              <a:latin typeface="Impact" pitchFamily="34" charset="0"/>
            </a:endParaRPr>
          </a:p>
        </c:rich>
      </c:tx>
      <c:layout>
        <c:manualLayout>
          <c:xMode val="edge"/>
          <c:yMode val="edge"/>
          <c:x val="0.15324931860701438"/>
          <c:y val="0"/>
        </c:manualLayout>
      </c:layout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</c:v>
                </c:pt>
              </c:strCache>
            </c:strRef>
          </c:tx>
          <c:explosion val="25"/>
          <c:dPt>
            <c:idx val="0"/>
            <c:spPr>
              <a:solidFill>
                <a:srgbClr val="006600"/>
              </a:solidFill>
            </c:spPr>
          </c:dPt>
          <c:dPt>
            <c:idx val="1"/>
            <c:spPr>
              <a:solidFill>
                <a:srgbClr val="C00000"/>
              </a:solidFill>
            </c:spPr>
          </c:dPt>
          <c:dPt>
            <c:idx val="2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-1.4925355416480691E-2"/>
                  <c:y val="-0.11657769019816509"/>
                </c:manualLayout>
              </c:layout>
              <c:showVal val="1"/>
            </c:dLbl>
            <c:dLbl>
              <c:idx val="1"/>
              <c:layout>
                <c:manualLayout>
                  <c:x val="-0.25768347752590248"/>
                  <c:y val="-9.6316052602342425E-2"/>
                </c:manualLayout>
              </c:layout>
              <c:showVal val="1"/>
            </c:dLbl>
            <c:dLbl>
              <c:idx val="2"/>
              <c:layout>
                <c:manualLayout>
                  <c:x val="7.4028232974114063E-4"/>
                  <c:y val="-2.9253402135902048E-2"/>
                </c:manualLayout>
              </c:layout>
              <c:showVal val="1"/>
            </c:dLbl>
            <c:txPr>
              <a:bodyPr/>
              <a:lstStyle/>
              <a:p>
                <a:pPr>
                  <a:defRPr>
                    <a:solidFill>
                      <a:srgbClr val="006600"/>
                    </a:solidFill>
                    <a:latin typeface="Impact" pitchFamily="34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"5"</c:v>
                </c:pt>
                <c:pt idx="1">
                  <c:v>"4"</c:v>
                </c:pt>
                <c:pt idx="2">
                  <c:v>"3"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</c:v>
                </c:pt>
                <c:pt idx="1">
                  <c:v>7</c:v>
                </c:pt>
                <c:pt idx="2">
                  <c:v>3</c:v>
                </c:pt>
              </c:numCache>
            </c:numRef>
          </c:val>
        </c:ser>
      </c:pie3DChart>
    </c:plotArea>
    <c:legend>
      <c:legendPos val="r"/>
      <c:layout/>
      <c:txPr>
        <a:bodyPr/>
        <a:lstStyle/>
        <a:p>
          <a:pPr>
            <a:defRPr>
              <a:solidFill>
                <a:srgbClr val="006600"/>
              </a:solidFill>
              <a:latin typeface="Impact" pitchFamily="34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b="0" dirty="0" smtClean="0">
                <a:solidFill>
                  <a:srgbClr val="006600"/>
                </a:solidFill>
                <a:latin typeface="Impact" pitchFamily="34" charset="0"/>
              </a:rPr>
              <a:t>Качество прохождения </a:t>
            </a:r>
          </a:p>
          <a:p>
            <a:pPr>
              <a:defRPr/>
            </a:pPr>
            <a:r>
              <a:rPr lang="ru-RU" b="0" dirty="0" smtClean="0">
                <a:solidFill>
                  <a:srgbClr val="006600"/>
                </a:solidFill>
                <a:latin typeface="Impact" pitchFamily="34" charset="0"/>
              </a:rPr>
              <a:t>ПП 01.01.</a:t>
            </a:r>
            <a:endParaRPr lang="ru-RU" b="0" dirty="0">
              <a:solidFill>
                <a:srgbClr val="006600"/>
              </a:solidFill>
              <a:latin typeface="Impact" pitchFamily="34" charset="0"/>
            </a:endParaRPr>
          </a:p>
        </c:rich>
      </c:tx>
      <c:layout>
        <c:manualLayout>
          <c:xMode val="edge"/>
          <c:yMode val="edge"/>
          <c:x val="0.1964135132526259"/>
          <c:y val="3.1123992758974501E-2"/>
        </c:manualLayout>
      </c:layout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</c:v>
                </c:pt>
              </c:strCache>
            </c:strRef>
          </c:tx>
          <c:explosion val="25"/>
          <c:dPt>
            <c:idx val="0"/>
            <c:spPr>
              <a:solidFill>
                <a:srgbClr val="006600"/>
              </a:solidFill>
            </c:spPr>
          </c:dPt>
          <c:dPt>
            <c:idx val="1"/>
            <c:spPr>
              <a:solidFill>
                <a:srgbClr val="C00000"/>
              </a:solidFill>
            </c:spPr>
          </c:dPt>
          <c:dPt>
            <c:idx val="2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2.2744285243351831E-2"/>
                  <c:y val="-5.862828966716116E-2"/>
                </c:manualLayout>
              </c:layout>
              <c:showVal val="1"/>
            </c:dLbl>
            <c:dLbl>
              <c:idx val="1"/>
              <c:layout>
                <c:manualLayout>
                  <c:x val="-0.19877811846042609"/>
                  <c:y val="-0.10930893299437316"/>
                </c:manualLayout>
              </c:layout>
              <c:showVal val="1"/>
            </c:dLbl>
            <c:dLbl>
              <c:idx val="2"/>
              <c:layout>
                <c:manualLayout>
                  <c:x val="7.4028232974114063E-4"/>
                  <c:y val="-2.9253402135902048E-2"/>
                </c:manualLayout>
              </c:layout>
              <c:showVal val="1"/>
            </c:dLbl>
            <c:txPr>
              <a:bodyPr/>
              <a:lstStyle/>
              <a:p>
                <a:pPr>
                  <a:defRPr>
                    <a:solidFill>
                      <a:srgbClr val="006600"/>
                    </a:solidFill>
                    <a:latin typeface="Impact" pitchFamily="34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"5"</c:v>
                </c:pt>
                <c:pt idx="1">
                  <c:v>"4"</c:v>
                </c:pt>
                <c:pt idx="2">
                  <c:v>"3"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</c:v>
                </c:pt>
                <c:pt idx="1">
                  <c:v>9</c:v>
                </c:pt>
                <c:pt idx="2">
                  <c:v>6</c:v>
                </c:pt>
              </c:numCache>
            </c:numRef>
          </c:val>
        </c:ser>
      </c:pie3DChart>
    </c:plotArea>
    <c:legend>
      <c:legendPos val="r"/>
      <c:layout/>
      <c:txPr>
        <a:bodyPr/>
        <a:lstStyle/>
        <a:p>
          <a:pPr>
            <a:defRPr>
              <a:solidFill>
                <a:srgbClr val="006600"/>
              </a:solidFill>
              <a:latin typeface="Impact" pitchFamily="34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b="0" dirty="0" smtClean="0">
                <a:solidFill>
                  <a:srgbClr val="006600"/>
                </a:solidFill>
                <a:latin typeface="Impact" pitchFamily="34" charset="0"/>
              </a:rPr>
              <a:t>Качество прохождения </a:t>
            </a:r>
          </a:p>
          <a:p>
            <a:pPr>
              <a:defRPr/>
            </a:pPr>
            <a:r>
              <a:rPr lang="ru-RU" b="0" dirty="0" smtClean="0">
                <a:solidFill>
                  <a:srgbClr val="006600"/>
                </a:solidFill>
                <a:latin typeface="Impact" pitchFamily="34" charset="0"/>
              </a:rPr>
              <a:t>ПП 04.02.</a:t>
            </a:r>
            <a:endParaRPr lang="ru-RU" b="0" dirty="0">
              <a:solidFill>
                <a:srgbClr val="006600"/>
              </a:solidFill>
              <a:latin typeface="Impact" pitchFamily="34" charset="0"/>
            </a:endParaRPr>
          </a:p>
        </c:rich>
      </c:tx>
      <c:layout>
        <c:manualLayout>
          <c:xMode val="edge"/>
          <c:yMode val="edge"/>
          <c:x val="0.16329498742563961"/>
          <c:y val="3.1123992758974501E-2"/>
        </c:manualLayout>
      </c:layout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</c:v>
                </c:pt>
              </c:strCache>
            </c:strRef>
          </c:tx>
          <c:explosion val="25"/>
          <c:dPt>
            <c:idx val="0"/>
            <c:spPr>
              <a:solidFill>
                <a:srgbClr val="006600"/>
              </a:solidFill>
            </c:spPr>
          </c:dPt>
          <c:dPt>
            <c:idx val="1"/>
            <c:spPr>
              <a:solidFill>
                <a:srgbClr val="C00000"/>
              </a:solidFill>
            </c:spPr>
          </c:dPt>
          <c:dPt>
            <c:idx val="2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3.8199795982264605E-2"/>
                  <c:y val="-0.11102483710960215"/>
                </c:manualLayout>
              </c:layout>
              <c:showVal val="1"/>
            </c:dLbl>
            <c:dLbl>
              <c:idx val="1"/>
              <c:layout>
                <c:manualLayout>
                  <c:x val="-0.1000006312429932"/>
                  <c:y val="-3.0711456896946085E-2"/>
                </c:manualLayout>
              </c:layout>
              <c:showVal val="1"/>
            </c:dLbl>
            <c:dLbl>
              <c:idx val="2"/>
              <c:layout>
                <c:manualLayout>
                  <c:x val="7.4028232974114063E-4"/>
                  <c:y val="-2.9253402135902048E-2"/>
                </c:manualLayout>
              </c:layout>
              <c:showVal val="1"/>
            </c:dLbl>
            <c:txPr>
              <a:bodyPr/>
              <a:lstStyle/>
              <a:p>
                <a:pPr>
                  <a:defRPr>
                    <a:solidFill>
                      <a:srgbClr val="006600"/>
                    </a:solidFill>
                    <a:latin typeface="Impact" pitchFamily="34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"5"</c:v>
                </c:pt>
                <c:pt idx="1">
                  <c:v>"4"</c:v>
                </c:pt>
                <c:pt idx="2">
                  <c:v>"3"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</c:v>
                </c:pt>
                <c:pt idx="1">
                  <c:v>6</c:v>
                </c:pt>
                <c:pt idx="2">
                  <c:v>3</c:v>
                </c:pt>
              </c:numCache>
            </c:numRef>
          </c:val>
        </c:ser>
      </c:pie3DChart>
    </c:plotArea>
    <c:legend>
      <c:legendPos val="r"/>
      <c:layout/>
      <c:txPr>
        <a:bodyPr/>
        <a:lstStyle/>
        <a:p>
          <a:pPr>
            <a:defRPr>
              <a:solidFill>
                <a:srgbClr val="006600"/>
              </a:solidFill>
              <a:latin typeface="Impact" pitchFamily="34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b="0" dirty="0" smtClean="0">
                <a:solidFill>
                  <a:srgbClr val="C00000"/>
                </a:solidFill>
                <a:latin typeface="Impact" pitchFamily="34" charset="0"/>
              </a:rPr>
              <a:t>Качество прохождения</a:t>
            </a:r>
          </a:p>
          <a:p>
            <a:pPr>
              <a:defRPr/>
            </a:pPr>
            <a:r>
              <a:rPr lang="ru-RU" b="0" dirty="0" smtClean="0">
                <a:solidFill>
                  <a:srgbClr val="C00000"/>
                </a:solidFill>
                <a:latin typeface="Impact" pitchFamily="34" charset="0"/>
              </a:rPr>
              <a:t>УП 03.01.</a:t>
            </a:r>
            <a:endParaRPr lang="ru-RU" b="0" dirty="0">
              <a:solidFill>
                <a:srgbClr val="C00000"/>
              </a:solidFill>
              <a:latin typeface="Impact" pitchFamily="34" charset="0"/>
            </a:endParaRPr>
          </a:p>
        </c:rich>
      </c:tx>
      <c:layout>
        <c:manualLayout>
          <c:xMode val="edge"/>
          <c:yMode val="edge"/>
          <c:x val="0.25887221705307389"/>
          <c:y val="1.4697441025071287E-2"/>
        </c:manualLayout>
      </c:layout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</c:v>
                </c:pt>
              </c:strCache>
            </c:strRef>
          </c:tx>
          <c:explosion val="25"/>
          <c:dPt>
            <c:idx val="0"/>
            <c:spPr>
              <a:solidFill>
                <a:srgbClr val="C00000"/>
              </a:solidFill>
            </c:spPr>
          </c:dPt>
          <c:dPt>
            <c:idx val="1"/>
            <c:spPr>
              <a:solidFill>
                <a:srgbClr val="006600"/>
              </a:solidFill>
            </c:spPr>
          </c:dPt>
          <c:dPt>
            <c:idx val="2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6.2515787218667782E-2"/>
                  <c:y val="-0.27932505956128334"/>
                </c:manualLayout>
              </c:layout>
              <c:showVal val="1"/>
            </c:dLbl>
            <c:dLbl>
              <c:idx val="1"/>
              <c:layout>
                <c:manualLayout>
                  <c:x val="2.4118673521916652E-2"/>
                  <c:y val="-0.17576596427557431"/>
                </c:manualLayout>
              </c:layout>
              <c:showVal val="1"/>
            </c:dLbl>
            <c:dLbl>
              <c:idx val="2"/>
              <c:layout>
                <c:manualLayout>
                  <c:x val="7.4028232974114128E-4"/>
                  <c:y val="-2.9253402135902048E-2"/>
                </c:manualLayout>
              </c:layout>
              <c:showVal val="1"/>
            </c:dLbl>
            <c:txPr>
              <a:bodyPr/>
              <a:lstStyle/>
              <a:p>
                <a:pPr>
                  <a:defRPr>
                    <a:solidFill>
                      <a:srgbClr val="C00000"/>
                    </a:solidFill>
                    <a:latin typeface="Impact" pitchFamily="34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"5"</c:v>
                </c:pt>
                <c:pt idx="1">
                  <c:v>"4"</c:v>
                </c:pt>
                <c:pt idx="2">
                  <c:v>"3"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13</c:v>
                </c:pt>
                <c:pt idx="1">
                  <c:v>12</c:v>
                </c:pt>
                <c:pt idx="2">
                  <c:v>0</c:v>
                </c:pt>
              </c:numCache>
            </c:numRef>
          </c:val>
        </c:ser>
      </c:pie3DChart>
    </c:plotArea>
    <c:legend>
      <c:legendPos val="r"/>
      <c:layout/>
      <c:txPr>
        <a:bodyPr/>
        <a:lstStyle/>
        <a:p>
          <a:pPr>
            <a:defRPr>
              <a:solidFill>
                <a:srgbClr val="006600"/>
              </a:solidFill>
              <a:latin typeface="Impact" pitchFamily="34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b="0" dirty="0" smtClean="0">
                <a:solidFill>
                  <a:srgbClr val="C00000"/>
                </a:solidFill>
                <a:latin typeface="Impact" pitchFamily="34" charset="0"/>
              </a:rPr>
              <a:t>Качество прохождения</a:t>
            </a:r>
          </a:p>
          <a:p>
            <a:pPr>
              <a:defRPr/>
            </a:pPr>
            <a:r>
              <a:rPr lang="ru-RU" b="0" dirty="0" smtClean="0">
                <a:solidFill>
                  <a:srgbClr val="C00000"/>
                </a:solidFill>
                <a:latin typeface="Impact" pitchFamily="34" charset="0"/>
              </a:rPr>
              <a:t>ПП 02.02.</a:t>
            </a:r>
            <a:endParaRPr lang="ru-RU" b="0" dirty="0">
              <a:solidFill>
                <a:srgbClr val="C00000"/>
              </a:solidFill>
              <a:latin typeface="Impact" pitchFamily="34" charset="0"/>
            </a:endParaRPr>
          </a:p>
        </c:rich>
      </c:tx>
      <c:layout>
        <c:manualLayout>
          <c:xMode val="edge"/>
          <c:yMode val="edge"/>
          <c:x val="0.21572723388934745"/>
          <c:y val="0"/>
        </c:manualLayout>
      </c:layout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</c:v>
                </c:pt>
              </c:strCache>
            </c:strRef>
          </c:tx>
          <c:explosion val="25"/>
          <c:dPt>
            <c:idx val="0"/>
            <c:spPr>
              <a:solidFill>
                <a:srgbClr val="C00000"/>
              </a:solidFill>
            </c:spPr>
          </c:dPt>
          <c:dPt>
            <c:idx val="1"/>
            <c:spPr>
              <a:solidFill>
                <a:srgbClr val="006600"/>
              </a:solidFill>
            </c:spPr>
          </c:dPt>
          <c:dPt>
            <c:idx val="2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5.7439971947561487E-2"/>
                  <c:y val="-0.40670296545523577"/>
                </c:manualLayout>
              </c:layout>
              <c:showVal val="1"/>
            </c:dLbl>
            <c:dLbl>
              <c:idx val="1"/>
              <c:layout>
                <c:manualLayout>
                  <c:x val="-1.8361634420772942E-2"/>
                  <c:y val="6.396357194879583E-2"/>
                </c:manualLayout>
              </c:layout>
              <c:showVal val="1"/>
            </c:dLbl>
            <c:dLbl>
              <c:idx val="2"/>
              <c:layout>
                <c:manualLayout>
                  <c:x val="7.4028232974114095E-4"/>
                  <c:y val="-2.9253402135902048E-2"/>
                </c:manualLayout>
              </c:layout>
              <c:showVal val="1"/>
            </c:dLbl>
            <c:txPr>
              <a:bodyPr/>
              <a:lstStyle/>
              <a:p>
                <a:pPr>
                  <a:defRPr>
                    <a:solidFill>
                      <a:srgbClr val="C00000"/>
                    </a:solidFill>
                    <a:latin typeface="Impact" pitchFamily="34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"5"</c:v>
                </c:pt>
                <c:pt idx="1">
                  <c:v>"4"</c:v>
                </c:pt>
                <c:pt idx="2">
                  <c:v>"3"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13</c:v>
                </c:pt>
                <c:pt idx="1">
                  <c:v>6</c:v>
                </c:pt>
                <c:pt idx="2">
                  <c:v>5</c:v>
                </c:pt>
              </c:numCache>
            </c:numRef>
          </c:val>
        </c:ser>
      </c:pie3DChart>
    </c:plotArea>
    <c:legend>
      <c:legendPos val="r"/>
      <c:layout/>
      <c:txPr>
        <a:bodyPr/>
        <a:lstStyle/>
        <a:p>
          <a:pPr>
            <a:defRPr>
              <a:solidFill>
                <a:srgbClr val="006600"/>
              </a:solidFill>
              <a:latin typeface="Impact" pitchFamily="34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b="0" dirty="0" smtClean="0">
                <a:solidFill>
                  <a:srgbClr val="C00000"/>
                </a:solidFill>
                <a:latin typeface="Impact" pitchFamily="34" charset="0"/>
              </a:rPr>
              <a:t>Качество прохождения</a:t>
            </a:r>
          </a:p>
          <a:p>
            <a:pPr>
              <a:defRPr/>
            </a:pPr>
            <a:r>
              <a:rPr lang="ru-RU" b="0" dirty="0" smtClean="0">
                <a:solidFill>
                  <a:srgbClr val="C00000"/>
                </a:solidFill>
                <a:latin typeface="Impact" pitchFamily="34" charset="0"/>
              </a:rPr>
              <a:t>ПП 03</a:t>
            </a:r>
            <a:endParaRPr lang="ru-RU" b="0" dirty="0">
              <a:solidFill>
                <a:srgbClr val="C00000"/>
              </a:solidFill>
              <a:latin typeface="Impact" pitchFamily="34" charset="0"/>
            </a:endParaRPr>
          </a:p>
        </c:rich>
      </c:tx>
      <c:layout>
        <c:manualLayout>
          <c:xMode val="edge"/>
          <c:yMode val="edge"/>
          <c:x val="6.8823065746113452E-2"/>
          <c:y val="2.7847782994871919E-2"/>
        </c:manualLayout>
      </c:layout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</c:v>
                </c:pt>
              </c:strCache>
            </c:strRef>
          </c:tx>
          <c:explosion val="25"/>
          <c:dPt>
            <c:idx val="0"/>
            <c:spPr>
              <a:solidFill>
                <a:srgbClr val="C00000"/>
              </a:solidFill>
            </c:spPr>
          </c:dPt>
          <c:dPt>
            <c:idx val="1"/>
            <c:spPr>
              <a:solidFill>
                <a:srgbClr val="006600"/>
              </a:solidFill>
            </c:spPr>
          </c:dPt>
          <c:dPt>
            <c:idx val="2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6.0455227495037948E-2"/>
                  <c:y val="-0.18392071933527854"/>
                </c:manualLayout>
              </c:layout>
              <c:showVal val="1"/>
            </c:dLbl>
            <c:dLbl>
              <c:idx val="1"/>
              <c:layout>
                <c:manualLayout>
                  <c:x val="1.7381456614022929E-3"/>
                  <c:y val="9.6381469310427501E-2"/>
                </c:manualLayout>
              </c:layout>
              <c:showVal val="1"/>
            </c:dLbl>
            <c:dLbl>
              <c:idx val="2"/>
              <c:layout>
                <c:manualLayout>
                  <c:x val="7.4028232974114095E-4"/>
                  <c:y val="-2.9253402135902048E-2"/>
                </c:manualLayout>
              </c:layout>
              <c:showVal val="1"/>
            </c:dLbl>
            <c:txPr>
              <a:bodyPr/>
              <a:lstStyle/>
              <a:p>
                <a:pPr>
                  <a:defRPr>
                    <a:solidFill>
                      <a:srgbClr val="C00000"/>
                    </a:solidFill>
                    <a:latin typeface="Impact" pitchFamily="34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"5"</c:v>
                </c:pt>
                <c:pt idx="1">
                  <c:v>"4"</c:v>
                </c:pt>
                <c:pt idx="2">
                  <c:v>"3"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</c:v>
                </c:pt>
                <c:pt idx="1">
                  <c:v>7</c:v>
                </c:pt>
                <c:pt idx="2">
                  <c:v>2</c:v>
                </c:pt>
              </c:numCache>
            </c:numRef>
          </c:val>
        </c:ser>
      </c:pie3DChart>
    </c:plotArea>
    <c:legend>
      <c:legendPos val="r"/>
      <c:layout/>
      <c:txPr>
        <a:bodyPr/>
        <a:lstStyle/>
        <a:p>
          <a:pPr>
            <a:defRPr>
              <a:solidFill>
                <a:srgbClr val="006600"/>
              </a:solidFill>
              <a:latin typeface="Impact" pitchFamily="34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b="0" dirty="0" smtClean="0">
                <a:solidFill>
                  <a:srgbClr val="C00000"/>
                </a:solidFill>
                <a:latin typeface="Impact" pitchFamily="34" charset="0"/>
              </a:rPr>
              <a:t>Качество прохождения </a:t>
            </a:r>
          </a:p>
          <a:p>
            <a:pPr>
              <a:defRPr/>
            </a:pPr>
            <a:r>
              <a:rPr lang="ru-RU" b="0" dirty="0" smtClean="0">
                <a:solidFill>
                  <a:srgbClr val="C00000"/>
                </a:solidFill>
                <a:latin typeface="Impact" pitchFamily="34" charset="0"/>
              </a:rPr>
              <a:t>ПП 01</a:t>
            </a:r>
            <a:endParaRPr lang="ru-RU" b="0" dirty="0">
              <a:solidFill>
                <a:srgbClr val="C00000"/>
              </a:solidFill>
              <a:latin typeface="Impact" pitchFamily="34" charset="0"/>
            </a:endParaRPr>
          </a:p>
        </c:rich>
      </c:tx>
      <c:layout>
        <c:manualLayout>
          <c:xMode val="edge"/>
          <c:yMode val="edge"/>
          <c:x val="0.1617179147672117"/>
          <c:y val="0"/>
        </c:manualLayout>
      </c:layout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</c:v>
                </c:pt>
              </c:strCache>
            </c:strRef>
          </c:tx>
          <c:explosion val="25"/>
          <c:dPt>
            <c:idx val="0"/>
            <c:spPr>
              <a:solidFill>
                <a:srgbClr val="C00000"/>
              </a:solidFill>
            </c:spPr>
          </c:dPt>
          <c:dPt>
            <c:idx val="1"/>
            <c:spPr>
              <a:solidFill>
                <a:srgbClr val="006600"/>
              </a:solidFill>
            </c:spPr>
          </c:dPt>
          <c:dPt>
            <c:idx val="2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9.7918081961749226E-2"/>
                  <c:y val="-8.1475424299260885E-2"/>
                </c:manualLayout>
              </c:layout>
              <c:showVal val="1"/>
            </c:dLbl>
            <c:dLbl>
              <c:idx val="1"/>
              <c:layout>
                <c:manualLayout>
                  <c:x val="-0.19055225648880542"/>
                  <c:y val="-0.16507275335420243"/>
                </c:manualLayout>
              </c:layout>
              <c:showVal val="1"/>
            </c:dLbl>
            <c:dLbl>
              <c:idx val="2"/>
              <c:layout>
                <c:manualLayout>
                  <c:x val="7.4028232974114095E-4"/>
                  <c:y val="-2.9253402135902048E-2"/>
                </c:manualLayout>
              </c:layout>
              <c:showVal val="1"/>
            </c:dLbl>
            <c:txPr>
              <a:bodyPr/>
              <a:lstStyle/>
              <a:p>
                <a:pPr>
                  <a:defRPr>
                    <a:solidFill>
                      <a:srgbClr val="C00000"/>
                    </a:solidFill>
                    <a:latin typeface="Impact" pitchFamily="34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"5"</c:v>
                </c:pt>
                <c:pt idx="1">
                  <c:v>"4"</c:v>
                </c:pt>
                <c:pt idx="2">
                  <c:v>"3"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</c:v>
                </c:pt>
                <c:pt idx="1">
                  <c:v>15</c:v>
                </c:pt>
                <c:pt idx="2">
                  <c:v>3</c:v>
                </c:pt>
              </c:numCache>
            </c:numRef>
          </c:val>
        </c:ser>
      </c:pie3DChart>
    </c:plotArea>
    <c:legend>
      <c:legendPos val="r"/>
      <c:layout/>
      <c:txPr>
        <a:bodyPr/>
        <a:lstStyle/>
        <a:p>
          <a:pPr>
            <a:defRPr>
              <a:solidFill>
                <a:srgbClr val="006600"/>
              </a:solidFill>
              <a:latin typeface="Impact" pitchFamily="34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4465B2-017E-43D6-831B-58DC799DBA16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334E32-CC9A-4348-93FA-8DADAFD98BD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34E32-CC9A-4348-93FA-8DADAFD98BD4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C2EB0-49D0-4D1B-93BD-64B119B04EC2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6E69E-BCAF-4F06-8DA5-5C2DA24463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C2EB0-49D0-4D1B-93BD-64B119B04EC2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6E69E-BCAF-4F06-8DA5-5C2DA24463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C2EB0-49D0-4D1B-93BD-64B119B04EC2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6E69E-BCAF-4F06-8DA5-5C2DA24463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C2EB0-49D0-4D1B-93BD-64B119B04EC2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6E69E-BCAF-4F06-8DA5-5C2DA24463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C2EB0-49D0-4D1B-93BD-64B119B04EC2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6E69E-BCAF-4F06-8DA5-5C2DA24463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C2EB0-49D0-4D1B-93BD-64B119B04EC2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6E69E-BCAF-4F06-8DA5-5C2DA24463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C2EB0-49D0-4D1B-93BD-64B119B04EC2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6E69E-BCAF-4F06-8DA5-5C2DA24463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C2EB0-49D0-4D1B-93BD-64B119B04EC2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6E69E-BCAF-4F06-8DA5-5C2DA24463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C2EB0-49D0-4D1B-93BD-64B119B04EC2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6E69E-BCAF-4F06-8DA5-5C2DA24463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C2EB0-49D0-4D1B-93BD-64B119B04EC2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6E69E-BCAF-4F06-8DA5-5C2DA24463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C2EB0-49D0-4D1B-93BD-64B119B04EC2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6E69E-BCAF-4F06-8DA5-5C2DA24463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AC2EB0-49D0-4D1B-93BD-64B119B04EC2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D6E69E-BCAF-4F06-8DA5-5C2DA244631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0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1" descr="Картинки по запросу синий фон на весь экран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b="4797"/>
          <a:stretch>
            <a:fillRect/>
          </a:stretch>
        </p:blipFill>
        <p:spPr bwMode="auto">
          <a:xfrm>
            <a:off x="1" y="-1"/>
            <a:ext cx="9143999" cy="6858001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 l="20202" t="6350" r="36363" b="6020"/>
          <a:stretch>
            <a:fillRect/>
          </a:stretch>
        </p:blipFill>
        <p:spPr bwMode="auto">
          <a:xfrm>
            <a:off x="5678340" y="1772816"/>
            <a:ext cx="3286148" cy="4968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051720" y="0"/>
            <a:ext cx="52863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0099"/>
                </a:solidFill>
                <a:latin typeface="Impact" pitchFamily="34" charset="0"/>
                <a:cs typeface="Times New Roman" pitchFamily="18" charset="0"/>
              </a:rPr>
              <a:t>Областное государственное бюджетное </a:t>
            </a:r>
          </a:p>
          <a:p>
            <a:pPr algn="ctr"/>
            <a:r>
              <a:rPr lang="ru-RU" dirty="0" smtClean="0">
                <a:solidFill>
                  <a:srgbClr val="000099"/>
                </a:solidFill>
                <a:latin typeface="Impact" pitchFamily="34" charset="0"/>
                <a:cs typeface="Times New Roman" pitchFamily="18" charset="0"/>
              </a:rPr>
              <a:t>профессиональное образовательное учреждение</a:t>
            </a:r>
          </a:p>
          <a:p>
            <a:pPr algn="ctr"/>
            <a:r>
              <a:rPr lang="ru-RU" sz="600" dirty="0" smtClean="0">
                <a:solidFill>
                  <a:srgbClr val="000099"/>
                </a:solidFill>
                <a:latin typeface="Impact" pitchFamily="34" charset="0"/>
                <a:cs typeface="Times New Roman" pitchFamily="18" charset="0"/>
              </a:rPr>
              <a:t>____________________</a:t>
            </a:r>
          </a:p>
          <a:p>
            <a:pPr algn="ctr"/>
            <a:endParaRPr lang="ru-RU" sz="600" dirty="0" smtClean="0">
              <a:solidFill>
                <a:srgbClr val="000099"/>
              </a:solidFill>
              <a:latin typeface="Impact" pitchFamily="34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rgbClr val="000099"/>
                </a:solidFill>
                <a:latin typeface="Impact" pitchFamily="34" charset="0"/>
                <a:cs typeface="Times New Roman" pitchFamily="18" charset="0"/>
              </a:rPr>
              <a:t>«Шарьинский педагогический колледж Костромской области»</a:t>
            </a:r>
            <a:endParaRPr lang="ru-RU" sz="2400" dirty="0">
              <a:solidFill>
                <a:srgbClr val="000099"/>
              </a:solidFill>
              <a:latin typeface="Impact" pitchFamily="34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779" t="27734" r="34925" b="19531"/>
          <a:stretch>
            <a:fillRect/>
          </a:stretch>
        </p:blipFill>
        <p:spPr bwMode="auto">
          <a:xfrm>
            <a:off x="107504" y="93009"/>
            <a:ext cx="1428760" cy="1319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755576" y="6021288"/>
            <a:ext cx="44965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C00000"/>
                </a:solidFill>
                <a:latin typeface="Impact" pitchFamily="34" charset="0"/>
              </a:rPr>
              <a:t>Как сложное    сделать просто …</a:t>
            </a:r>
            <a:endParaRPr lang="ru-RU" sz="2000" dirty="0">
              <a:solidFill>
                <a:srgbClr val="C00000"/>
              </a:solidFill>
              <a:latin typeface="Impact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2348880"/>
            <a:ext cx="55446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cap="all" dirty="0" smtClean="0">
                <a:solidFill>
                  <a:srgbClr val="C00000"/>
                </a:solidFill>
                <a:latin typeface="Impact" pitchFamily="34" charset="0"/>
              </a:rPr>
              <a:t>Мастерство приходит только с практикой​</a:t>
            </a:r>
            <a:r>
              <a:rPr lang="ru-RU" sz="4000" dirty="0" smtClean="0">
                <a:latin typeface="Impact" pitchFamily="34" charset="0"/>
              </a:rPr>
              <a:t/>
            </a:r>
            <a:br>
              <a:rPr lang="ru-RU" sz="4000" dirty="0" smtClean="0">
                <a:latin typeface="Impact" pitchFamily="34" charset="0"/>
              </a:rPr>
            </a:br>
            <a:r>
              <a:rPr lang="ru-RU" sz="2000" dirty="0" smtClean="0">
                <a:solidFill>
                  <a:srgbClr val="000066"/>
                </a:solidFill>
                <a:latin typeface="Impact" pitchFamily="34" charset="0"/>
              </a:rPr>
              <a:t>Наполеон Хилл </a:t>
            </a:r>
            <a:br>
              <a:rPr lang="ru-RU" sz="2000" dirty="0" smtClean="0">
                <a:solidFill>
                  <a:srgbClr val="000066"/>
                </a:solidFill>
                <a:latin typeface="Impact" pitchFamily="34" charset="0"/>
              </a:rPr>
            </a:br>
            <a:r>
              <a:rPr lang="ru-RU" sz="2000" dirty="0" smtClean="0">
                <a:solidFill>
                  <a:srgbClr val="000066"/>
                </a:solidFill>
                <a:latin typeface="Impact" pitchFamily="34" charset="0"/>
              </a:rPr>
              <a:t>(писатель, журналист, юрист)</a:t>
            </a:r>
            <a:endParaRPr lang="ru-RU" sz="2000" dirty="0">
              <a:solidFill>
                <a:srgbClr val="000066"/>
              </a:solidFill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инки по запросу синий фон на весь экран"/>
          <p:cNvPicPr>
            <a:picLocks noChangeAspect="1" noChangeArrowheads="1"/>
          </p:cNvPicPr>
          <p:nvPr/>
        </p:nvPicPr>
        <p:blipFill>
          <a:blip r:embed="rId2" cstate="print"/>
          <a:srcRect b="479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23529" y="3717032"/>
          <a:ext cx="8640960" cy="283921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786087"/>
                <a:gridCol w="7854873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Impact" pitchFamily="34" charset="0"/>
                        </a:rPr>
                        <a:t>2А</a:t>
                      </a:r>
                      <a:endParaRPr lang="ru-RU" sz="1800" dirty="0">
                        <a:latin typeface="Impac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Impact" pitchFamily="34" charset="0"/>
                        </a:rPr>
                        <a:t>ПП.02.01 Практика по организации и проведению внеурочной работы и занятий по программам дополнительного образования в области физической культуры</a:t>
                      </a:r>
                      <a:endParaRPr lang="ru-RU" sz="1800" dirty="0">
                        <a:latin typeface="Impac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Impact" pitchFamily="34" charset="0"/>
                        </a:rPr>
                        <a:t>3А </a:t>
                      </a:r>
                      <a:endParaRPr lang="ru-RU" sz="1800" dirty="0">
                        <a:latin typeface="Impac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Impact" pitchFamily="34" charset="0"/>
                        </a:rPr>
                        <a:t>ПП.01.02 Пробные уроки и занятия</a:t>
                      </a:r>
                      <a:endParaRPr lang="ru-RU" sz="1800" dirty="0">
                        <a:latin typeface="Impac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Impact" pitchFamily="34" charset="0"/>
                        </a:rPr>
                        <a:t>4А </a:t>
                      </a:r>
                      <a:endParaRPr lang="ru-RU" sz="1800" dirty="0">
                        <a:latin typeface="Impac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Impact" pitchFamily="34" charset="0"/>
                        </a:rPr>
                        <a:t>Преддипломная практика</a:t>
                      </a:r>
                      <a:endParaRPr lang="ru-RU" sz="1800" dirty="0">
                        <a:latin typeface="Impac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Impact" pitchFamily="34" charset="0"/>
                        </a:rPr>
                        <a:t>4Б </a:t>
                      </a:r>
                      <a:endParaRPr lang="ru-RU" sz="1800" dirty="0">
                        <a:latin typeface="Impac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Impact" pitchFamily="34" charset="0"/>
                        </a:rPr>
                        <a:t>Преддипломная практика</a:t>
                      </a:r>
                      <a:endParaRPr lang="ru-RU" sz="1800" dirty="0">
                        <a:latin typeface="Impac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Impact" pitchFamily="34" charset="0"/>
                        </a:rPr>
                        <a:t>3А </a:t>
                      </a:r>
                      <a:endParaRPr lang="ru-RU" sz="1800" dirty="0">
                        <a:latin typeface="Impac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Impact" pitchFamily="34" charset="0"/>
                        </a:rPr>
                        <a:t>ПП.03 Методическая работа учителя физической культуры</a:t>
                      </a:r>
                      <a:endParaRPr lang="ru-RU" sz="1800" dirty="0">
                        <a:latin typeface="Impac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Impact" pitchFamily="34" charset="0"/>
                        </a:rPr>
                        <a:t>3А </a:t>
                      </a:r>
                      <a:endParaRPr lang="ru-RU" sz="1800" dirty="0">
                        <a:latin typeface="Impac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Impact" pitchFamily="34" charset="0"/>
                        </a:rPr>
                        <a:t>УП.01 Семинар по подготовке к летней практике</a:t>
                      </a:r>
                      <a:endParaRPr lang="ru-RU" sz="1800" dirty="0">
                        <a:latin typeface="Impac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Impact" pitchFamily="34" charset="0"/>
                        </a:rPr>
                        <a:t>3А</a:t>
                      </a:r>
                      <a:endParaRPr lang="ru-RU" sz="1800" dirty="0">
                        <a:latin typeface="Impac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Impact" pitchFamily="34" charset="0"/>
                        </a:rPr>
                        <a:t>ПП.01.01 Летняя практика</a:t>
                      </a:r>
                      <a:endParaRPr lang="ru-RU" sz="1800" dirty="0">
                        <a:latin typeface="Impac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483768" y="307070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66"/>
                </a:solidFill>
                <a:latin typeface="Impact" pitchFamily="34" charset="0"/>
                <a:ea typeface="Calibri" pitchFamily="34" charset="0"/>
                <a:cs typeface="Times New Roman" pitchFamily="18" charset="0"/>
              </a:rPr>
              <a:t>Специальность: 49.02.01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66"/>
                </a:solidFill>
                <a:latin typeface="Impact" pitchFamily="34" charset="0"/>
                <a:ea typeface="Calibri" pitchFamily="34" charset="0"/>
                <a:cs typeface="Times New Roman" pitchFamily="18" charset="0"/>
              </a:rPr>
              <a:t>«Физическая культура»</a:t>
            </a:r>
            <a:endParaRPr lang="ru-RU" dirty="0" smtClean="0">
              <a:solidFill>
                <a:srgbClr val="000066"/>
              </a:solidFill>
              <a:latin typeface="Impact" pitchFamily="34" charset="0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23528" y="1340768"/>
          <a:ext cx="8604448" cy="157734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527737"/>
                <a:gridCol w="7076711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Impact" pitchFamily="34" charset="0"/>
                        </a:rPr>
                        <a:t>1в </a:t>
                      </a:r>
                      <a:r>
                        <a:rPr lang="ru-RU" sz="1800" dirty="0" smtClean="0">
                          <a:latin typeface="Impact" pitchFamily="34" charset="0"/>
                        </a:rPr>
                        <a:t>/2в9</a:t>
                      </a:r>
                      <a:endParaRPr lang="ru-RU" sz="1800" dirty="0">
                        <a:latin typeface="Impac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Impact" pitchFamily="34" charset="0"/>
                        </a:rPr>
                        <a:t>ПП.03 Классное руководство</a:t>
                      </a:r>
                      <a:endParaRPr lang="ru-RU" sz="1800" dirty="0">
                        <a:latin typeface="Impac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Impact" pitchFamily="34" charset="0"/>
                        </a:rPr>
                        <a:t>2В </a:t>
                      </a:r>
                      <a:r>
                        <a:rPr lang="ru-RU" sz="1800" dirty="0" smtClean="0">
                          <a:latin typeface="Impact" pitchFamily="34" charset="0"/>
                        </a:rPr>
                        <a:t>/3в9</a:t>
                      </a:r>
                      <a:endParaRPr lang="ru-RU" sz="1800" dirty="0">
                        <a:latin typeface="Impac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Impact" pitchFamily="34" charset="0"/>
                        </a:rPr>
                        <a:t>ПП.01.01 Пробные уроки и занятия</a:t>
                      </a:r>
                      <a:endParaRPr lang="ru-RU" sz="1800" dirty="0">
                        <a:latin typeface="Impac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Impact" pitchFamily="34" charset="0"/>
                        </a:rPr>
                        <a:t>2В/3в9</a:t>
                      </a:r>
                      <a:endParaRPr lang="ru-RU" sz="1800" dirty="0">
                        <a:latin typeface="Impac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Impact" pitchFamily="34" charset="0"/>
                        </a:rPr>
                        <a:t>УП.01.01. Показательные уроки</a:t>
                      </a:r>
                      <a:endParaRPr lang="ru-RU" sz="1800" dirty="0">
                        <a:latin typeface="Impac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Impact" pitchFamily="34" charset="0"/>
                        </a:rPr>
                        <a:t>1в </a:t>
                      </a:r>
                      <a:r>
                        <a:rPr lang="ru-RU" sz="1800" dirty="0" smtClean="0">
                          <a:latin typeface="Impact" pitchFamily="34" charset="0"/>
                        </a:rPr>
                        <a:t>/2в9</a:t>
                      </a:r>
                      <a:endParaRPr lang="ru-RU" sz="1800" dirty="0">
                        <a:latin typeface="Impac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Impact" pitchFamily="34" charset="0"/>
                        </a:rPr>
                        <a:t>УП.01.02 Полевая практика</a:t>
                      </a:r>
                      <a:endParaRPr lang="ru-RU" sz="1800" dirty="0">
                        <a:latin typeface="Impac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Impact" pitchFamily="34" charset="0"/>
                        </a:rPr>
                        <a:t>2В/3в9</a:t>
                      </a:r>
                      <a:endParaRPr lang="ru-RU" sz="1800" dirty="0">
                        <a:latin typeface="Impac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Impact" pitchFamily="34" charset="0"/>
                        </a:rPr>
                        <a:t>УП.01.04 Семинар по подготовке к летней практике</a:t>
                      </a:r>
                      <a:endParaRPr lang="ru-RU" sz="1800" dirty="0">
                        <a:latin typeface="Impac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339752" y="26064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solidFill>
                  <a:srgbClr val="006600"/>
                </a:solidFill>
                <a:latin typeface="Impact" pitchFamily="34" charset="0"/>
              </a:rPr>
              <a:t>Специальность: 44.02.02</a:t>
            </a:r>
          </a:p>
          <a:p>
            <a:pPr algn="ctr"/>
            <a:r>
              <a:rPr lang="ru-RU" dirty="0" smtClean="0">
                <a:solidFill>
                  <a:srgbClr val="006600"/>
                </a:solidFill>
                <a:latin typeface="Impact" pitchFamily="34" charset="0"/>
              </a:rPr>
              <a:t>«Преподавание в начальных классах» </a:t>
            </a:r>
            <a:endParaRPr lang="ru-RU" dirty="0">
              <a:solidFill>
                <a:srgbClr val="006600"/>
              </a:solidFill>
              <a:latin typeface="Impact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779" t="27734" r="34925" b="19531"/>
          <a:stretch>
            <a:fillRect/>
          </a:stretch>
        </p:blipFill>
        <p:spPr bwMode="auto">
          <a:xfrm>
            <a:off x="179512" y="93009"/>
            <a:ext cx="1224136" cy="1130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инки по запросу синий фон на весь экран"/>
          <p:cNvPicPr>
            <a:picLocks noChangeAspect="1" noChangeArrowheads="1"/>
          </p:cNvPicPr>
          <p:nvPr/>
        </p:nvPicPr>
        <p:blipFill>
          <a:blip r:embed="rId3" cstate="print"/>
          <a:srcRect b="479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411760" y="332656"/>
            <a:ext cx="489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0066"/>
                </a:solidFill>
                <a:latin typeface="Impact" pitchFamily="34" charset="0"/>
              </a:rPr>
              <a:t>Общие правила и требования:</a:t>
            </a:r>
            <a:endParaRPr lang="ru-RU" sz="2400" dirty="0">
              <a:solidFill>
                <a:srgbClr val="000066"/>
              </a:solidFill>
              <a:latin typeface="Impact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779" t="27734" r="34925" b="19531"/>
          <a:stretch>
            <a:fillRect/>
          </a:stretch>
        </p:blipFill>
        <p:spPr bwMode="auto">
          <a:xfrm>
            <a:off x="179512" y="93009"/>
            <a:ext cx="1224136" cy="1130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51520" y="1074804"/>
            <a:ext cx="8604448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Impact" pitchFamily="34" charset="0"/>
                <a:ea typeface="Calibri" pitchFamily="34" charset="0"/>
                <a:cs typeface="Times New Roman" pitchFamily="18" charset="0"/>
              </a:rPr>
              <a:t>Контроль за посещением практики (своевременный приход, проведение всех мероприятий в соответствии с планом практики);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Impact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Impact" pitchFamily="34" charset="0"/>
                <a:ea typeface="Calibri" pitchFamily="34" charset="0"/>
                <a:cs typeface="Times New Roman" pitchFamily="18" charset="0"/>
              </a:rPr>
              <a:t>Качественное проведение мероприятий;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latin typeface="Impact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Impact" pitchFamily="34" charset="0"/>
                <a:ea typeface="Calibri" pitchFamily="34" charset="0"/>
                <a:cs typeface="Times New Roman" pitchFamily="18" charset="0"/>
              </a:rPr>
              <a:t>Взаимодействие со школами;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Impact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Impact" pitchFamily="34" charset="0"/>
                <a:ea typeface="Calibri" pitchFamily="34" charset="0"/>
                <a:cs typeface="Times New Roman" pitchFamily="18" charset="0"/>
              </a:rPr>
              <a:t>Технические ошибки: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Impact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Impact" pitchFamily="34" charset="0"/>
                <a:ea typeface="Calibri" pitchFamily="34" charset="0"/>
                <a:cs typeface="Times New Roman" pitchFamily="18" charset="0"/>
              </a:rPr>
              <a:t>- заполнение журналов;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Impact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Impact" pitchFamily="34" charset="0"/>
                <a:ea typeface="Calibri" pitchFamily="34" charset="0"/>
                <a:cs typeface="Times New Roman" pitchFamily="18" charset="0"/>
              </a:rPr>
              <a:t>- точные формулировки;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Impact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Impact" pitchFamily="34" charset="0"/>
                <a:ea typeface="Calibri" pitchFamily="34" charset="0"/>
                <a:cs typeface="Times New Roman" pitchFamily="18" charset="0"/>
              </a:rPr>
              <a:t>- грамотный расчет часовой нагрузки в соответствии с Положением о практике;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Impact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Impact" pitchFamily="34" charset="0"/>
                <a:ea typeface="Calibri" pitchFamily="34" charset="0"/>
                <a:cs typeface="Times New Roman" pitchFamily="18" charset="0"/>
              </a:rPr>
              <a:t>приведение записей в карандаше  в надлежащий вид срок до 19 марта 2020 года;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Impact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Impact" pitchFamily="34" charset="0"/>
                <a:ea typeface="Calibri" pitchFamily="34" charset="0"/>
                <a:cs typeface="Times New Roman" pitchFamily="18" charset="0"/>
              </a:rPr>
              <a:t>при подготовке к практике пробных уроков, предлагаю отработать вариант с подготовкой шаблонов конспектов (по всем предметам, видам),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Impact" pitchFamily="34" charset="0"/>
                <a:ea typeface="Calibri" pitchFamily="34" charset="0"/>
                <a:cs typeface="Times New Roman" pitchFamily="18" charset="0"/>
              </a:rPr>
              <a:t>закрепить практику утверждения конспектов не позднее, чем за один день до фактического проведения. (</a:t>
            </a:r>
            <a:r>
              <a:rPr lang="ru-RU" dirty="0" smtClean="0">
                <a:latin typeface="Impact" pitchFamily="34" charset="0"/>
                <a:ea typeface="Calibri" pitchFamily="34" charset="0"/>
                <a:cs typeface="Times New Roman" pitchFamily="18" charset="0"/>
              </a:rPr>
              <a:t>Д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Impact" pitchFamily="34" charset="0"/>
                <a:ea typeface="Calibri" pitchFamily="34" charset="0"/>
                <a:cs typeface="Times New Roman" pitchFamily="18" charset="0"/>
              </a:rPr>
              <a:t>анную норму обозначали все на организационных собраниях).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Impact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инки по запросу синий фон на весь экран"/>
          <p:cNvPicPr>
            <a:picLocks noChangeAspect="1" noChangeArrowheads="1"/>
          </p:cNvPicPr>
          <p:nvPr/>
        </p:nvPicPr>
        <p:blipFill>
          <a:blip r:embed="rId2" cstate="print"/>
          <a:srcRect b="479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367136" y="260648"/>
            <a:ext cx="77768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000066"/>
                </a:solidFill>
                <a:latin typeface="Impact" pitchFamily="34" charset="0"/>
              </a:rPr>
              <a:t>ЛЕТО – 2020</a:t>
            </a:r>
          </a:p>
          <a:p>
            <a:pPr algn="ctr"/>
            <a:r>
              <a:rPr lang="ru-RU" sz="4000" dirty="0" smtClean="0">
                <a:solidFill>
                  <a:srgbClr val="C00000"/>
                </a:solidFill>
                <a:latin typeface="Impact" pitchFamily="34" charset="0"/>
              </a:rPr>
              <a:t>РВО – </a:t>
            </a:r>
            <a:r>
              <a:rPr lang="ru-RU" sz="4000" dirty="0" smtClean="0">
                <a:solidFill>
                  <a:srgbClr val="C00000"/>
                </a:solidFill>
                <a:latin typeface="Impact" pitchFamily="34" charset="0"/>
              </a:rPr>
              <a:t>разновозрастные </a:t>
            </a:r>
            <a:r>
              <a:rPr lang="ru-RU" sz="4000" dirty="0" smtClean="0">
                <a:solidFill>
                  <a:srgbClr val="C00000"/>
                </a:solidFill>
                <a:latin typeface="Impact" pitchFamily="34" charset="0"/>
              </a:rPr>
              <a:t>отряды</a:t>
            </a:r>
            <a:endParaRPr lang="ru-RU" sz="4000" dirty="0">
              <a:solidFill>
                <a:srgbClr val="C00000"/>
              </a:solidFill>
              <a:latin typeface="Impact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779" t="27734" r="34925" b="19531"/>
          <a:stretch>
            <a:fillRect/>
          </a:stretch>
        </p:blipFill>
        <p:spPr bwMode="auto">
          <a:xfrm>
            <a:off x="179512" y="93009"/>
            <a:ext cx="1224136" cy="1130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51520" y="1772816"/>
            <a:ext cx="63193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0066"/>
                </a:solidFill>
                <a:latin typeface="Impact" pitchFamily="34" charset="0"/>
              </a:rPr>
              <a:t>ИЮНЬ – Спортивная площадка «ГАЗПРОМ» - </a:t>
            </a:r>
            <a:r>
              <a:rPr lang="ru-RU" sz="2400" dirty="0" smtClean="0">
                <a:solidFill>
                  <a:srgbClr val="C00000"/>
                </a:solidFill>
                <a:latin typeface="Impact" pitchFamily="34" charset="0"/>
              </a:rPr>
              <a:t>25</a:t>
            </a:r>
          </a:p>
          <a:p>
            <a:r>
              <a:rPr lang="ru-RU" sz="2400" dirty="0" smtClean="0">
                <a:solidFill>
                  <a:srgbClr val="000066"/>
                </a:solidFill>
                <a:latin typeface="Impact" pitchFamily="34" charset="0"/>
              </a:rPr>
              <a:t>ИЮЛЬ – Спортивная площадка «ГАЗПРОМ» - </a:t>
            </a:r>
            <a:r>
              <a:rPr lang="ru-RU" sz="2400" dirty="0" smtClean="0">
                <a:solidFill>
                  <a:srgbClr val="C00000"/>
                </a:solidFill>
                <a:latin typeface="Impact" pitchFamily="34" charset="0"/>
              </a:rPr>
              <a:t>14</a:t>
            </a:r>
          </a:p>
          <a:p>
            <a:r>
              <a:rPr lang="ru-RU" sz="2400" dirty="0" smtClean="0">
                <a:solidFill>
                  <a:srgbClr val="000066"/>
                </a:solidFill>
                <a:latin typeface="Impact" pitchFamily="34" charset="0"/>
              </a:rPr>
              <a:t>АВГУСТ – Спортивная площадка «ГАЗПРОМ» - </a:t>
            </a:r>
            <a:r>
              <a:rPr lang="ru-RU" sz="2400" dirty="0" smtClean="0">
                <a:solidFill>
                  <a:srgbClr val="C00000"/>
                </a:solidFill>
                <a:latin typeface="Impact" pitchFamily="34" charset="0"/>
              </a:rPr>
              <a:t>21</a:t>
            </a:r>
            <a:endParaRPr lang="ru-RU" sz="2400" dirty="0">
              <a:solidFill>
                <a:srgbClr val="C00000"/>
              </a:solidFill>
              <a:latin typeface="Impac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3608" y="2996952"/>
            <a:ext cx="81369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0066"/>
                </a:solidFill>
                <a:latin typeface="Impact" pitchFamily="34" charset="0"/>
              </a:rPr>
              <a:t>ИЮНЬ – Муниципалитеты Костромской </a:t>
            </a:r>
            <a:r>
              <a:rPr lang="ru-RU" sz="2400" dirty="0" smtClean="0">
                <a:solidFill>
                  <a:srgbClr val="000066"/>
                </a:solidFill>
                <a:latin typeface="Impact" pitchFamily="34" charset="0"/>
              </a:rPr>
              <a:t>области,</a:t>
            </a:r>
          </a:p>
          <a:p>
            <a:pPr algn="r"/>
            <a:r>
              <a:rPr lang="ru-RU" sz="2400" dirty="0" smtClean="0">
                <a:solidFill>
                  <a:srgbClr val="000066"/>
                </a:solidFill>
                <a:latin typeface="Impact" pitchFamily="34" charset="0"/>
              </a:rPr>
              <a:t> другие субъекты </a:t>
            </a:r>
            <a:r>
              <a:rPr lang="ru-RU" sz="2400" dirty="0" smtClean="0">
                <a:solidFill>
                  <a:srgbClr val="000066"/>
                </a:solidFill>
                <a:latin typeface="Impact" pitchFamily="34" charset="0"/>
              </a:rPr>
              <a:t>- </a:t>
            </a:r>
            <a:r>
              <a:rPr lang="ru-RU" sz="2400" dirty="0" smtClean="0">
                <a:solidFill>
                  <a:srgbClr val="C00000"/>
                </a:solidFill>
                <a:latin typeface="Impact" pitchFamily="34" charset="0"/>
              </a:rPr>
              <a:t>20</a:t>
            </a:r>
          </a:p>
          <a:p>
            <a:r>
              <a:rPr lang="ru-RU" sz="2400" dirty="0" smtClean="0">
                <a:solidFill>
                  <a:srgbClr val="000066"/>
                </a:solidFill>
                <a:latin typeface="Impact" pitchFamily="34" charset="0"/>
              </a:rPr>
              <a:t>ИЮЛЬ – Муниципалитеты Костромской </a:t>
            </a:r>
            <a:r>
              <a:rPr lang="ru-RU" sz="2400" dirty="0" smtClean="0">
                <a:solidFill>
                  <a:srgbClr val="000066"/>
                </a:solidFill>
                <a:latin typeface="Impact" pitchFamily="34" charset="0"/>
              </a:rPr>
              <a:t>области</a:t>
            </a:r>
            <a:r>
              <a:rPr lang="ru-RU" sz="2400" dirty="0" smtClean="0">
                <a:solidFill>
                  <a:srgbClr val="000066"/>
                </a:solidFill>
                <a:latin typeface="Impact" pitchFamily="34" charset="0"/>
              </a:rPr>
              <a:t>,</a:t>
            </a:r>
            <a:endParaRPr lang="ru-RU" sz="2400" dirty="0" smtClean="0">
              <a:solidFill>
                <a:srgbClr val="000066"/>
              </a:solidFill>
              <a:latin typeface="Impact" pitchFamily="34" charset="0"/>
            </a:endParaRPr>
          </a:p>
          <a:p>
            <a:pPr algn="r"/>
            <a:r>
              <a:rPr lang="ru-RU" sz="2400" dirty="0" smtClean="0">
                <a:solidFill>
                  <a:srgbClr val="000066"/>
                </a:solidFill>
                <a:latin typeface="Impact" pitchFamily="34" charset="0"/>
              </a:rPr>
              <a:t> другие субъекты </a:t>
            </a:r>
            <a:r>
              <a:rPr lang="ru-RU" sz="2400" dirty="0" smtClean="0">
                <a:solidFill>
                  <a:srgbClr val="000066"/>
                </a:solidFill>
                <a:latin typeface="Impact" pitchFamily="34" charset="0"/>
              </a:rPr>
              <a:t>- </a:t>
            </a:r>
            <a:r>
              <a:rPr lang="ru-RU" sz="2400" dirty="0" smtClean="0">
                <a:solidFill>
                  <a:srgbClr val="C00000"/>
                </a:solidFill>
                <a:latin typeface="Impact" pitchFamily="34" charset="0"/>
              </a:rPr>
              <a:t>34</a:t>
            </a:r>
          </a:p>
          <a:p>
            <a:r>
              <a:rPr lang="ru-RU" sz="2400" dirty="0" smtClean="0">
                <a:solidFill>
                  <a:srgbClr val="000066"/>
                </a:solidFill>
                <a:latin typeface="Impact" pitchFamily="34" charset="0"/>
              </a:rPr>
              <a:t>АВГУСТ – Муниципалитеты Костромской </a:t>
            </a:r>
            <a:r>
              <a:rPr lang="ru-RU" sz="2400" dirty="0" smtClean="0">
                <a:solidFill>
                  <a:srgbClr val="000066"/>
                </a:solidFill>
                <a:latin typeface="Impact" pitchFamily="34" charset="0"/>
              </a:rPr>
              <a:t>области</a:t>
            </a:r>
            <a:r>
              <a:rPr lang="ru-RU" sz="2400" dirty="0" smtClean="0">
                <a:solidFill>
                  <a:srgbClr val="000066"/>
                </a:solidFill>
                <a:latin typeface="Impact" pitchFamily="34" charset="0"/>
              </a:rPr>
              <a:t>,</a:t>
            </a:r>
            <a:endParaRPr lang="ru-RU" sz="2400" dirty="0" smtClean="0">
              <a:solidFill>
                <a:srgbClr val="000066"/>
              </a:solidFill>
              <a:latin typeface="Impact" pitchFamily="34" charset="0"/>
            </a:endParaRPr>
          </a:p>
          <a:p>
            <a:pPr algn="r"/>
            <a:r>
              <a:rPr lang="ru-RU" sz="2400" dirty="0" smtClean="0">
                <a:solidFill>
                  <a:srgbClr val="000066"/>
                </a:solidFill>
                <a:latin typeface="Impact" pitchFamily="34" charset="0"/>
              </a:rPr>
              <a:t> другие субъекты </a:t>
            </a:r>
            <a:r>
              <a:rPr lang="ru-RU" sz="2400" dirty="0" smtClean="0">
                <a:solidFill>
                  <a:srgbClr val="000066"/>
                </a:solidFill>
                <a:latin typeface="Impact" pitchFamily="34" charset="0"/>
              </a:rPr>
              <a:t>- </a:t>
            </a:r>
            <a:r>
              <a:rPr lang="ru-RU" sz="2400" dirty="0" smtClean="0">
                <a:solidFill>
                  <a:srgbClr val="C00000"/>
                </a:solidFill>
                <a:latin typeface="Impact" pitchFamily="34" charset="0"/>
              </a:rPr>
              <a:t>20</a:t>
            </a:r>
            <a:endParaRPr lang="ru-RU" sz="2400" dirty="0">
              <a:solidFill>
                <a:srgbClr val="C00000"/>
              </a:solidFill>
              <a:latin typeface="Impac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5373216"/>
            <a:ext cx="65998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0066"/>
                </a:solidFill>
                <a:latin typeface="Impact" pitchFamily="34" charset="0"/>
              </a:rPr>
              <a:t>ИЮНЬ – городской округ город Шарья </a:t>
            </a:r>
            <a:r>
              <a:rPr lang="ru-RU" sz="2400" dirty="0" err="1" smtClean="0">
                <a:solidFill>
                  <a:srgbClr val="000066"/>
                </a:solidFill>
                <a:latin typeface="Impact" pitchFamily="34" charset="0"/>
              </a:rPr>
              <a:t>ТОСы</a:t>
            </a:r>
            <a:r>
              <a:rPr lang="ru-RU" sz="2400" dirty="0" smtClean="0">
                <a:solidFill>
                  <a:srgbClr val="000066"/>
                </a:solidFill>
                <a:latin typeface="Impact" pitchFamily="34" charset="0"/>
              </a:rPr>
              <a:t> - </a:t>
            </a:r>
            <a:r>
              <a:rPr lang="ru-RU" sz="2400" dirty="0" smtClean="0">
                <a:solidFill>
                  <a:srgbClr val="C00000"/>
                </a:solidFill>
                <a:latin typeface="Impact" pitchFamily="34" charset="0"/>
              </a:rPr>
              <a:t>15</a:t>
            </a:r>
          </a:p>
          <a:p>
            <a:r>
              <a:rPr lang="ru-RU" sz="2400" dirty="0" smtClean="0">
                <a:solidFill>
                  <a:srgbClr val="000066"/>
                </a:solidFill>
                <a:latin typeface="Impact" pitchFamily="34" charset="0"/>
              </a:rPr>
              <a:t>ИЮЛЬ – городской округ город Шарья </a:t>
            </a:r>
            <a:r>
              <a:rPr lang="ru-RU" sz="2400" dirty="0" err="1" smtClean="0">
                <a:solidFill>
                  <a:srgbClr val="000066"/>
                </a:solidFill>
                <a:latin typeface="Impact" pitchFamily="34" charset="0"/>
              </a:rPr>
              <a:t>ТОСы</a:t>
            </a:r>
            <a:r>
              <a:rPr lang="ru-RU" sz="2400" dirty="0" smtClean="0">
                <a:solidFill>
                  <a:srgbClr val="000066"/>
                </a:solidFill>
                <a:latin typeface="Impact" pitchFamily="34" charset="0"/>
              </a:rPr>
              <a:t> - </a:t>
            </a:r>
            <a:r>
              <a:rPr lang="ru-RU" sz="2400" dirty="0" smtClean="0">
                <a:solidFill>
                  <a:srgbClr val="C00000"/>
                </a:solidFill>
                <a:latin typeface="Impact" pitchFamily="34" charset="0"/>
              </a:rPr>
              <a:t>20</a:t>
            </a:r>
          </a:p>
          <a:p>
            <a:r>
              <a:rPr lang="ru-RU" sz="2400" dirty="0" smtClean="0">
                <a:solidFill>
                  <a:srgbClr val="000066"/>
                </a:solidFill>
                <a:latin typeface="Impact" pitchFamily="34" charset="0"/>
              </a:rPr>
              <a:t>АВГУСТ – городской округ город Шарья </a:t>
            </a:r>
            <a:r>
              <a:rPr lang="ru-RU" sz="2400" dirty="0" err="1" smtClean="0">
                <a:solidFill>
                  <a:srgbClr val="000066"/>
                </a:solidFill>
                <a:latin typeface="Impact" pitchFamily="34" charset="0"/>
              </a:rPr>
              <a:t>ТОСы</a:t>
            </a:r>
            <a:r>
              <a:rPr lang="ru-RU" sz="2400" dirty="0" smtClean="0">
                <a:solidFill>
                  <a:srgbClr val="000066"/>
                </a:solidFill>
                <a:latin typeface="Impact" pitchFamily="34" charset="0"/>
              </a:rPr>
              <a:t> - </a:t>
            </a:r>
            <a:r>
              <a:rPr lang="ru-RU" sz="2400" dirty="0" smtClean="0">
                <a:solidFill>
                  <a:srgbClr val="C00000"/>
                </a:solidFill>
                <a:latin typeface="Impact" pitchFamily="34" charset="0"/>
              </a:rPr>
              <a:t>10</a:t>
            </a:r>
            <a:endParaRPr lang="ru-RU" sz="2400" dirty="0">
              <a:solidFill>
                <a:srgbClr val="C00000"/>
              </a:solidFill>
              <a:latin typeface="Impact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" descr="Картинки по запросу синий фон на весь экран"/>
          <p:cNvPicPr>
            <a:picLocks noChangeAspect="1" noChangeArrowheads="1"/>
          </p:cNvPicPr>
          <p:nvPr/>
        </p:nvPicPr>
        <p:blipFill>
          <a:blip r:embed="rId2" cstate="print"/>
          <a:srcRect b="479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115616" y="260648"/>
            <a:ext cx="78488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Impact" pitchFamily="34" charset="0"/>
                <a:ea typeface="Calibri" pitchFamily="34" charset="0"/>
                <a:cs typeface="Times New Roman" pitchFamily="18" charset="0"/>
              </a:rPr>
              <a:t>Областное государственное бюджетное профессиональное образовательное учреждение </a:t>
            </a:r>
            <a:endParaRPr kumimoji="0" lang="ru-RU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Impact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0066"/>
                </a:solidFill>
                <a:latin typeface="Impact" pitchFamily="34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1400" dirty="0">
                <a:solidFill>
                  <a:srgbClr val="000066"/>
                </a:solidFill>
                <a:latin typeface="Impact" pitchFamily="34" charset="0"/>
                <a:ea typeface="Calibri" pitchFamily="34" charset="0"/>
                <a:cs typeface="Times New Roman" pitchFamily="18" charset="0"/>
              </a:rPr>
              <a:t>Шарьинский педагогический </a:t>
            </a:r>
            <a:r>
              <a:rPr lang="ru-RU" sz="1400" dirty="0" smtClean="0">
                <a:solidFill>
                  <a:srgbClr val="000066"/>
                </a:solidFill>
                <a:latin typeface="Impact" pitchFamily="34" charset="0"/>
                <a:ea typeface="Calibri" pitchFamily="34" charset="0"/>
                <a:cs typeface="Times New Roman" pitchFamily="18" charset="0"/>
              </a:rPr>
              <a:t>колледж Костромской </a:t>
            </a:r>
            <a:r>
              <a:rPr lang="ru-RU" sz="1400" dirty="0">
                <a:solidFill>
                  <a:srgbClr val="000066"/>
                </a:solidFill>
                <a:latin typeface="Impact" pitchFamily="34" charset="0"/>
                <a:ea typeface="Calibri" pitchFamily="34" charset="0"/>
                <a:cs typeface="Times New Roman" pitchFamily="18" charset="0"/>
              </a:rPr>
              <a:t>области»</a:t>
            </a:r>
            <a:endParaRPr kumimoji="0" lang="ru-RU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Impact" pitchFamily="34" charset="0"/>
              <a:cs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644008" y="1052736"/>
          <a:ext cx="4248472" cy="5702649"/>
        </p:xfrm>
        <a:graphic>
          <a:graphicData uri="http://schemas.openxmlformats.org/drawingml/2006/table">
            <a:tbl>
              <a:tblPr/>
              <a:tblGrid>
                <a:gridCol w="927554"/>
                <a:gridCol w="3320918"/>
              </a:tblGrid>
              <a:tr h="9469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0" baseline="0" dirty="0">
                          <a:solidFill>
                            <a:srgbClr val="C00000"/>
                          </a:solidFill>
                          <a:latin typeface="Impact" pitchFamily="34" charset="0"/>
                          <a:ea typeface="Calibri"/>
                          <a:cs typeface="Times New Roman"/>
                        </a:rPr>
                        <a:t>У</a:t>
                      </a:r>
                      <a:endParaRPr lang="ru-RU" sz="3600" b="0" baseline="0" dirty="0">
                        <a:latin typeface="Impact" pitchFamily="34" charset="0"/>
                        <a:ea typeface="Calibri"/>
                        <a:cs typeface="Times New Roman"/>
                      </a:endParaRPr>
                    </a:p>
                  </a:txBody>
                  <a:tcPr marL="46499" marR="4649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baseline="0" dirty="0">
                          <a:solidFill>
                            <a:srgbClr val="002060"/>
                          </a:solidFill>
                          <a:latin typeface="Impact" pitchFamily="34" charset="0"/>
                          <a:ea typeface="Calibri"/>
                          <a:cs typeface="Times New Roman"/>
                        </a:rPr>
                        <a:t>Умение видеть новые подходы к работе, решению проблем, инновационных задач</a:t>
                      </a:r>
                      <a:endParaRPr lang="ru-RU" sz="1800" b="0" baseline="0" dirty="0">
                        <a:latin typeface="Impact" pitchFamily="34" charset="0"/>
                        <a:ea typeface="Calibri"/>
                        <a:cs typeface="Times New Roman"/>
                      </a:endParaRPr>
                    </a:p>
                  </a:txBody>
                  <a:tcPr marL="46499" marR="4649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  <a:tr h="9469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0" baseline="0" dirty="0">
                          <a:solidFill>
                            <a:srgbClr val="C00000"/>
                          </a:solidFill>
                          <a:latin typeface="Impact" pitchFamily="34" charset="0"/>
                          <a:ea typeface="Calibri"/>
                          <a:cs typeface="Times New Roman"/>
                        </a:rPr>
                        <a:t>С</a:t>
                      </a:r>
                      <a:endParaRPr lang="ru-RU" sz="3600" b="0" baseline="0" dirty="0">
                        <a:latin typeface="Impact" pitchFamily="34" charset="0"/>
                        <a:ea typeface="Calibri"/>
                        <a:cs typeface="Times New Roman"/>
                      </a:endParaRPr>
                    </a:p>
                  </a:txBody>
                  <a:tcPr marL="46499" marR="4649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baseline="0" dirty="0">
                          <a:solidFill>
                            <a:srgbClr val="002060"/>
                          </a:solidFill>
                          <a:latin typeface="Impact" pitchFamily="34" charset="0"/>
                          <a:ea typeface="Calibri"/>
                          <a:cs typeface="Times New Roman"/>
                        </a:rPr>
                        <a:t>Способность к сотрудничеству,</a:t>
                      </a:r>
                      <a:endParaRPr lang="ru-RU" sz="1800" b="0" baseline="0" dirty="0">
                        <a:latin typeface="Impact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baseline="0" dirty="0">
                          <a:solidFill>
                            <a:srgbClr val="002060"/>
                          </a:solidFill>
                          <a:latin typeface="Impact" pitchFamily="34" charset="0"/>
                          <a:ea typeface="Calibri"/>
                          <a:cs typeface="Times New Roman"/>
                        </a:rPr>
                        <a:t>само: развитие, познание, реализация</a:t>
                      </a:r>
                      <a:endParaRPr lang="ru-RU" sz="1800" b="0" baseline="0" dirty="0">
                        <a:latin typeface="Impact" pitchFamily="34" charset="0"/>
                        <a:ea typeface="Calibri"/>
                        <a:cs typeface="Times New Roman"/>
                      </a:endParaRPr>
                    </a:p>
                  </a:txBody>
                  <a:tcPr marL="46499" marR="4649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  <a:tr h="15999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0" baseline="0" dirty="0">
                          <a:solidFill>
                            <a:srgbClr val="C00000"/>
                          </a:solidFill>
                          <a:latin typeface="Impact" pitchFamily="34" charset="0"/>
                          <a:ea typeface="Calibri"/>
                          <a:cs typeface="Times New Roman"/>
                        </a:rPr>
                        <a:t>П</a:t>
                      </a:r>
                      <a:endParaRPr lang="ru-RU" sz="3600" b="0" baseline="0" dirty="0">
                        <a:latin typeface="Impact" pitchFamily="34" charset="0"/>
                        <a:ea typeface="Calibri"/>
                        <a:cs typeface="Times New Roman"/>
                      </a:endParaRPr>
                    </a:p>
                  </a:txBody>
                  <a:tcPr marL="46499" marR="4649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baseline="0" dirty="0">
                          <a:solidFill>
                            <a:srgbClr val="002060"/>
                          </a:solidFill>
                          <a:latin typeface="Impact" pitchFamily="34" charset="0"/>
                          <a:ea typeface="Calibri"/>
                          <a:cs typeface="Times New Roman"/>
                        </a:rPr>
                        <a:t>Принципиальность, планирование образовательного процесса с позиции ФГОС, позитивный психологической комфорт</a:t>
                      </a:r>
                      <a:endParaRPr lang="ru-RU" sz="1800" b="0" baseline="0" dirty="0">
                        <a:latin typeface="Impact" pitchFamily="34" charset="0"/>
                        <a:ea typeface="Calibri"/>
                        <a:cs typeface="Times New Roman"/>
                      </a:endParaRPr>
                    </a:p>
                  </a:txBody>
                  <a:tcPr marL="46499" marR="4649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  <a:tr h="5879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0" baseline="0" dirty="0">
                          <a:solidFill>
                            <a:srgbClr val="C00000"/>
                          </a:solidFill>
                          <a:latin typeface="Impact" pitchFamily="34" charset="0"/>
                          <a:ea typeface="Calibri"/>
                          <a:cs typeface="Times New Roman"/>
                        </a:rPr>
                        <a:t>Е</a:t>
                      </a:r>
                      <a:endParaRPr lang="ru-RU" sz="3600" b="0" baseline="0" dirty="0">
                        <a:latin typeface="Impact" pitchFamily="34" charset="0"/>
                        <a:ea typeface="Calibri"/>
                        <a:cs typeface="Times New Roman"/>
                      </a:endParaRPr>
                    </a:p>
                  </a:txBody>
                  <a:tcPr marL="46499" marR="4649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baseline="0" dirty="0">
                          <a:solidFill>
                            <a:srgbClr val="002060"/>
                          </a:solidFill>
                          <a:latin typeface="Impact" pitchFamily="34" charset="0"/>
                          <a:ea typeface="Calibri"/>
                          <a:cs typeface="Times New Roman"/>
                        </a:rPr>
                        <a:t>Единство единомышленников</a:t>
                      </a:r>
                      <a:endParaRPr lang="ru-RU" sz="1800" b="0" baseline="0" dirty="0">
                        <a:latin typeface="Impact" pitchFamily="34" charset="0"/>
                        <a:ea typeface="Calibri"/>
                        <a:cs typeface="Times New Roman"/>
                      </a:endParaRPr>
                    </a:p>
                  </a:txBody>
                  <a:tcPr marL="46499" marR="4649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  <a:tr h="9469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0" baseline="0" dirty="0">
                          <a:solidFill>
                            <a:srgbClr val="C00000"/>
                          </a:solidFill>
                          <a:latin typeface="Impact" pitchFamily="34" charset="0"/>
                          <a:ea typeface="Calibri"/>
                          <a:cs typeface="Times New Roman"/>
                        </a:rPr>
                        <a:t>Х</a:t>
                      </a:r>
                      <a:endParaRPr lang="ru-RU" sz="3600" b="0" baseline="0" dirty="0">
                        <a:latin typeface="Impact" pitchFamily="34" charset="0"/>
                        <a:ea typeface="Calibri"/>
                        <a:cs typeface="Times New Roman"/>
                      </a:endParaRPr>
                    </a:p>
                  </a:txBody>
                  <a:tcPr marL="46499" marR="4649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baseline="0" dirty="0" err="1">
                          <a:solidFill>
                            <a:srgbClr val="002060"/>
                          </a:solidFill>
                          <a:latin typeface="Impact" pitchFamily="34" charset="0"/>
                          <a:ea typeface="Calibri"/>
                          <a:cs typeface="Times New Roman"/>
                        </a:rPr>
                        <a:t>Харизма</a:t>
                      </a:r>
                      <a:r>
                        <a:rPr lang="ru-RU" sz="1800" b="0" baseline="0" dirty="0">
                          <a:solidFill>
                            <a:srgbClr val="002060"/>
                          </a:solidFill>
                          <a:latin typeface="Impact" pitchFamily="34" charset="0"/>
                          <a:ea typeface="Calibri"/>
                          <a:cs typeface="Times New Roman"/>
                        </a:rPr>
                        <a:t>.</a:t>
                      </a:r>
                      <a:endParaRPr lang="ru-RU" sz="1800" b="0" baseline="0" dirty="0">
                        <a:latin typeface="Impact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baseline="0" dirty="0">
                          <a:solidFill>
                            <a:srgbClr val="002060"/>
                          </a:solidFill>
                          <a:latin typeface="Impact" pitchFamily="34" charset="0"/>
                          <a:ea typeface="Calibri"/>
                          <a:cs typeface="Times New Roman"/>
                        </a:rPr>
                        <a:t>Оригинальность, оптимизм, открытость</a:t>
                      </a:r>
                      <a:endParaRPr lang="ru-RU" sz="1800" b="0" baseline="0" dirty="0">
                        <a:latin typeface="Impact" pitchFamily="34" charset="0"/>
                        <a:ea typeface="Calibri"/>
                        <a:cs typeface="Times New Roman"/>
                      </a:endParaRPr>
                    </a:p>
                  </a:txBody>
                  <a:tcPr marL="46499" marR="4649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  <a:tr h="5879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0" baseline="0" dirty="0">
                          <a:solidFill>
                            <a:srgbClr val="C00000"/>
                          </a:solidFill>
                          <a:latin typeface="Impact" pitchFamily="34" charset="0"/>
                          <a:ea typeface="Calibri"/>
                          <a:cs typeface="Times New Roman"/>
                        </a:rPr>
                        <a:t>А</a:t>
                      </a:r>
                      <a:endParaRPr lang="ru-RU" sz="3600" b="0" baseline="0" dirty="0">
                        <a:latin typeface="Impact" pitchFamily="34" charset="0"/>
                        <a:ea typeface="Calibri"/>
                        <a:cs typeface="Times New Roman"/>
                      </a:endParaRPr>
                    </a:p>
                  </a:txBody>
                  <a:tcPr marL="46499" marR="4649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baseline="0" dirty="0">
                          <a:solidFill>
                            <a:srgbClr val="002060"/>
                          </a:solidFill>
                          <a:latin typeface="Impact" pitchFamily="34" charset="0"/>
                          <a:ea typeface="Calibri"/>
                          <a:cs typeface="Times New Roman"/>
                        </a:rPr>
                        <a:t>Альтруизм, активность</a:t>
                      </a:r>
                      <a:endParaRPr lang="ru-RU" sz="1800" b="0" baseline="0" dirty="0">
                        <a:latin typeface="Impact" pitchFamily="34" charset="0"/>
                        <a:ea typeface="Calibri"/>
                        <a:cs typeface="Times New Roman"/>
                      </a:endParaRPr>
                    </a:p>
                  </a:txBody>
                  <a:tcPr marL="46499" marR="4649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</a:tr>
            </a:tbl>
          </a:graphicData>
        </a:graphic>
      </p:graphicFrame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79512" y="1285860"/>
            <a:ext cx="4392488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Impact" pitchFamily="34" charset="0"/>
                <a:ea typeface="Calibri" pitchFamily="34" charset="0"/>
                <a:cs typeface="Times New Roman" pitchFamily="18" charset="0"/>
              </a:rPr>
              <a:t>Колледж – это образовательный центр, ресурс, это территория:</a:t>
            </a:r>
            <a:endParaRPr kumimoji="0" lang="ru-RU" sz="260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Impact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i="0" u="none" strike="noStrike" cap="none" normalizeH="0" dirty="0" smtClean="0">
                <a:ln>
                  <a:noFill/>
                </a:ln>
                <a:solidFill>
                  <a:srgbClr val="000066"/>
                </a:solidFill>
                <a:effectLst/>
                <a:latin typeface="Impact" pitchFamily="34" charset="0"/>
                <a:ea typeface="Calibri" pitchFamily="34" charset="0"/>
                <a:cs typeface="Times New Roman" pitchFamily="18" charset="0"/>
              </a:rPr>
              <a:t>продвижения стандартов </a:t>
            </a:r>
            <a:r>
              <a:rPr kumimoji="0" lang="ru-RU" sz="2600" i="0" u="none" strike="noStrike" cap="none" normalizeH="0" dirty="0" err="1" smtClean="0">
                <a:ln>
                  <a:noFill/>
                </a:ln>
                <a:solidFill>
                  <a:srgbClr val="000066"/>
                </a:solidFill>
                <a:effectLst/>
                <a:latin typeface="Impact" pitchFamily="34" charset="0"/>
                <a:ea typeface="Calibri" pitchFamily="34" charset="0"/>
                <a:cs typeface="Times New Roman" pitchFamily="18" charset="0"/>
              </a:rPr>
              <a:t>WorldSkills</a:t>
            </a:r>
            <a:r>
              <a:rPr kumimoji="0" lang="ru-RU" sz="2600" i="0" u="none" strike="noStrike" cap="none" normalizeH="0" dirty="0" smtClean="0">
                <a:ln>
                  <a:noFill/>
                </a:ln>
                <a:solidFill>
                  <a:srgbClr val="000066"/>
                </a:solidFill>
                <a:effectLst/>
                <a:latin typeface="Impact" pitchFamily="34" charset="0"/>
                <a:ea typeface="Calibri" pitchFamily="34" charset="0"/>
                <a:cs typeface="Times New Roman" pitchFamily="18" charset="0"/>
              </a:rPr>
              <a:t>;</a:t>
            </a:r>
            <a:endParaRPr kumimoji="0" lang="ru-RU" sz="260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Impact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i="0" u="none" strike="noStrike" cap="none" normalizeH="0" dirty="0" smtClean="0">
                <a:ln>
                  <a:noFill/>
                </a:ln>
                <a:solidFill>
                  <a:srgbClr val="000066"/>
                </a:solidFill>
                <a:effectLst/>
                <a:latin typeface="Impact" pitchFamily="34" charset="0"/>
                <a:ea typeface="Calibri" pitchFamily="34" charset="0"/>
                <a:cs typeface="Times New Roman" pitchFamily="18" charset="0"/>
              </a:rPr>
              <a:t>профессионального роста;</a:t>
            </a:r>
            <a:endParaRPr kumimoji="0" lang="ru-RU" sz="260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Impact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i="0" u="none" strike="noStrike" cap="none" normalizeH="0" dirty="0" smtClean="0">
                <a:ln>
                  <a:noFill/>
                </a:ln>
                <a:solidFill>
                  <a:srgbClr val="000066"/>
                </a:solidFill>
                <a:effectLst/>
                <a:latin typeface="Impact" pitchFamily="34" charset="0"/>
                <a:ea typeface="Calibri" pitchFamily="34" charset="0"/>
                <a:cs typeface="Times New Roman" pitchFamily="18" charset="0"/>
              </a:rPr>
              <a:t>активных граждан;</a:t>
            </a:r>
            <a:endParaRPr kumimoji="0" lang="ru-RU" sz="260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Impact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i="0" u="none" strike="noStrike" cap="none" normalizeH="0" dirty="0" smtClean="0">
                <a:ln>
                  <a:noFill/>
                </a:ln>
                <a:solidFill>
                  <a:srgbClr val="000066"/>
                </a:solidFill>
                <a:effectLst/>
                <a:latin typeface="Impact" pitchFamily="34" charset="0"/>
                <a:ea typeface="Calibri" pitchFamily="34" charset="0"/>
                <a:cs typeface="Times New Roman" pitchFamily="18" charset="0"/>
              </a:rPr>
              <a:t>дополнительных возможностей;</a:t>
            </a:r>
            <a:endParaRPr kumimoji="0" lang="ru-RU" sz="260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Impact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i="0" u="none" strike="noStrike" cap="none" normalizeH="0" dirty="0" smtClean="0">
                <a:ln>
                  <a:noFill/>
                </a:ln>
                <a:solidFill>
                  <a:srgbClr val="000066"/>
                </a:solidFill>
                <a:effectLst/>
                <a:latin typeface="Impact" pitchFamily="34" charset="0"/>
                <a:ea typeface="Calibri" pitchFamily="34" charset="0"/>
                <a:cs typeface="Times New Roman" pitchFamily="18" charset="0"/>
              </a:rPr>
              <a:t>партнерства.</a:t>
            </a:r>
            <a:endParaRPr kumimoji="0" lang="ru-RU" sz="260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Impact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Impact" pitchFamily="34" charset="0"/>
                <a:ea typeface="Calibri" pitchFamily="34" charset="0"/>
                <a:cs typeface="Times New Roman" pitchFamily="18" charset="0"/>
              </a:rPr>
              <a:t>Шарьинский педагогический колледж – </a:t>
            </a:r>
            <a:endParaRPr kumimoji="0" lang="ru-RU" sz="260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Impact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Impact" pitchFamily="34" charset="0"/>
                <a:ea typeface="Calibri" pitchFamily="34" charset="0"/>
                <a:cs typeface="Times New Roman" pitchFamily="18" charset="0"/>
              </a:rPr>
              <a:t>это ТЕРРИТОРИЯ УСПЕХА!</a:t>
            </a:r>
            <a:endParaRPr kumimoji="0" lang="ru-RU" sz="260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Impact" pitchFamily="34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779" t="27734" r="34925" b="19531"/>
          <a:stretch>
            <a:fillRect/>
          </a:stretch>
        </p:blipFill>
        <p:spPr bwMode="auto">
          <a:xfrm>
            <a:off x="35496" y="21001"/>
            <a:ext cx="1428760" cy="1319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инки по запросу синий фон на весь экран"/>
          <p:cNvPicPr>
            <a:picLocks noChangeAspect="1" noChangeArrowheads="1"/>
          </p:cNvPicPr>
          <p:nvPr/>
        </p:nvPicPr>
        <p:blipFill>
          <a:blip r:embed="rId2" cstate="print"/>
          <a:srcRect b="479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95736" y="2636912"/>
            <a:ext cx="52421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  <a:latin typeface="Impact" pitchFamily="34" charset="0"/>
              </a:rPr>
              <a:t>СПАСИБО ЗА ВНИМАНИЕ!</a:t>
            </a:r>
            <a:endParaRPr lang="ru-RU" sz="4000" dirty="0">
              <a:solidFill>
                <a:srgbClr val="C00000"/>
              </a:solidFill>
              <a:latin typeface="Impact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инки по запросу синий фон на весь экран"/>
          <p:cNvPicPr>
            <a:picLocks noChangeAspect="1" noChangeArrowheads="1"/>
          </p:cNvPicPr>
          <p:nvPr/>
        </p:nvPicPr>
        <p:blipFill>
          <a:blip r:embed="rId2" cstate="print"/>
          <a:srcRect b="479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63688" y="188640"/>
            <a:ext cx="66967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C00000"/>
                </a:solidFill>
                <a:latin typeface="Impact" pitchFamily="34" charset="0"/>
              </a:rPr>
              <a:t>ИТОГИ ПЕРВОГО СЕМЕСТРА </a:t>
            </a:r>
          </a:p>
          <a:p>
            <a:pPr algn="ctr"/>
            <a:r>
              <a:rPr lang="ru-RU" sz="4000" dirty="0" smtClean="0">
                <a:solidFill>
                  <a:srgbClr val="C00000"/>
                </a:solidFill>
                <a:latin typeface="Impact" pitchFamily="34" charset="0"/>
              </a:rPr>
              <a:t>2019-2020 учебного года</a:t>
            </a:r>
            <a:endParaRPr lang="ru-RU" sz="4000" dirty="0">
              <a:solidFill>
                <a:srgbClr val="C00000"/>
              </a:solidFill>
              <a:latin typeface="Impact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779" t="27734" r="34925" b="19531"/>
          <a:stretch>
            <a:fillRect/>
          </a:stretch>
        </p:blipFill>
        <p:spPr bwMode="auto">
          <a:xfrm>
            <a:off x="179512" y="93009"/>
            <a:ext cx="1428760" cy="1319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23235" y="1916832"/>
            <a:ext cx="8225229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Impact" pitchFamily="34" charset="0"/>
              </a:rPr>
              <a:t>16 групп (322 человека) 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Impact" pitchFamily="34" charset="0"/>
              </a:rPr>
              <a:t>из них 12 групп (187 человек)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Impact" pitchFamily="34" charset="0"/>
              </a:rPr>
              <a:t> - 58% проходили практику:</a:t>
            </a:r>
          </a:p>
          <a:p>
            <a:pPr algn="ctr"/>
            <a:endParaRPr lang="ru-RU" dirty="0" smtClean="0">
              <a:solidFill>
                <a:srgbClr val="002060"/>
              </a:solidFill>
              <a:latin typeface="Impact" pitchFamily="34" charset="0"/>
            </a:endParaRPr>
          </a:p>
          <a:p>
            <a:r>
              <a:rPr lang="ru-RU" sz="2000" dirty="0" smtClean="0">
                <a:solidFill>
                  <a:srgbClr val="C00000"/>
                </a:solidFill>
                <a:latin typeface="Impact" pitchFamily="34" charset="0"/>
              </a:rPr>
              <a:t>Специальность:  44.02.01 «Дошкольное образование»  </a:t>
            </a:r>
          </a:p>
          <a:p>
            <a:pPr algn="r"/>
            <a:r>
              <a:rPr lang="ru-RU" sz="2000" dirty="0" smtClean="0">
                <a:solidFill>
                  <a:srgbClr val="C00000"/>
                </a:solidFill>
                <a:latin typeface="Impact" pitchFamily="34" charset="0"/>
              </a:rPr>
              <a:t>– 63 человека (3 группы );</a:t>
            </a:r>
          </a:p>
          <a:p>
            <a:endParaRPr lang="ru-RU" sz="2000" dirty="0" smtClean="0">
              <a:solidFill>
                <a:srgbClr val="C00000"/>
              </a:solidFill>
              <a:latin typeface="Impact" pitchFamily="34" charset="0"/>
            </a:endParaRPr>
          </a:p>
          <a:p>
            <a:r>
              <a:rPr lang="ru-RU" sz="2000" dirty="0" smtClean="0">
                <a:solidFill>
                  <a:srgbClr val="006600"/>
                </a:solidFill>
                <a:latin typeface="Impact" pitchFamily="34" charset="0"/>
              </a:rPr>
              <a:t>Специальность:  44.02.02 «Преподавание в начальных классах»</a:t>
            </a:r>
          </a:p>
          <a:p>
            <a:pPr algn="r"/>
            <a:r>
              <a:rPr lang="ru-RU" sz="2000" dirty="0" smtClean="0">
                <a:solidFill>
                  <a:srgbClr val="006600"/>
                </a:solidFill>
                <a:latin typeface="Impact" pitchFamily="34" charset="0"/>
              </a:rPr>
              <a:t> – 163 человека (6 групп) ;</a:t>
            </a:r>
          </a:p>
          <a:p>
            <a:endParaRPr lang="ru-RU" sz="2000" dirty="0" smtClean="0">
              <a:solidFill>
                <a:srgbClr val="002060"/>
              </a:solidFill>
              <a:latin typeface="Impact" pitchFamily="34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Impact" pitchFamily="34" charset="0"/>
              </a:rPr>
              <a:t>Специальность:  49.02.01 «Физическая культура» </a:t>
            </a:r>
          </a:p>
          <a:p>
            <a:pPr algn="r"/>
            <a:r>
              <a:rPr lang="ru-RU" sz="2000" dirty="0" smtClean="0">
                <a:solidFill>
                  <a:srgbClr val="002060"/>
                </a:solidFill>
                <a:latin typeface="Impact" pitchFamily="34" charset="0"/>
              </a:rPr>
              <a:t>– 61 человек (3 группы )</a:t>
            </a:r>
            <a:endParaRPr lang="ru-RU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инки по запросу синий фон на весь экран"/>
          <p:cNvPicPr>
            <a:picLocks noChangeAspect="1" noChangeArrowheads="1"/>
          </p:cNvPicPr>
          <p:nvPr/>
        </p:nvPicPr>
        <p:blipFill>
          <a:blip r:embed="rId2" cstate="print"/>
          <a:srcRect b="479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619672" y="188640"/>
            <a:ext cx="63184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6600"/>
                </a:solidFill>
                <a:latin typeface="Impact" pitchFamily="34" charset="0"/>
              </a:rPr>
              <a:t>Специальность: 44.02.02</a:t>
            </a:r>
          </a:p>
          <a:p>
            <a:pPr algn="ctr"/>
            <a:r>
              <a:rPr lang="ru-RU" sz="2400" dirty="0" smtClean="0">
                <a:solidFill>
                  <a:srgbClr val="006600"/>
                </a:solidFill>
                <a:latin typeface="Impact" pitchFamily="34" charset="0"/>
              </a:rPr>
              <a:t>«Преподавание в начальных классах» </a:t>
            </a:r>
            <a:endParaRPr lang="ru-RU" sz="2400" dirty="0">
              <a:solidFill>
                <a:srgbClr val="006600"/>
              </a:solidFill>
              <a:latin typeface="Impact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51520" y="1412776"/>
          <a:ext cx="8568952" cy="2160239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152128"/>
                <a:gridCol w="7416824"/>
              </a:tblGrid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Impact" pitchFamily="34" charset="0"/>
                        </a:rPr>
                        <a:t>1в /2в9 </a:t>
                      </a:r>
                      <a:endParaRPr lang="ru-RU" sz="1800" dirty="0">
                        <a:latin typeface="Impac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Impact" pitchFamily="34" charset="0"/>
                        </a:rPr>
                        <a:t>УП.01.01 Ознакомительная</a:t>
                      </a:r>
                      <a:endParaRPr lang="ru-RU" sz="1800" dirty="0">
                        <a:solidFill>
                          <a:srgbClr val="C00000"/>
                        </a:solidFill>
                        <a:latin typeface="Impact" pitchFamily="34" charset="0"/>
                        <a:ea typeface="Calibri"/>
                        <a:cs typeface="Times New Roman"/>
                      </a:endParaRPr>
                    </a:p>
                  </a:txBody>
                  <a:tcPr marL="61028" marR="61028" marT="0" marB="0" anchor="ctr"/>
                </a:tc>
              </a:tr>
              <a:tr h="7200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Impact" pitchFamily="34" charset="0"/>
                        </a:rPr>
                        <a:t>2В/3в9</a:t>
                      </a:r>
                      <a:endParaRPr lang="ru-RU" sz="1800" dirty="0">
                        <a:latin typeface="Impac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Impact" pitchFamily="34" charset="0"/>
                        </a:rPr>
                        <a:t>ПП.02.01 Практика по организации внеурочной деятельности и общения младших школьников</a:t>
                      </a:r>
                      <a:endParaRPr lang="ru-RU" sz="1800" dirty="0">
                        <a:solidFill>
                          <a:srgbClr val="C00000"/>
                        </a:solidFill>
                        <a:latin typeface="Impact" pitchFamily="34" charset="0"/>
                        <a:ea typeface="Calibri"/>
                        <a:cs typeface="Times New Roman"/>
                      </a:endParaRPr>
                    </a:p>
                  </a:txBody>
                  <a:tcPr marL="61028" marR="61028" marT="0" marB="0" anchor="b"/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Impact" pitchFamily="34" charset="0"/>
                        </a:rPr>
                        <a:t>2В/3в9</a:t>
                      </a:r>
                      <a:endParaRPr lang="ru-RU" sz="1800" dirty="0">
                        <a:latin typeface="Impac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Impact" pitchFamily="34" charset="0"/>
                        </a:rPr>
                        <a:t>ПП.01.01 Пробные уроки и занятия</a:t>
                      </a:r>
                      <a:endParaRPr lang="ru-RU" sz="1800" dirty="0">
                        <a:solidFill>
                          <a:srgbClr val="C00000"/>
                        </a:solidFill>
                        <a:latin typeface="Impact" pitchFamily="34" charset="0"/>
                        <a:ea typeface="Calibri"/>
                        <a:cs typeface="Times New Roman"/>
                      </a:endParaRPr>
                    </a:p>
                  </a:txBody>
                  <a:tcPr marL="61028" marR="61028" marT="0" marB="0" anchor="b"/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Impact" pitchFamily="34" charset="0"/>
                        </a:rPr>
                        <a:t>3В/4в9</a:t>
                      </a:r>
                      <a:endParaRPr lang="ru-RU" sz="1800" dirty="0">
                        <a:latin typeface="Impac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Impact" pitchFamily="34" charset="0"/>
                        </a:rPr>
                        <a:t>ПП.04.01 Первые дни ребенка в школе</a:t>
                      </a:r>
                      <a:endParaRPr lang="ru-RU" sz="1800" dirty="0">
                        <a:solidFill>
                          <a:srgbClr val="C00000"/>
                        </a:solidFill>
                        <a:latin typeface="Impact" pitchFamily="34" charset="0"/>
                        <a:ea typeface="Calibri"/>
                        <a:cs typeface="Times New Roman"/>
                      </a:endParaRPr>
                    </a:p>
                  </a:txBody>
                  <a:tcPr marL="61028" marR="61028" marT="0" marB="0" anchor="ctr"/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Impact" pitchFamily="34" charset="0"/>
                        </a:rPr>
                        <a:t>3В/4в9</a:t>
                      </a:r>
                      <a:endParaRPr lang="ru-RU" sz="1800" dirty="0">
                        <a:latin typeface="Impac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Impact" pitchFamily="34" charset="0"/>
                        </a:rPr>
                        <a:t>ПП.04.02 Методическая работа учителя начальных классов</a:t>
                      </a:r>
                      <a:endParaRPr lang="ru-RU" sz="1800" dirty="0">
                        <a:solidFill>
                          <a:srgbClr val="C00000"/>
                        </a:solidFill>
                        <a:latin typeface="Impact" pitchFamily="34" charset="0"/>
                        <a:ea typeface="Calibri"/>
                        <a:cs typeface="Times New Roman"/>
                      </a:endParaRPr>
                    </a:p>
                  </a:txBody>
                  <a:tcPr marL="61028" marR="61028" marT="0" marB="0" anchor="ctr"/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779" t="27734" r="34925" b="19531"/>
          <a:stretch>
            <a:fillRect/>
          </a:stretch>
        </p:blipFill>
        <p:spPr bwMode="auto">
          <a:xfrm>
            <a:off x="179512" y="93009"/>
            <a:ext cx="1224136" cy="1130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6" name="Диаграмма 5"/>
          <p:cNvGraphicFramePr/>
          <p:nvPr/>
        </p:nvGraphicFramePr>
        <p:xfrm>
          <a:off x="1691680" y="3717032"/>
          <a:ext cx="5760640" cy="3140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Картинки по запросу синий фон на весь экран"/>
          <p:cNvPicPr>
            <a:picLocks noChangeAspect="1" noChangeArrowheads="1"/>
          </p:cNvPicPr>
          <p:nvPr/>
        </p:nvPicPr>
        <p:blipFill>
          <a:blip r:embed="rId2" cstate="print"/>
          <a:srcRect b="479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4" name="Диаграмма 3"/>
          <p:cNvGraphicFramePr/>
          <p:nvPr/>
        </p:nvGraphicFramePr>
        <p:xfrm>
          <a:off x="4283968" y="260648"/>
          <a:ext cx="4644008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323528" y="3717032"/>
          <a:ext cx="4211960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179512" y="260648"/>
          <a:ext cx="4392488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4932040" y="3789040"/>
          <a:ext cx="3960440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инки по запросу синий фон на весь экран"/>
          <p:cNvPicPr>
            <a:picLocks noChangeAspect="1" noChangeArrowheads="1"/>
          </p:cNvPicPr>
          <p:nvPr/>
        </p:nvPicPr>
        <p:blipFill>
          <a:blip r:embed="rId2" cstate="print"/>
          <a:srcRect b="479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51520" y="1412776"/>
          <a:ext cx="8568952" cy="2839212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694016"/>
                <a:gridCol w="7874936"/>
              </a:tblGrid>
              <a:tr h="2155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Impact" pitchFamily="34" charset="0"/>
                        </a:rPr>
                        <a:t>21</a:t>
                      </a:r>
                      <a:endParaRPr lang="ru-RU" sz="1800" dirty="0">
                        <a:latin typeface="Impact" pitchFamily="34" charset="0"/>
                        <a:ea typeface="Calibri"/>
                        <a:cs typeface="Times New Roman"/>
                      </a:endParaRPr>
                    </a:p>
                  </a:txBody>
                  <a:tcPr marL="60251" marR="6025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Impact" pitchFamily="34" charset="0"/>
                        </a:rPr>
                        <a:t>УП.03.01 Введение в специальность</a:t>
                      </a:r>
                      <a:endParaRPr lang="ru-RU" sz="1800">
                        <a:latin typeface="Impact" pitchFamily="34" charset="0"/>
                        <a:ea typeface="Calibri"/>
                        <a:cs typeface="Times New Roman"/>
                      </a:endParaRPr>
                    </a:p>
                  </a:txBody>
                  <a:tcPr marL="60251" marR="60251" marT="0" marB="0" anchor="ctr"/>
                </a:tc>
              </a:tr>
              <a:tr h="4311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Impact" pitchFamily="34" charset="0"/>
                        </a:rPr>
                        <a:t>21</a:t>
                      </a:r>
                      <a:endParaRPr lang="ru-RU" sz="1800" dirty="0">
                        <a:latin typeface="Impact" pitchFamily="34" charset="0"/>
                        <a:ea typeface="Calibri"/>
                        <a:cs typeface="Times New Roman"/>
                      </a:endParaRPr>
                    </a:p>
                  </a:txBody>
                  <a:tcPr marL="60251" marR="6025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Impact" pitchFamily="34" charset="0"/>
                        </a:rPr>
                        <a:t>ПП.01 Практика по организации мероприятий, направленных на укрепление здоровья ребенка и его физического развития</a:t>
                      </a:r>
                      <a:endParaRPr lang="ru-RU" sz="1800" dirty="0">
                        <a:latin typeface="Impact" pitchFamily="34" charset="0"/>
                        <a:ea typeface="Calibri"/>
                        <a:cs typeface="Times New Roman"/>
                      </a:endParaRPr>
                    </a:p>
                  </a:txBody>
                  <a:tcPr marL="60251" marR="60251" marT="0" marB="0" anchor="ctr"/>
                </a:tc>
              </a:tr>
              <a:tr h="4311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Impact" pitchFamily="34" charset="0"/>
                        </a:rPr>
                        <a:t>31</a:t>
                      </a:r>
                      <a:endParaRPr lang="ru-RU" sz="1800" dirty="0">
                        <a:latin typeface="Impact" pitchFamily="34" charset="0"/>
                        <a:ea typeface="Calibri"/>
                        <a:cs typeface="Times New Roman"/>
                      </a:endParaRPr>
                    </a:p>
                  </a:txBody>
                  <a:tcPr marL="60251" marR="6025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Impact" pitchFamily="34" charset="0"/>
                        </a:rPr>
                        <a:t>ПП.02.02 Практика по организации различных видов деятельности и общения детей</a:t>
                      </a:r>
                      <a:endParaRPr lang="ru-RU" sz="1800" dirty="0">
                        <a:latin typeface="Impact" pitchFamily="34" charset="0"/>
                        <a:ea typeface="Calibri"/>
                        <a:cs typeface="Times New Roman"/>
                      </a:endParaRPr>
                    </a:p>
                  </a:txBody>
                  <a:tcPr marL="60251" marR="60251" marT="0" marB="0" anchor="b"/>
                </a:tc>
              </a:tr>
              <a:tr h="4311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Impact" pitchFamily="34" charset="0"/>
                        </a:rPr>
                        <a:t>41</a:t>
                      </a:r>
                      <a:endParaRPr lang="ru-RU" sz="1800" dirty="0">
                        <a:latin typeface="Impact" pitchFamily="34" charset="0"/>
                        <a:ea typeface="Calibri"/>
                        <a:cs typeface="Times New Roman"/>
                      </a:endParaRPr>
                    </a:p>
                  </a:txBody>
                  <a:tcPr marL="60251" marR="6025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Impact" pitchFamily="34" charset="0"/>
                        </a:rPr>
                        <a:t>ПП.03 Практика по организации занятий по основным общеобразовательным программам дошкольного образования</a:t>
                      </a:r>
                      <a:endParaRPr lang="ru-RU" sz="1800" dirty="0">
                        <a:latin typeface="Impact" pitchFamily="34" charset="0"/>
                        <a:ea typeface="Calibri"/>
                        <a:cs typeface="Times New Roman"/>
                      </a:endParaRPr>
                    </a:p>
                  </a:txBody>
                  <a:tcPr marL="60251" marR="60251" marT="0" marB="0" anchor="ctr"/>
                </a:tc>
              </a:tr>
              <a:tr h="4311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Impact" pitchFamily="34" charset="0"/>
                        </a:rPr>
                        <a:t>41</a:t>
                      </a:r>
                      <a:endParaRPr lang="ru-RU" sz="1800" dirty="0">
                        <a:latin typeface="Impact" pitchFamily="34" charset="0"/>
                        <a:ea typeface="Calibri"/>
                        <a:cs typeface="Times New Roman"/>
                      </a:endParaRPr>
                    </a:p>
                  </a:txBody>
                  <a:tcPr marL="60251" marR="6025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Impact" pitchFamily="34" charset="0"/>
                        </a:rPr>
                        <a:t>ПП.04 Практика по организации взаимодействия с родителями и сотрудниками образовательного учреждения</a:t>
                      </a:r>
                      <a:endParaRPr lang="ru-RU" sz="1800" dirty="0">
                        <a:latin typeface="Impact" pitchFamily="34" charset="0"/>
                        <a:ea typeface="Calibri"/>
                        <a:cs typeface="Times New Roman"/>
                      </a:endParaRPr>
                    </a:p>
                  </a:txBody>
                  <a:tcPr marL="60251" marR="60251" marT="0" marB="0" anchor="ctr"/>
                </a:tc>
              </a:tr>
            </a:tbl>
          </a:graphicData>
        </a:graphic>
      </p:graphicFrame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2555776" y="215062"/>
            <a:ext cx="400301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Impact" pitchFamily="34" charset="0"/>
                <a:ea typeface="Times New Roman" pitchFamily="18" charset="0"/>
                <a:cs typeface="Times New Roman" pitchFamily="18" charset="0"/>
              </a:rPr>
              <a:t>Специальность: 44.02.01.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Impact" pitchFamily="34" charset="0"/>
                <a:ea typeface="Times New Roman" pitchFamily="18" charset="0"/>
                <a:cs typeface="Times New Roman" pitchFamily="18" charset="0"/>
              </a:rPr>
              <a:t>«Дошкольное образование»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Impact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779" t="27734" r="34925" b="19531"/>
          <a:stretch>
            <a:fillRect/>
          </a:stretch>
        </p:blipFill>
        <p:spPr bwMode="auto">
          <a:xfrm>
            <a:off x="179512" y="93009"/>
            <a:ext cx="1224136" cy="1130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6" name="Диаграмма 5"/>
          <p:cNvGraphicFramePr/>
          <p:nvPr/>
        </p:nvGraphicFramePr>
        <p:xfrm>
          <a:off x="2195736" y="4265712"/>
          <a:ext cx="5004048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Картинки по запросу синий фон на весь экран"/>
          <p:cNvPicPr>
            <a:picLocks noChangeAspect="1" noChangeArrowheads="1"/>
          </p:cNvPicPr>
          <p:nvPr/>
        </p:nvPicPr>
        <p:blipFill>
          <a:blip r:embed="rId2" cstate="print"/>
          <a:srcRect b="479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4" name="Диаграмма 3"/>
          <p:cNvGraphicFramePr/>
          <p:nvPr/>
        </p:nvGraphicFramePr>
        <p:xfrm>
          <a:off x="4139952" y="260648"/>
          <a:ext cx="5004048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251520" y="3645024"/>
          <a:ext cx="4211960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251520" y="260648"/>
          <a:ext cx="4392488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4716016" y="3645024"/>
          <a:ext cx="4176464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инки по запросу синий фон на весь экран"/>
          <p:cNvPicPr>
            <a:picLocks noChangeAspect="1" noChangeArrowheads="1"/>
          </p:cNvPicPr>
          <p:nvPr/>
        </p:nvPicPr>
        <p:blipFill>
          <a:blip r:embed="rId2" cstate="print"/>
          <a:srcRect b="479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95536" y="1556792"/>
          <a:ext cx="8496944" cy="157734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146702"/>
                <a:gridCol w="7350242"/>
              </a:tblGrid>
              <a:tr h="6720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Impact" pitchFamily="34" charset="0"/>
                        </a:rPr>
                        <a:t>3А</a:t>
                      </a:r>
                      <a:endParaRPr lang="ru-RU" sz="1800" dirty="0">
                        <a:latin typeface="Impact" pitchFamily="34" charset="0"/>
                        <a:ea typeface="Calibri"/>
                        <a:cs typeface="Times New Roman"/>
                      </a:endParaRPr>
                    </a:p>
                  </a:txBody>
                  <a:tcPr marL="17392" marR="173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Impact" pitchFamily="34" charset="0"/>
                        </a:rPr>
                        <a:t>ПП.02.01 Практика по организации и проведению внеурочной работы и занятий по программам дополнительного образования в области физической культуры</a:t>
                      </a:r>
                      <a:endParaRPr lang="ru-RU" sz="1800" dirty="0">
                        <a:latin typeface="Impact" pitchFamily="34" charset="0"/>
                        <a:ea typeface="Calibri"/>
                        <a:cs typeface="Times New Roman"/>
                      </a:endParaRPr>
                    </a:p>
                  </a:txBody>
                  <a:tcPr marL="17392" marR="17392" marT="0" marB="0"/>
                </a:tc>
              </a:tr>
              <a:tr h="2240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Impact" pitchFamily="34" charset="0"/>
                        </a:rPr>
                        <a:t>4А/4Б</a:t>
                      </a:r>
                      <a:endParaRPr lang="ru-RU" sz="1800" dirty="0">
                        <a:latin typeface="Impact" pitchFamily="34" charset="0"/>
                        <a:ea typeface="Calibri"/>
                        <a:cs typeface="Times New Roman"/>
                      </a:endParaRPr>
                    </a:p>
                  </a:txBody>
                  <a:tcPr marL="17392" marR="173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Impact" pitchFamily="34" charset="0"/>
                        </a:rPr>
                        <a:t>ПП.03 Методическая работа учителя физической культуры</a:t>
                      </a:r>
                      <a:endParaRPr lang="ru-RU" sz="1800" dirty="0">
                        <a:latin typeface="Impact" pitchFamily="34" charset="0"/>
                        <a:ea typeface="Calibri"/>
                        <a:cs typeface="Times New Roman"/>
                      </a:endParaRPr>
                    </a:p>
                  </a:txBody>
                  <a:tcPr marL="17392" marR="17392" marT="0" marB="0"/>
                </a:tc>
              </a:tr>
              <a:tr h="2388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Impact" pitchFamily="34" charset="0"/>
                        </a:rPr>
                        <a:t>3А/4А/4Б</a:t>
                      </a:r>
                      <a:endParaRPr lang="ru-RU" sz="1800" dirty="0">
                        <a:latin typeface="Impact" pitchFamily="34" charset="0"/>
                        <a:ea typeface="Calibri"/>
                        <a:cs typeface="Times New Roman"/>
                      </a:endParaRPr>
                    </a:p>
                  </a:txBody>
                  <a:tcPr marL="17392" marR="173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Impact" pitchFamily="34" charset="0"/>
                        </a:rPr>
                        <a:t>ПП.01.02 Пробные уроки и занятия</a:t>
                      </a:r>
                      <a:endParaRPr lang="ru-RU" sz="1800" dirty="0">
                        <a:latin typeface="Impact" pitchFamily="34" charset="0"/>
                        <a:ea typeface="Calibri"/>
                        <a:cs typeface="Times New Roman"/>
                      </a:endParaRPr>
                    </a:p>
                  </a:txBody>
                  <a:tcPr marL="17392" marR="17392" marT="0" marB="0"/>
                </a:tc>
              </a:tr>
            </a:tbl>
          </a:graphicData>
        </a:graphic>
      </p:graphicFrame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3059832" y="188640"/>
            <a:ext cx="347723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Impact" pitchFamily="34" charset="0"/>
                <a:ea typeface="Calibri" pitchFamily="34" charset="0"/>
                <a:cs typeface="Times New Roman" pitchFamily="18" charset="0"/>
              </a:rPr>
              <a:t>Специальность: 49.02.01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Impact" pitchFamily="34" charset="0"/>
                <a:ea typeface="Calibri" pitchFamily="34" charset="0"/>
                <a:cs typeface="Times New Roman" pitchFamily="18" charset="0"/>
              </a:rPr>
              <a:t>«Физическая культура»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Impact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779" t="27734" r="34925" b="19531"/>
          <a:stretch>
            <a:fillRect/>
          </a:stretch>
        </p:blipFill>
        <p:spPr bwMode="auto">
          <a:xfrm>
            <a:off x="179512" y="93009"/>
            <a:ext cx="1224136" cy="1130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6" name="Диаграмма 5"/>
          <p:cNvGraphicFramePr/>
          <p:nvPr/>
        </p:nvGraphicFramePr>
        <p:xfrm>
          <a:off x="2051720" y="3429000"/>
          <a:ext cx="5400600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Картинки по запросу синий фон на весь экран"/>
          <p:cNvPicPr>
            <a:picLocks noChangeAspect="1" noChangeArrowheads="1"/>
          </p:cNvPicPr>
          <p:nvPr/>
        </p:nvPicPr>
        <p:blipFill>
          <a:blip r:embed="rId2" cstate="print"/>
          <a:srcRect b="479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5" name="Диаграмма 4"/>
          <p:cNvGraphicFramePr/>
          <p:nvPr/>
        </p:nvGraphicFramePr>
        <p:xfrm>
          <a:off x="395536" y="692696"/>
          <a:ext cx="4536504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4283968" y="3645024"/>
          <a:ext cx="4464496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инки по запросу синий фон на весь экран"/>
          <p:cNvPicPr>
            <a:picLocks noChangeAspect="1" noChangeArrowheads="1"/>
          </p:cNvPicPr>
          <p:nvPr/>
        </p:nvPicPr>
        <p:blipFill>
          <a:blip r:embed="rId2" cstate="print"/>
          <a:srcRect b="479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979712" y="116632"/>
            <a:ext cx="64807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rgbClr val="C00000"/>
                </a:solidFill>
                <a:latin typeface="Impact" pitchFamily="34" charset="0"/>
              </a:rPr>
              <a:t>ПЛАНЫ НА ВТОРОЙ СЕМЕСТР </a:t>
            </a:r>
          </a:p>
          <a:p>
            <a:pPr algn="ctr"/>
            <a:r>
              <a:rPr lang="ru-RU" sz="4000" dirty="0" smtClean="0">
                <a:solidFill>
                  <a:srgbClr val="C00000"/>
                </a:solidFill>
                <a:latin typeface="Impact" pitchFamily="34" charset="0"/>
              </a:rPr>
              <a:t>2019-2020 учебного года</a:t>
            </a:r>
            <a:endParaRPr lang="ru-RU" sz="4000" dirty="0">
              <a:solidFill>
                <a:srgbClr val="C00000"/>
              </a:solidFill>
              <a:latin typeface="Impact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779" t="27734" r="34925" b="19531"/>
          <a:stretch>
            <a:fillRect/>
          </a:stretch>
        </p:blipFill>
        <p:spPr bwMode="auto">
          <a:xfrm>
            <a:off x="179512" y="93009"/>
            <a:ext cx="1224136" cy="1130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2555776" y="16288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C00000"/>
                </a:solidFill>
                <a:latin typeface="Impact" pitchFamily="34" charset="0"/>
                <a:ea typeface="Times New Roman" pitchFamily="18" charset="0"/>
                <a:cs typeface="Times New Roman" pitchFamily="18" charset="0"/>
              </a:rPr>
              <a:t>Специальность: 44.02.01.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C00000"/>
                </a:solidFill>
                <a:latin typeface="Impact" pitchFamily="34" charset="0"/>
                <a:ea typeface="Times New Roman" pitchFamily="18" charset="0"/>
                <a:cs typeface="Times New Roman" pitchFamily="18" charset="0"/>
              </a:rPr>
              <a:t>«Дошкольное образование»</a:t>
            </a:r>
            <a:endParaRPr lang="ru-RU" dirty="0" smtClean="0">
              <a:solidFill>
                <a:srgbClr val="C00000"/>
              </a:solidFill>
              <a:latin typeface="Impact" pitchFamily="34" charset="0"/>
              <a:cs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51520" y="2348880"/>
          <a:ext cx="8640960" cy="3470148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1158674"/>
                <a:gridCol w="7482286"/>
              </a:tblGrid>
              <a:tr h="1885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Impact" pitchFamily="34" charset="0"/>
                        </a:rPr>
                        <a:t>21 </a:t>
                      </a:r>
                      <a:endParaRPr lang="ru-RU" sz="1800" dirty="0">
                        <a:latin typeface="Impac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Impact" pitchFamily="34" charset="0"/>
                        </a:rPr>
                        <a:t>ПП.01 Практика по организации мероприятий, направленных на укрепление здоровья ребенка и его физического развития</a:t>
                      </a:r>
                      <a:endParaRPr lang="ru-RU" sz="1800" dirty="0">
                        <a:latin typeface="Impac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885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Impact" pitchFamily="34" charset="0"/>
                        </a:rPr>
                        <a:t>31 </a:t>
                      </a:r>
                      <a:endParaRPr lang="ru-RU" sz="1800">
                        <a:latin typeface="Impac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Impact" pitchFamily="34" charset="0"/>
                        </a:rPr>
                        <a:t>ПП.02.02 Практика по организации различных видов деятельности и общения детей</a:t>
                      </a:r>
                      <a:endParaRPr lang="ru-RU" sz="1800" dirty="0">
                        <a:latin typeface="Impac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885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Impact" pitchFamily="34" charset="0"/>
                        </a:rPr>
                        <a:t>31 </a:t>
                      </a:r>
                      <a:endParaRPr lang="ru-RU" sz="1800">
                        <a:latin typeface="Impac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Impact" pitchFamily="34" charset="0"/>
                        </a:rPr>
                        <a:t>ПП.03 Практика по организации занятий по основным общеобразовательным программам дошкольного образования</a:t>
                      </a:r>
                      <a:endParaRPr lang="ru-RU" sz="1800">
                        <a:latin typeface="Impac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885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Impact" pitchFamily="34" charset="0"/>
                        </a:rPr>
                        <a:t>31 </a:t>
                      </a:r>
                      <a:endParaRPr lang="ru-RU" sz="1800">
                        <a:latin typeface="Impac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Impact" pitchFamily="34" charset="0"/>
                        </a:rPr>
                        <a:t>ПП.05 Методическая работа воспитателя детей дошкольного возраста</a:t>
                      </a:r>
                      <a:endParaRPr lang="ru-RU" sz="1800">
                        <a:latin typeface="Impac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885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Impact" pitchFamily="34" charset="0"/>
                        </a:rPr>
                        <a:t>21</a:t>
                      </a:r>
                      <a:endParaRPr lang="ru-RU" sz="1800">
                        <a:latin typeface="Impac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Impact" pitchFamily="34" charset="0"/>
                        </a:rPr>
                        <a:t>УП.03.02 Практика на учебно-опытном участке</a:t>
                      </a:r>
                      <a:endParaRPr lang="ru-RU" sz="1800">
                        <a:latin typeface="Impac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885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Impact" pitchFamily="34" charset="0"/>
                        </a:rPr>
                        <a:t>21 </a:t>
                      </a:r>
                      <a:endParaRPr lang="ru-RU" sz="1800">
                        <a:latin typeface="Impac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Impact" pitchFamily="34" charset="0"/>
                        </a:rPr>
                        <a:t>УП.02 Семинар по подготовке к летней практике</a:t>
                      </a:r>
                      <a:endParaRPr lang="ru-RU" sz="1800">
                        <a:latin typeface="Impac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885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Impact" pitchFamily="34" charset="0"/>
                        </a:rPr>
                        <a:t>31</a:t>
                      </a:r>
                      <a:endParaRPr lang="ru-RU" sz="1800">
                        <a:latin typeface="Impac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Impact" pitchFamily="34" charset="0"/>
                        </a:rPr>
                        <a:t>ПП.02.01 Летняя практика</a:t>
                      </a:r>
                      <a:endParaRPr lang="ru-RU" sz="1800">
                        <a:latin typeface="Impac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885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Impact" pitchFamily="34" charset="0"/>
                        </a:rPr>
                        <a:t>41</a:t>
                      </a:r>
                      <a:endParaRPr lang="ru-RU" sz="1800">
                        <a:latin typeface="Impac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Impact" pitchFamily="34" charset="0"/>
                        </a:rPr>
                        <a:t>Преддипломная практика</a:t>
                      </a:r>
                      <a:endParaRPr lang="ru-RU" sz="1800" dirty="0">
                        <a:latin typeface="Impac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865BA29F314034E9FAF1B94FAB51585" ma:contentTypeVersion="49" ma:contentTypeDescription="Создание документа." ma:contentTypeScope="" ma:versionID="7ba9561f53a72daf51fe8a1a1cdf3018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5c4f13c40a96413ccefc1a56f91fbc1e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252ca3-5a62-4c1c-90a6-29f4710e47f8">AWJJH2MPE6E2-1409931369-260</_dlc_DocId>
    <_dlc_DocIdUrl xmlns="4a252ca3-5a62-4c1c-90a6-29f4710e47f8">
      <Url>http://edu-sps.koiro.local/npo/shpk/_layouts/15/DocIdRedir.aspx?ID=AWJJH2MPE6E2-1409931369-260</Url>
      <Description>AWJJH2MPE6E2-1409931369-260</Description>
    </_dlc_DocIdUrl>
  </documentManagement>
</p:properties>
</file>

<file path=customXml/itemProps1.xml><?xml version="1.0" encoding="utf-8"?>
<ds:datastoreItem xmlns:ds="http://schemas.openxmlformats.org/officeDocument/2006/customXml" ds:itemID="{281B86C9-65BE-48E6-819B-561F82D17C78}"/>
</file>

<file path=customXml/itemProps2.xml><?xml version="1.0" encoding="utf-8"?>
<ds:datastoreItem xmlns:ds="http://schemas.openxmlformats.org/officeDocument/2006/customXml" ds:itemID="{6BF56C70-525D-416B-82A9-CDCA7D16C4D9}"/>
</file>

<file path=customXml/itemProps3.xml><?xml version="1.0" encoding="utf-8"?>
<ds:datastoreItem xmlns:ds="http://schemas.openxmlformats.org/officeDocument/2006/customXml" ds:itemID="{AA2FFFBA-3FC3-4DAB-9C2C-EA8656026133}"/>
</file>

<file path=customXml/itemProps4.xml><?xml version="1.0" encoding="utf-8"?>
<ds:datastoreItem xmlns:ds="http://schemas.openxmlformats.org/officeDocument/2006/customXml" ds:itemID="{24B9E3DB-4251-499C-9D3D-F3BD69A5D879}"/>
</file>

<file path=docProps/app.xml><?xml version="1.0" encoding="utf-8"?>
<Properties xmlns="http://schemas.openxmlformats.org/officeDocument/2006/extended-properties" xmlns:vt="http://schemas.openxmlformats.org/officeDocument/2006/docPropsVTypes">
  <TotalTime>406</TotalTime>
  <Words>837</Words>
  <Application>Microsoft Office PowerPoint</Application>
  <PresentationFormat>Экран (4:3)</PresentationFormat>
  <Paragraphs>220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Сергей</dc:creator>
  <cp:lastModifiedBy>Student</cp:lastModifiedBy>
  <cp:revision>56</cp:revision>
  <dcterms:created xsi:type="dcterms:W3CDTF">2019-10-06T17:08:23Z</dcterms:created>
  <dcterms:modified xsi:type="dcterms:W3CDTF">2020-03-04T08:28:04Z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0x0101008865BA29F314034E9FAF1B94FAB51585</vt:lpwstr>
  </property>
  <property fmtid="{D5CDD505-2E9C-101B-9397-08002B2CF9AE}" pid="3" name="_dlc_DocIdItemGuid">
    <vt:lpwstr>fe8dcc11-da3f-4c3a-a2e3-b603660ccb7f</vt:lpwstr>
  </property>
</Properties>
</file>