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77" r:id="rId3"/>
    <p:sldId id="426" r:id="rId4"/>
    <p:sldId id="427" r:id="rId5"/>
    <p:sldId id="431" r:id="rId6"/>
    <p:sldId id="430" r:id="rId7"/>
    <p:sldId id="433" r:id="rId8"/>
    <p:sldId id="415" r:id="rId9"/>
    <p:sldId id="422" r:id="rId10"/>
    <p:sldId id="429" r:id="rId11"/>
    <p:sldId id="442" r:id="rId12"/>
    <p:sldId id="434" r:id="rId13"/>
    <p:sldId id="435" r:id="rId14"/>
    <p:sldId id="439" r:id="rId15"/>
    <p:sldId id="440" r:id="rId16"/>
    <p:sldId id="438" r:id="rId17"/>
    <p:sldId id="44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4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4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323528" y="2351493"/>
            <a:ext cx="8424936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42900"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Особенности работы с текстом при выполнении заданий </a:t>
            </a:r>
          </a:p>
          <a:p>
            <a:pPr indent="342900"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по читательской грамотности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5805264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Буряк Мария Викторовна, </a:t>
            </a:r>
          </a:p>
          <a:p>
            <a:pPr algn="ctr"/>
            <a:r>
              <a:rPr lang="ru-RU" dirty="0" smtClean="0"/>
              <a:t>учитель начальных классов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4" name="Рисунок 3" descr="20230313_203207.jpg"/>
          <p:cNvPicPr>
            <a:picLocks noChangeAspect="1"/>
          </p:cNvPicPr>
          <p:nvPr/>
        </p:nvPicPr>
        <p:blipFill>
          <a:blip r:embed="rId2" cstate="print">
            <a:lum bright="20000" contrast="40000"/>
          </a:blip>
          <a:srcRect l="19687" r="51963" b="4851"/>
          <a:stretch>
            <a:fillRect/>
          </a:stretch>
        </p:blipFill>
        <p:spPr>
          <a:xfrm rot="5400000">
            <a:off x="1406155" y="1163256"/>
            <a:ext cx="1800200" cy="453148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64088" y="2708920"/>
            <a:ext cx="331236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Оценочный</a:t>
            </a:r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вопрос.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4427984" y="2780928"/>
            <a:ext cx="936104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3" cstate="print"/>
          <a:srcRect r="-15506"/>
          <a:stretch>
            <a:fillRect/>
          </a:stretch>
        </p:blipFill>
        <p:spPr bwMode="auto">
          <a:xfrm>
            <a:off x="7452320" y="0"/>
            <a:ext cx="1691680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64088" y="3429000"/>
            <a:ext cx="3312368" cy="19389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Оценочный вопрос, который направлен на выяснение критерия оценки факта.</a:t>
            </a:r>
            <a:endParaRPr lang="ru-RU" sz="240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3" name="Picture 2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2" cstate="print"/>
          <a:srcRect r="-15506"/>
          <a:stretch>
            <a:fillRect/>
          </a:stretch>
        </p:blipFill>
        <p:spPr bwMode="auto">
          <a:xfrm>
            <a:off x="7452320" y="0"/>
            <a:ext cx="1691680" cy="2232248"/>
          </a:xfrm>
          <a:prstGeom prst="rect">
            <a:avLst/>
          </a:prstGeom>
          <a:noFill/>
        </p:spPr>
      </p:pic>
      <p:pic>
        <p:nvPicPr>
          <p:cNvPr id="4" name="Рисунок 3" descr="20230313_203300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rcRect l="3838" t="9051" r="30013" b="2751"/>
          <a:stretch>
            <a:fillRect/>
          </a:stretch>
        </p:blipFill>
        <p:spPr>
          <a:xfrm rot="5460000">
            <a:off x="292973" y="1524290"/>
            <a:ext cx="4792146" cy="47921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652120" y="5157192"/>
            <a:ext cx="331236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Оценочный</a:t>
            </a:r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вопрос.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5004048" y="5373216"/>
            <a:ext cx="72008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3" name="Picture 2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2" cstate="print"/>
          <a:srcRect r="-15506"/>
          <a:stretch>
            <a:fillRect/>
          </a:stretch>
        </p:blipFill>
        <p:spPr bwMode="auto">
          <a:xfrm>
            <a:off x="7452320" y="0"/>
            <a:ext cx="1691680" cy="223224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13203" r="2210" b="12859"/>
          <a:stretch>
            <a:fillRect/>
          </a:stretch>
        </p:blipFill>
        <p:spPr bwMode="auto">
          <a:xfrm>
            <a:off x="1043608" y="1052736"/>
            <a:ext cx="5760640" cy="203838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Рисунок 4" descr="20230313_203349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6200" t="5368" r="57480" b="5383"/>
          <a:stretch>
            <a:fillRect/>
          </a:stretch>
        </p:blipFill>
        <p:spPr>
          <a:xfrm rot="5400000">
            <a:off x="1184060" y="2718621"/>
            <a:ext cx="2383391" cy="439248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48064" y="3429000"/>
            <a:ext cx="367240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Объясняющий</a:t>
            </a:r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вопрос.</a:t>
            </a:r>
          </a:p>
        </p:txBody>
      </p:sp>
      <p:cxnSp>
        <p:nvCxnSpPr>
          <p:cNvPr id="7" name="Прямая со стрелкой 6"/>
          <p:cNvCxnSpPr>
            <a:stCxn id="6" idx="1"/>
          </p:cNvCxnSpPr>
          <p:nvPr/>
        </p:nvCxnSpPr>
        <p:spPr>
          <a:xfrm flipH="1">
            <a:off x="4355976" y="3659833"/>
            <a:ext cx="792088" cy="1292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16016" y="4149080"/>
            <a:ext cx="4320480" cy="221599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300" dirty="0" smtClean="0">
                <a:latin typeface="Arial" pitchFamily="34" charset="0"/>
                <a:cs typeface="Arial" pitchFamily="34" charset="0"/>
              </a:rPr>
              <a:t>Такие вопросы используются для анализа текстовой информации. Начинаются со слова </a:t>
            </a:r>
            <a:r>
              <a:rPr lang="ru-RU" sz="2300" i="1" dirty="0" smtClean="0">
                <a:latin typeface="Arial" pitchFamily="34" charset="0"/>
                <a:cs typeface="Arial" pitchFamily="34" charset="0"/>
              </a:rPr>
              <a:t>"Почему"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. Направлены на выявление причинно-следственных связей.</a:t>
            </a:r>
            <a:endParaRPr lang="ru-RU" sz="230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r="19420" b="50000"/>
          <a:stretch>
            <a:fillRect/>
          </a:stretch>
        </p:blipFill>
        <p:spPr bwMode="auto">
          <a:xfrm>
            <a:off x="263791" y="2629446"/>
            <a:ext cx="4308209" cy="79955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04048" y="2780928"/>
            <a:ext cx="367240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Творческий</a:t>
            </a:r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вопрос.</a:t>
            </a:r>
          </a:p>
        </p:txBody>
      </p:sp>
      <p:cxnSp>
        <p:nvCxnSpPr>
          <p:cNvPr id="7" name="Прямая со стрелкой 6"/>
          <p:cNvCxnSpPr>
            <a:stCxn id="6" idx="1"/>
          </p:cNvCxnSpPr>
          <p:nvPr/>
        </p:nvCxnSpPr>
        <p:spPr>
          <a:xfrm flipH="1">
            <a:off x="4355976" y="3011761"/>
            <a:ext cx="648072" cy="571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35596" y="4365104"/>
            <a:ext cx="7272808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Творческий вопрос подразумевают синтез полученной информации. В таких вопросах всегда есть частица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 БЫ 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или будущее время.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3" cstate="print"/>
          <a:srcRect r="-15506"/>
          <a:stretch>
            <a:fillRect/>
          </a:stretch>
        </p:blipFill>
        <p:spPr bwMode="auto">
          <a:xfrm>
            <a:off x="7452320" y="0"/>
            <a:ext cx="1691680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3" name="Picture 2" descr="Читательская грамотность. Практикум для школьников. 4 клас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2320" y="0"/>
            <a:ext cx="1541680" cy="2356751"/>
          </a:xfrm>
          <a:prstGeom prst="rect">
            <a:avLst/>
          </a:prstGeom>
          <a:noFill/>
        </p:spPr>
      </p:pic>
      <p:pic>
        <p:nvPicPr>
          <p:cNvPr id="4" name="Рисунок 3" descr="20230313_204039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rcRect l="10625" t="17850" r="12201" b="7601"/>
          <a:stretch>
            <a:fillRect/>
          </a:stretch>
        </p:blipFill>
        <p:spPr>
          <a:xfrm rot="5400000">
            <a:off x="-294520" y="1758219"/>
            <a:ext cx="5644011" cy="4089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8104" y="3429000"/>
            <a:ext cx="2700300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Виды загадок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 стрелкой 5"/>
          <p:cNvCxnSpPr>
            <a:stCxn id="5" idx="1"/>
          </p:cNvCxnSpPr>
          <p:nvPr/>
        </p:nvCxnSpPr>
        <p:spPr>
          <a:xfrm flipH="1" flipV="1">
            <a:off x="4427984" y="2924944"/>
            <a:ext cx="1080120" cy="7348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355976" y="3645024"/>
            <a:ext cx="1152128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1"/>
          </p:cNvCxnSpPr>
          <p:nvPr/>
        </p:nvCxnSpPr>
        <p:spPr>
          <a:xfrm flipH="1">
            <a:off x="4427984" y="3659833"/>
            <a:ext cx="1080120" cy="9212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" idx="1"/>
          </p:cNvCxnSpPr>
          <p:nvPr/>
        </p:nvCxnSpPr>
        <p:spPr>
          <a:xfrm flipH="1">
            <a:off x="4283968" y="3659833"/>
            <a:ext cx="1224136" cy="171338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5" idx="1"/>
          </p:cNvCxnSpPr>
          <p:nvPr/>
        </p:nvCxnSpPr>
        <p:spPr>
          <a:xfrm flipH="1">
            <a:off x="4427984" y="3659833"/>
            <a:ext cx="1080120" cy="25478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3" name="Picture 2" descr="Читательская грамотность. Практикум для школьников. 4 клас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2320" y="0"/>
            <a:ext cx="1541680" cy="2356751"/>
          </a:xfrm>
          <a:prstGeom prst="rect">
            <a:avLst/>
          </a:prstGeom>
          <a:noFill/>
        </p:spPr>
      </p:pic>
      <p:pic>
        <p:nvPicPr>
          <p:cNvPr id="4" name="Рисунок 3" descr="20230313_204043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rcRect l="7875" t="13650" r="14164" b="7601"/>
          <a:stretch>
            <a:fillRect/>
          </a:stretch>
        </p:blipFill>
        <p:spPr>
          <a:xfrm rot="5400000">
            <a:off x="-272698" y="1864986"/>
            <a:ext cx="5512932" cy="417646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92080" y="5229200"/>
            <a:ext cx="3600400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Сочинение загадок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4427984" y="5445224"/>
            <a:ext cx="864096" cy="868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3" name="Picture 2" descr="Читательская грамотность. Практикум для школьников. 4 клас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2320" y="0"/>
            <a:ext cx="1541680" cy="2356751"/>
          </a:xfrm>
          <a:prstGeom prst="rect">
            <a:avLst/>
          </a:prstGeom>
          <a:noFill/>
        </p:spPr>
      </p:pic>
      <p:pic>
        <p:nvPicPr>
          <p:cNvPr id="5" name="Рисунок 4" descr="20230313_204220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rcRect l="12792" t="19289" r="58989" b="6562"/>
          <a:stretch>
            <a:fillRect/>
          </a:stretch>
        </p:blipFill>
        <p:spPr>
          <a:xfrm rot="5400000">
            <a:off x="1265083" y="-32836"/>
            <a:ext cx="2088232" cy="411536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 descr="20230313_204237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25328" t="22050" r="55382" b="5501"/>
          <a:stretch>
            <a:fillRect/>
          </a:stretch>
        </p:blipFill>
        <p:spPr>
          <a:xfrm rot="5400000">
            <a:off x="1559755" y="2120765"/>
            <a:ext cx="1440160" cy="40566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20230313_204237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74518" t="22050" r="11014" b="5501"/>
          <a:stretch>
            <a:fillRect/>
          </a:stretch>
        </p:blipFill>
        <p:spPr>
          <a:xfrm rot="5400000">
            <a:off x="1739775" y="3740944"/>
            <a:ext cx="1080120" cy="40566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76056" y="3429000"/>
            <a:ext cx="3600400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Колыбельные песенки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3" name="Picture 2" descr="Читательская грамотность. Практикум для школьников. 4 клас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2320" y="0"/>
            <a:ext cx="1541680" cy="2356751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643" t="1207" r="3036" b="65656"/>
          <a:stretch>
            <a:fillRect/>
          </a:stretch>
        </p:blipFill>
        <p:spPr bwMode="auto">
          <a:xfrm>
            <a:off x="539552" y="1212892"/>
            <a:ext cx="4032448" cy="190926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Рисунок 4" descr="20230313_204303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13645" t="12026" r="61035" b="17625"/>
          <a:stretch>
            <a:fillRect/>
          </a:stretch>
        </p:blipFill>
        <p:spPr>
          <a:xfrm rot="5400000">
            <a:off x="1534939" y="2649638"/>
            <a:ext cx="1969665" cy="410445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 descr="20230313_204436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l="8662" t="14700" r="53538" b="7601"/>
          <a:stretch>
            <a:fillRect/>
          </a:stretch>
        </p:blipFill>
        <p:spPr>
          <a:xfrm rot="5400000">
            <a:off x="5653620" y="1915332"/>
            <a:ext cx="2664296" cy="41074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2267744" cy="3456384"/>
          </a:xfrm>
          <a:prstGeom prst="rect">
            <a:avLst/>
          </a:prstGeom>
          <a:noFill/>
        </p:spPr>
      </p:pic>
      <p:pic>
        <p:nvPicPr>
          <p:cNvPr id="5" name="Picture 2" descr="Читательская грамотность. Практикум для школьников. 2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916832"/>
            <a:ext cx="2480602" cy="3600400"/>
          </a:xfrm>
          <a:prstGeom prst="rect">
            <a:avLst/>
          </a:prstGeom>
          <a:noFill/>
        </p:spPr>
      </p:pic>
      <p:pic>
        <p:nvPicPr>
          <p:cNvPr id="6" name="Picture 2" descr="Читательск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492896"/>
            <a:ext cx="2627263" cy="3700074"/>
          </a:xfrm>
          <a:prstGeom prst="rect">
            <a:avLst/>
          </a:prstGeom>
          <a:noFill/>
        </p:spPr>
      </p:pic>
      <p:pic>
        <p:nvPicPr>
          <p:cNvPr id="7" name="Picture 2" descr="Читательская грамотность. Практикум для школьников. 4 клас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924944"/>
            <a:ext cx="2483768" cy="3796911"/>
          </a:xfrm>
          <a:prstGeom prst="rect">
            <a:avLst/>
          </a:prstGeom>
          <a:noFill/>
        </p:spPr>
      </p:pic>
      <p:pic>
        <p:nvPicPr>
          <p:cNvPr id="8" name="Picture 6" descr="ГОТОВ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0"/>
            <a:ext cx="2700338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0313_203448.jpg"/>
          <p:cNvPicPr>
            <a:picLocks noChangeAspect="1"/>
          </p:cNvPicPr>
          <p:nvPr/>
        </p:nvPicPr>
        <p:blipFill>
          <a:blip r:embed="rId2" cstate="print">
            <a:lum bright="20000" contrast="40000"/>
          </a:blip>
          <a:srcRect l="11413" t="19550" r="42125" b="18501"/>
          <a:stretch>
            <a:fillRect/>
          </a:stretch>
        </p:blipFill>
        <p:spPr>
          <a:xfrm rot="5400000">
            <a:off x="467542" y="980729"/>
            <a:ext cx="4104457" cy="410445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4" name="Picture 2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3" cstate="print"/>
          <a:srcRect r="-15506"/>
          <a:stretch>
            <a:fillRect/>
          </a:stretch>
        </p:blipFill>
        <p:spPr bwMode="auto">
          <a:xfrm>
            <a:off x="7452320" y="0"/>
            <a:ext cx="1691680" cy="22322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4048" y="2492896"/>
            <a:ext cx="3675173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Просмотровое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чтение –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общее знакомство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 текстом.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3933056"/>
            <a:ext cx="398775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Ознакомительное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чтение.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4581128"/>
            <a:ext cx="4271426" cy="19389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Изучающее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чтение –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полное и точное понимание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всей содержащейся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информации и её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осмысление.</a:t>
            </a:r>
          </a:p>
        </p:txBody>
      </p:sp>
      <p:pic>
        <p:nvPicPr>
          <p:cNvPr id="8" name="Рисунок 7" descr="20230313_203448.jpg"/>
          <p:cNvPicPr>
            <a:picLocks noChangeAspect="1"/>
          </p:cNvPicPr>
          <p:nvPr/>
        </p:nvPicPr>
        <p:blipFill>
          <a:blip r:embed="rId2" cstate="print">
            <a:lum bright="20000" contrast="40000"/>
          </a:blip>
          <a:srcRect l="57875" t="19550" r="23225" b="18501"/>
          <a:stretch>
            <a:fillRect/>
          </a:stretch>
        </p:blipFill>
        <p:spPr>
          <a:xfrm rot="5400000">
            <a:off x="1684968" y="3970968"/>
            <a:ext cx="1669608" cy="410445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4572000" y="2996952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6" idx="1"/>
          </p:cNvCxnSpPr>
          <p:nvPr/>
        </p:nvCxnSpPr>
        <p:spPr>
          <a:xfrm flipH="1" flipV="1">
            <a:off x="4572000" y="3789040"/>
            <a:ext cx="432048" cy="3748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572000" y="5589240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3" name="Picture 2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2" cstate="print"/>
          <a:srcRect r="-15506"/>
          <a:stretch>
            <a:fillRect/>
          </a:stretch>
        </p:blipFill>
        <p:spPr bwMode="auto">
          <a:xfrm>
            <a:off x="7452320" y="0"/>
            <a:ext cx="1691680" cy="223224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l="4725" t="51129" r="5501" b="25502"/>
          <a:stretch>
            <a:fillRect/>
          </a:stretch>
        </p:blipFill>
        <p:spPr bwMode="auto">
          <a:xfrm>
            <a:off x="323528" y="4221088"/>
            <a:ext cx="4248472" cy="148696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l="4725" t="74498" r="5501" b="11269"/>
          <a:stretch>
            <a:fillRect/>
          </a:stretch>
        </p:blipFill>
        <p:spPr bwMode="auto">
          <a:xfrm>
            <a:off x="323528" y="5820612"/>
            <a:ext cx="4248472" cy="90559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364088" y="3198167"/>
            <a:ext cx="3005182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Изучающее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чтение</a:t>
            </a:r>
          </a:p>
        </p:txBody>
      </p:sp>
      <p:pic>
        <p:nvPicPr>
          <p:cNvPr id="9" name="Рисунок 8" descr="20230313_203500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16073" t="22788" r="69751" b="14213"/>
          <a:stretch>
            <a:fillRect/>
          </a:stretch>
        </p:blipFill>
        <p:spPr>
          <a:xfrm rot="5400000">
            <a:off x="1810423" y="-506168"/>
            <a:ext cx="1274681" cy="4248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 descr="20230313_203500.jpg"/>
          <p:cNvPicPr>
            <a:picLocks noChangeAspect="1"/>
          </p:cNvPicPr>
          <p:nvPr/>
        </p:nvPicPr>
        <p:blipFill>
          <a:blip r:embed="rId4" cstate="print">
            <a:lum bright="20000" contrast="40000"/>
          </a:blip>
          <a:srcRect l="30249" t="22788" r="53907" b="14213"/>
          <a:stretch>
            <a:fillRect/>
          </a:stretch>
        </p:blipFill>
        <p:spPr>
          <a:xfrm rot="5400000">
            <a:off x="1735442" y="1224998"/>
            <a:ext cx="1424644" cy="42484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3" name="Рисунок 2" descr="20230313_203828.jpg"/>
          <p:cNvPicPr>
            <a:picLocks noChangeAspect="1"/>
          </p:cNvPicPr>
          <p:nvPr/>
        </p:nvPicPr>
        <p:blipFill>
          <a:blip r:embed="rId2" cstate="print">
            <a:lum bright="20000" contrast="40000"/>
          </a:blip>
          <a:srcRect l="14962" t="22050" r="37789" b="5501"/>
          <a:stretch>
            <a:fillRect/>
          </a:stretch>
        </p:blipFill>
        <p:spPr>
          <a:xfrm rot="5400000">
            <a:off x="548553" y="1331767"/>
            <a:ext cx="3960440" cy="455450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48064" y="2967335"/>
            <a:ext cx="331236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Текст - описание</a:t>
            </a:r>
            <a:endParaRPr lang="ru-RU" sz="24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Читательская грамотность. Практикум для школьников. 2 класс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5670" y="0"/>
            <a:ext cx="1618330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3" name="Рисунок 2" descr="20230313_203837.jpg"/>
          <p:cNvPicPr>
            <a:picLocks noChangeAspect="1"/>
          </p:cNvPicPr>
          <p:nvPr/>
        </p:nvPicPr>
        <p:blipFill>
          <a:blip r:embed="rId2" cstate="print">
            <a:lum bright="20000" contrast="40000"/>
          </a:blip>
          <a:srcRect l="11025" t="9701" r="43301" b="8400"/>
          <a:stretch>
            <a:fillRect/>
          </a:stretch>
        </p:blipFill>
        <p:spPr>
          <a:xfrm rot="5400000">
            <a:off x="859863" y="2532625"/>
            <a:ext cx="3528392" cy="474507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508104" y="3429000"/>
            <a:ext cx="3306161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Составление текстов.</a:t>
            </a:r>
            <a:endParaRPr lang="ru-RU" sz="24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2636912"/>
            <a:ext cx="331236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Текст - описание</a:t>
            </a:r>
            <a:endParaRPr lang="ru-RU" sz="24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07" t="2778" b="5556"/>
          <a:stretch>
            <a:fillRect/>
          </a:stretch>
        </p:blipFill>
        <p:spPr bwMode="auto">
          <a:xfrm>
            <a:off x="251520" y="1196752"/>
            <a:ext cx="4752528" cy="191595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Picture 2" descr="Читательская грамотность. Практикум для школьников. 2 класс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5670" y="0"/>
            <a:ext cx="1618330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3" name="Picture 2" descr="Читательск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9333" y="0"/>
            <a:ext cx="1604667" cy="2259914"/>
          </a:xfrm>
          <a:prstGeom prst="rect">
            <a:avLst/>
          </a:prstGeom>
          <a:noFill/>
        </p:spPr>
      </p:pic>
      <p:pic>
        <p:nvPicPr>
          <p:cNvPr id="4" name="Рисунок 3" descr="20230313_203945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rcRect l="11812" t="19151" r="59895" b="10500"/>
          <a:stretch>
            <a:fillRect/>
          </a:stretch>
        </p:blipFill>
        <p:spPr>
          <a:xfrm rot="5400000">
            <a:off x="1374499" y="375516"/>
            <a:ext cx="2232248" cy="416275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lum bright="30000" contrast="30000"/>
          </a:blip>
          <a:srcRect l="2491" t="4877" r="9916" b="90160"/>
          <a:stretch>
            <a:fillRect/>
          </a:stretch>
        </p:blipFill>
        <p:spPr bwMode="auto">
          <a:xfrm>
            <a:off x="467544" y="919781"/>
            <a:ext cx="4104456" cy="31522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Рисунок 5" descr="20230313_203945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rcRect l="41931" t="19151" r="19955" b="10500"/>
          <a:stretch>
            <a:fillRect/>
          </a:stretch>
        </p:blipFill>
        <p:spPr>
          <a:xfrm rot="5400000">
            <a:off x="987074" y="3139205"/>
            <a:ext cx="3007099" cy="416275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4355976" y="3933056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60032" y="3717032"/>
            <a:ext cx="331236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Подсказка</a:t>
            </a:r>
            <a:endParaRPr lang="ru-RU" sz="24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4797152"/>
            <a:ext cx="3312368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Работа с Толковым словарём</a:t>
            </a:r>
            <a:endParaRPr lang="ru-RU" sz="24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572000" y="5157192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0313_203959.jpg"/>
          <p:cNvPicPr>
            <a:picLocks noChangeAspect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>
          <a:xfrm rot="5400000">
            <a:off x="-201663" y="1793951"/>
            <a:ext cx="5442870" cy="41044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pic>
        <p:nvPicPr>
          <p:cNvPr id="5" name="Picture 2" descr="Читательская грамотность. Практикум для школьников. 3 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333" y="0"/>
            <a:ext cx="1604667" cy="22599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60032" y="2564904"/>
            <a:ext cx="3672408" cy="15696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Дополнительный вопрос для задания 3.</a:t>
            </a:r>
          </a:p>
          <a:p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Были ли в вашей жизни такие случаи?</a:t>
            </a:r>
            <a:endParaRPr lang="ru-RU" sz="24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4572000" y="1772816"/>
            <a:ext cx="576064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60032" y="4437112"/>
            <a:ext cx="367240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Главный вопрос</a:t>
            </a:r>
            <a:endParaRPr lang="ru-RU" sz="24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283968" y="4653136"/>
            <a:ext cx="576064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60032" y="5949280"/>
            <a:ext cx="4104456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Вопрос для размышления</a:t>
            </a:r>
            <a:endParaRPr lang="ru-RU" sz="24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4355976" y="6165304"/>
            <a:ext cx="50405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0313_203157.jpg"/>
          <p:cNvPicPr>
            <a:picLocks noChangeAspect="1"/>
          </p:cNvPicPr>
          <p:nvPr/>
        </p:nvPicPr>
        <p:blipFill>
          <a:blip r:embed="rId2" cstate="print">
            <a:lum bright="20000" contrast="40000"/>
          </a:blip>
          <a:srcRect l="4167" t="3685" r="40266"/>
          <a:stretch>
            <a:fillRect/>
          </a:stretch>
        </p:blipFill>
        <p:spPr>
          <a:xfrm rot="5400000">
            <a:off x="773578" y="674694"/>
            <a:ext cx="3960440" cy="51485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 descr="Читательская грамотность. Практикум для школьников. 1 класс"/>
          <p:cNvPicPr>
            <a:picLocks noChangeAspect="1" noChangeArrowheads="1"/>
          </p:cNvPicPr>
          <p:nvPr/>
        </p:nvPicPr>
        <p:blipFill>
          <a:blip r:embed="rId3" cstate="print"/>
          <a:srcRect r="-15506"/>
          <a:stretch>
            <a:fillRect/>
          </a:stretch>
        </p:blipFill>
        <p:spPr bwMode="auto">
          <a:xfrm>
            <a:off x="7452320" y="0"/>
            <a:ext cx="1691680" cy="2232248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88640"/>
            <a:ext cx="8229600" cy="72008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Читательская грамотность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699792" y="2780928"/>
            <a:ext cx="2952328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80112" y="2420888"/>
            <a:ext cx="3312368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Простые</a:t>
            </a:r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вопросы.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0112" y="2924944"/>
            <a:ext cx="3312368" cy="23083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Ответом на них должно быть краткое и точное воспроизведение содержащейся в тексте информации. </a:t>
            </a:r>
            <a:endParaRPr lang="ru-RU" sz="240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112" y="5661248"/>
            <a:ext cx="3312368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Уточняющие</a:t>
            </a:r>
            <a:r>
              <a:rPr lang="ru-RU" sz="24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вопросы.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5445224"/>
            <a:ext cx="5184576" cy="101566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Если я правильно поняла, то дети увидели зайца? Верно?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Правда ли, что дети пришли на луг?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4716016" y="6021288"/>
            <a:ext cx="93610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19ABD8F6D586447BEC745CCCE922233" ma:contentTypeVersion="49" ma:contentTypeDescription="Создание документа." ma:contentTypeScope="" ma:versionID="e7ba8c9a17f5fac8e8a0ba3372aa7e3c">
  <xsd:schema xmlns:xsd="http://www.w3.org/2001/XMLSchema" xmlns:xs="http://www.w3.org/2001/XMLSchema" xmlns:p="http://schemas.microsoft.com/office/2006/metadata/properties" xmlns:ns2="f13cd17a-5410-446a-96bd-44fada269ec3" xmlns:ns3="4a252ca3-5a62-4c1c-90a6-29f4710e47f8" targetNamespace="http://schemas.microsoft.com/office/2006/metadata/properties" ma:root="true" ma:fieldsID="3ef2d5c7c49e63c501edd87c472c3fdd" ns2:_="" ns3:_="">
    <xsd:import namespace="f13cd17a-5410-446a-96bd-44fada269ec3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cd17a-5410-446a-96bd-44fada269e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E14015-5AC6-492E-94E7-125A163A8D95}"/>
</file>

<file path=customXml/itemProps2.xml><?xml version="1.0" encoding="utf-8"?>
<ds:datastoreItem xmlns:ds="http://schemas.openxmlformats.org/officeDocument/2006/customXml" ds:itemID="{2F4E28D2-6D8C-4F26-AD1D-71844386FE98}"/>
</file>

<file path=customXml/itemProps3.xml><?xml version="1.0" encoding="utf-8"?>
<ds:datastoreItem xmlns:ds="http://schemas.openxmlformats.org/officeDocument/2006/customXml" ds:itemID="{86E5A143-900C-4B3F-BC90-558023C8EB42}"/>
</file>

<file path=customXml/itemProps4.xml><?xml version="1.0" encoding="utf-8"?>
<ds:datastoreItem xmlns:ds="http://schemas.openxmlformats.org/officeDocument/2006/customXml" ds:itemID="{31D664FC-A76B-468D-9774-FA39D365584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</TotalTime>
  <Words>201</Words>
  <Application>Microsoft Office PowerPoint</Application>
  <PresentationFormat>Экран (4:3)</PresentationFormat>
  <Paragraphs>53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Useer</dc:creator>
  <cp:lastModifiedBy>BOOM</cp:lastModifiedBy>
  <cp:revision>213</cp:revision>
  <dcterms:created xsi:type="dcterms:W3CDTF">2021-01-14T15:46:40Z</dcterms:created>
  <dcterms:modified xsi:type="dcterms:W3CDTF">2023-03-15T11:41:19Z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0x010100619ABD8F6D586447BEC745CCCE922233</vt:lpwstr>
  </property>
</Properties>
</file>