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xml" ContentType="application/xml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media/image28.jpeg" ContentType="image/jpeg"/>
  <Override PartName="/ppt/media/image1.png" ContentType="image/png"/>
  <Override PartName="/ppt/media/image7.jpeg" ContentType="image/jpeg"/>
  <Override PartName="/ppt/media/image2.png" ContentType="image/png"/>
  <Override PartName="/ppt/media/image3.jpeg" ContentType="image/jpeg"/>
  <Override PartName="/ppt/media/image44.jpeg" ContentType="image/jpeg"/>
  <Override PartName="/ppt/media/image5.jpeg" ContentType="image/jpeg"/>
  <Override PartName="/ppt/media/image9.jpeg" ContentType="image/jpeg"/>
  <Override PartName="/ppt/media/image39.jpeg" ContentType="image/jpeg"/>
  <Override PartName="/ppt/media/image13.jpeg" ContentType="image/jpeg"/>
  <Override PartName="/ppt/media/image14.wmf" ContentType="image/x-wmf"/>
  <Override PartName="/ppt/media/image17.jpeg" ContentType="image/jpeg"/>
  <Override PartName="/ppt/media/image15.jpeg" ContentType="image/jpeg"/>
  <Override PartName="/ppt/media/image19.jpeg" ContentType="image/jpeg"/>
  <Override PartName="/ppt/media/image24.jpeg" ContentType="image/jpeg"/>
  <Override PartName="/ppt/media/image25.wmf" ContentType="image/x-wmf"/>
  <Override PartName="/ppt/media/image27.jpeg" ContentType="image/jpeg"/>
  <Override PartName="/ppt/media/image12.wmf" ContentType="image/x-wmf"/>
  <Override PartName="/ppt/media/image4.png" ContentType="image/png"/>
  <Override PartName="/ppt/media/image6.wmf" ContentType="image/x-wmf"/>
  <Override PartName="/ppt/media/image23.wmf" ContentType="image/x-wmf"/>
  <Override PartName="/ppt/media/image8.png" ContentType="image/png"/>
  <Override PartName="/ppt/media/image10.wmf" ContentType="image/x-wmf"/>
  <Override PartName="/ppt/media/image11.wmf" ContentType="image/x-wmf"/>
  <Override PartName="/ppt/media/image41.wmf" ContentType="image/x-wmf"/>
  <Override PartName="/ppt/media/image16.wmf" ContentType="image/x-wmf"/>
  <Override PartName="/ppt/media/image18.png" ContentType="image/png"/>
  <Override PartName="/ppt/media/image40.wmf" ContentType="image/x-wmf"/>
  <Override PartName="/ppt/media/image20.wmf" ContentType="image/x-wmf"/>
  <Override PartName="/ppt/media/image21.wmf" ContentType="image/x-wmf"/>
  <Override PartName="/ppt/media/image22.wmf" ContentType="image/x-wmf"/>
  <Override PartName="/ppt/media/image29.wmf" ContentType="image/x-wmf"/>
  <Override PartName="/ppt/media/image26.wmf" ContentType="image/x-wmf"/>
  <Override PartName="/ppt/media/image30.png" ContentType="image/png"/>
  <Override PartName="/ppt/media/image31.jpeg" ContentType="image/jpeg"/>
  <Override PartName="/ppt/media/image32.jpeg" ContentType="image/jpeg"/>
  <Override PartName="/ppt/media/image33.wmf" ContentType="image/x-wmf"/>
  <Override PartName="/ppt/media/image34.jpeg" ContentType="image/jpeg"/>
  <Override PartName="/ppt/media/image37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7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media/image43.png" ContentType="image/png"/>
  <Override PartName="/ppt/media/image38.wmf" ContentType="image/x-wmf"/>
  <Override PartName="/ppt/media/image36.png" ContentType="image/png"/>
  <Override PartName="/ppt/media/image35.wmf" ContentType="image/x-wmf"/>
  <Override PartName="/ppt/media/image42.wmf" ContentType="image/x-wmf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ppt/_rels/presentation.xml.rels" ContentType="application/vnd.openxmlformats-package.relationships+xml"/>
  <Override PartName="/customXml/itemProps4.xml" ContentType="application/vnd.openxmlformats-officedocument.customXml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9144000" cy="6858000"/>
  <p:notesSz cx="7559675" cy="10691812"/>
</p:presentation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customXml" Target="../customXml/item3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customXml" Target="../customXml/item2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theme" Target="theme/theme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customXml" Target="../customXml/item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customXml" Target="../customXml/item4.xml"/>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Полилиния 6"/>
          <p:cNvSpPr/>
          <p:nvPr/>
        </p:nvSpPr>
        <p:spPr>
          <a:xfrm>
            <a:off x="-9360" y="-7200"/>
            <a:ext cx="9162360" cy="1040760"/>
          </a:xfrm>
          <a:custGeom>
            <a:avLst/>
            <a:gdLst/>
            <a:ahLst/>
            <a:rect l="l" t="t" r="r" b="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Полилиния 7"/>
          <p:cNvSpPr/>
          <p:nvPr/>
        </p:nvSpPr>
        <p:spPr>
          <a:xfrm>
            <a:off x="4381560" y="-7200"/>
            <a:ext cx="4761720" cy="637560"/>
          </a:xfrm>
          <a:custGeom>
            <a:avLst/>
            <a:gdLst/>
            <a:ahLst/>
            <a:rect l="l" t="t" r="r" b="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" name="Группа 1"/>
          <p:cNvGrpSpPr/>
          <p:nvPr/>
        </p:nvGrpSpPr>
        <p:grpSpPr>
          <a:xfrm>
            <a:off x="-29160" y="-16920"/>
            <a:ext cx="9197280" cy="1085760"/>
            <a:chOff x="-29160" y="-16920"/>
            <a:chExt cx="9197280" cy="1085760"/>
          </a:xfrm>
        </p:grpSpPr>
        <p:sp>
          <p:nvSpPr>
            <p:cNvPr id="3" name="Полилиния 11"/>
            <p:cNvSpPr/>
            <p:nvPr/>
          </p:nvSpPr>
          <p:spPr>
            <a:xfrm rot="21435600">
              <a:off x="-18720" y="201600"/>
              <a:ext cx="9162360" cy="648360"/>
            </a:xfrm>
            <a:custGeom>
              <a:avLst/>
              <a:gdLst/>
              <a:ahLst/>
              <a:rect l="l" t="t" r="r" b="b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" name="Полилиния 12"/>
            <p:cNvSpPr/>
            <p:nvPr/>
          </p:nvSpPr>
          <p:spPr>
            <a:xfrm rot="21435600">
              <a:off x="-14040" y="275040"/>
              <a:ext cx="9174960" cy="529560"/>
            </a:xfrm>
            <a:custGeom>
              <a:avLst/>
              <a:gdLst/>
              <a:ahLst/>
              <a:rect l="l" t="t" r="r" b="b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олилиния 6"/>
          <p:cNvSpPr/>
          <p:nvPr/>
        </p:nvSpPr>
        <p:spPr>
          <a:xfrm>
            <a:off x="-9360" y="-7200"/>
            <a:ext cx="9162360" cy="1040760"/>
          </a:xfrm>
          <a:custGeom>
            <a:avLst/>
            <a:gdLst/>
            <a:ahLst/>
            <a:rect l="l" t="t" r="r" b="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" name="Полилиния 7"/>
          <p:cNvSpPr/>
          <p:nvPr/>
        </p:nvSpPr>
        <p:spPr>
          <a:xfrm>
            <a:off x="4381560" y="-7200"/>
            <a:ext cx="4761720" cy="637560"/>
          </a:xfrm>
          <a:custGeom>
            <a:avLst/>
            <a:gdLst/>
            <a:ahLst/>
            <a:rect l="l" t="t" r="r" b="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45" name="Группа 1"/>
          <p:cNvGrpSpPr/>
          <p:nvPr/>
        </p:nvGrpSpPr>
        <p:grpSpPr>
          <a:xfrm>
            <a:off x="-29160" y="-16920"/>
            <a:ext cx="9197280" cy="1085760"/>
            <a:chOff x="-29160" y="-16920"/>
            <a:chExt cx="9197280" cy="1085760"/>
          </a:xfrm>
        </p:grpSpPr>
        <p:sp>
          <p:nvSpPr>
            <p:cNvPr id="46" name="Полилиния 11"/>
            <p:cNvSpPr/>
            <p:nvPr/>
          </p:nvSpPr>
          <p:spPr>
            <a:xfrm rot="21435600">
              <a:off x="-18720" y="201600"/>
              <a:ext cx="9162360" cy="648360"/>
            </a:xfrm>
            <a:custGeom>
              <a:avLst/>
              <a:gdLst/>
              <a:ahLst/>
              <a:rect l="l" t="t" r="r" b="b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" name="Полилиния 12"/>
            <p:cNvSpPr/>
            <p:nvPr/>
          </p:nvSpPr>
          <p:spPr>
            <a:xfrm rot="21435600">
              <a:off x="-14040" y="275040"/>
              <a:ext cx="9174960" cy="529560"/>
            </a:xfrm>
            <a:custGeom>
              <a:avLst/>
              <a:gdLst/>
              <a:ahLst/>
              <a:rect l="l" t="t" r="r" b="b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wmf"/><Relationship Id="rId3" Type="http://schemas.openxmlformats.org/officeDocument/2006/relationships/image" Target="../media/image21.wmf"/><Relationship Id="rId4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2.wmf"/><Relationship Id="rId2" Type="http://schemas.openxmlformats.org/officeDocument/2006/relationships/image" Target="../media/image23.wmf"/><Relationship Id="rId3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wmf"/><Relationship Id="rId3" Type="http://schemas.openxmlformats.org/officeDocument/2006/relationships/image" Target="../media/image26.wmf"/><Relationship Id="rId4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jpeg"/><Relationship Id="rId3" Type="http://schemas.openxmlformats.org/officeDocument/2006/relationships/image" Target="../media/image29.wmf"/><Relationship Id="rId4" Type="http://schemas.openxmlformats.org/officeDocument/2006/relationships/image" Target="../media/image30.png"/><Relationship Id="rId5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image" Target="../media/image33.wmf"/><Relationship Id="rId4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wmf"/><Relationship Id="rId3" Type="http://schemas.openxmlformats.org/officeDocument/2006/relationships/image" Target="../media/image36.png"/><Relationship Id="rId4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image" Target="../media/image38.wmf"/><Relationship Id="rId3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image" Target="../media/image40.wmf"/><Relationship Id="rId3" Type="http://schemas.openxmlformats.org/officeDocument/2006/relationships/image" Target="../media/image41.wmf"/><Relationship Id="rId4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2.wmf"/><Relationship Id="rId2" Type="http://schemas.openxmlformats.org/officeDocument/2006/relationships/image" Target="../media/image43.png"/><Relationship Id="rId3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wmf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wmf"/><Relationship Id="rId3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1.wmf"/><Relationship Id="rId2" Type="http://schemas.openxmlformats.org/officeDocument/2006/relationships/image" Target="../media/image12.wmf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wmf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wmf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3"/>
          <p:cNvSpPr/>
          <p:nvPr/>
        </p:nvSpPr>
        <p:spPr>
          <a:xfrm>
            <a:off x="323640" y="2360880"/>
            <a:ext cx="8424360" cy="19188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4000" spc="-1" strike="noStrike">
                <a:solidFill>
                  <a:srgbClr val="083763"/>
                </a:solidFill>
                <a:latin typeface="Constantia"/>
                <a:ea typeface="DejaVu Sans"/>
              </a:rPr>
              <a:t>Особенности работы с текстом при выполнении заданий по читательской грамотности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87" name="TextBox 5"/>
          <p:cNvSpPr/>
          <p:nvPr/>
        </p:nvSpPr>
        <p:spPr>
          <a:xfrm>
            <a:off x="2411640" y="5805360"/>
            <a:ext cx="4357080" cy="63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onstantia"/>
                <a:ea typeface="DejaVu Sans"/>
              </a:rPr>
              <a:t>Шейкина Светлана Анатольевна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onstantia"/>
                <a:ea typeface="DejaVu Sans"/>
              </a:rPr>
              <a:t>учитель начальных классов 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2_0" descr="Читательская грамотность. Практикум для школьников. 2 класс "/>
          <p:cNvPicPr/>
          <p:nvPr/>
        </p:nvPicPr>
        <p:blipFill>
          <a:blip r:embed="rId1"/>
          <a:srcRect l="8012" t="0" r="0" b="0"/>
          <a:stretch/>
        </p:blipFill>
        <p:spPr>
          <a:xfrm>
            <a:off x="7380000" y="0"/>
            <a:ext cx="1763640" cy="1799640"/>
          </a:xfrm>
          <a:prstGeom prst="rect">
            <a:avLst/>
          </a:prstGeom>
          <a:ln w="0">
            <a:noFill/>
          </a:ln>
        </p:spPr>
      </p:pic>
      <p:sp>
        <p:nvSpPr>
          <p:cNvPr id="126" name=""/>
          <p:cNvSpPr/>
          <p:nvPr/>
        </p:nvSpPr>
        <p:spPr>
          <a:xfrm>
            <a:off x="1800000" y="649800"/>
            <a:ext cx="6299640" cy="42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latin typeface="Arial"/>
              </a:rPr>
              <a:t>РАБОТА С ТЕКСТОМ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27" name=""/>
          <p:cNvSpPr/>
          <p:nvPr/>
        </p:nvSpPr>
        <p:spPr>
          <a:xfrm>
            <a:off x="7200000" y="3504600"/>
            <a:ext cx="2699640" cy="99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latin typeface="Arial"/>
              </a:rPr>
              <a:t>Что не так?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28" name=""/>
          <p:cNvSpPr/>
          <p:nvPr/>
        </p:nvSpPr>
        <p:spPr>
          <a:xfrm>
            <a:off x="7200000" y="4140000"/>
            <a:ext cx="1799640" cy="179640"/>
          </a:xfrm>
          <a:custGeom>
            <a:avLst/>
            <a:gdLst/>
            <a:ahLst/>
            <a:rect l="l" t="t" r="r" b="b"/>
            <a:pathLst>
              <a:path w="5002" h="502">
                <a:moveTo>
                  <a:pt x="5001" y="125"/>
                </a:moveTo>
                <a:lnTo>
                  <a:pt x="1250" y="125"/>
                </a:lnTo>
                <a:lnTo>
                  <a:pt x="1250" y="0"/>
                </a:lnTo>
                <a:lnTo>
                  <a:pt x="0" y="250"/>
                </a:lnTo>
                <a:lnTo>
                  <a:pt x="1250" y="501"/>
                </a:lnTo>
                <a:lnTo>
                  <a:pt x="1250" y="375"/>
                </a:lnTo>
                <a:lnTo>
                  <a:pt x="5001" y="375"/>
                </a:lnTo>
                <a:lnTo>
                  <a:pt x="5001" y="125"/>
                </a:lnTo>
              </a:path>
            </a:pathLst>
          </a:custGeom>
          <a:solidFill>
            <a:srgbClr val="3465a4"/>
          </a:solidFill>
          <a:ln w="0">
            <a:solidFill>
              <a:srgbClr val="362413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9" name="Rectangle 1_5"/>
          <p:cNvSpPr/>
          <p:nvPr/>
        </p:nvSpPr>
        <p:spPr>
          <a:xfrm>
            <a:off x="2340000" y="5583600"/>
            <a:ext cx="6299640" cy="161532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Анализируем прочитанное.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Редактируем текст.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pic>
        <p:nvPicPr>
          <p:cNvPr id="130" name="" descr=""/>
          <p:cNvPicPr/>
          <p:nvPr/>
        </p:nvPicPr>
        <p:blipFill>
          <a:blip r:embed="rId2"/>
          <a:stretch/>
        </p:blipFill>
        <p:spPr>
          <a:xfrm>
            <a:off x="-109800" y="1406520"/>
            <a:ext cx="6949440" cy="3813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2_4" descr="Читательская грамотность. Практикум для школьников. 2 класс "/>
          <p:cNvPicPr/>
          <p:nvPr/>
        </p:nvPicPr>
        <p:blipFill>
          <a:blip r:embed="rId1"/>
          <a:srcRect l="8012" t="0" r="0" b="0"/>
          <a:stretch/>
        </p:blipFill>
        <p:spPr>
          <a:xfrm>
            <a:off x="7380000" y="0"/>
            <a:ext cx="1763640" cy="1799640"/>
          </a:xfrm>
          <a:prstGeom prst="rect">
            <a:avLst/>
          </a:prstGeom>
          <a:ln w="0">
            <a:noFill/>
          </a:ln>
        </p:spPr>
      </p:pic>
      <p:sp>
        <p:nvSpPr>
          <p:cNvPr id="132" name=""/>
          <p:cNvSpPr/>
          <p:nvPr/>
        </p:nvSpPr>
        <p:spPr>
          <a:xfrm>
            <a:off x="1800000" y="649800"/>
            <a:ext cx="6299640" cy="42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latin typeface="Arial"/>
              </a:rPr>
              <a:t>РАБОТА С ТЕКСТОМ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33" name="Rectangle 1_6"/>
          <p:cNvSpPr/>
          <p:nvPr/>
        </p:nvSpPr>
        <p:spPr>
          <a:xfrm>
            <a:off x="180000" y="5192640"/>
            <a:ext cx="4319640" cy="161532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Выбираем информацию.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Устанавливаем соответствие.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pic>
        <p:nvPicPr>
          <p:cNvPr id="134" name="" descr=""/>
          <p:cNvPicPr/>
          <p:nvPr/>
        </p:nvPicPr>
        <p:blipFill>
          <a:blip r:embed="rId2"/>
          <a:stretch/>
        </p:blipFill>
        <p:spPr>
          <a:xfrm>
            <a:off x="180000" y="1080000"/>
            <a:ext cx="4953600" cy="3779640"/>
          </a:xfrm>
          <a:prstGeom prst="rect">
            <a:avLst/>
          </a:prstGeom>
          <a:ln w="0">
            <a:noFill/>
          </a:ln>
        </p:spPr>
      </p:pic>
      <p:pic>
        <p:nvPicPr>
          <p:cNvPr id="135" name="" descr=""/>
          <p:cNvPicPr/>
          <p:nvPr/>
        </p:nvPicPr>
        <p:blipFill>
          <a:blip r:embed="rId3"/>
          <a:stretch/>
        </p:blipFill>
        <p:spPr>
          <a:xfrm>
            <a:off x="4821840" y="2160000"/>
            <a:ext cx="4177800" cy="4574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_7"/>
          <p:cNvSpPr/>
          <p:nvPr/>
        </p:nvSpPr>
        <p:spPr>
          <a:xfrm>
            <a:off x="4860000" y="1125000"/>
            <a:ext cx="3959640" cy="28346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Анализируем жанровые и стилистические особенности текста.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Выявляем различия между разными видами текста.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Аргументируем свой выбор.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pic>
        <p:nvPicPr>
          <p:cNvPr id="137" name="" descr=""/>
          <p:cNvPicPr/>
          <p:nvPr/>
        </p:nvPicPr>
        <p:blipFill>
          <a:blip r:embed="rId1"/>
          <a:stretch/>
        </p:blipFill>
        <p:spPr>
          <a:xfrm>
            <a:off x="261000" y="900000"/>
            <a:ext cx="4418640" cy="5756400"/>
          </a:xfrm>
          <a:prstGeom prst="rect">
            <a:avLst/>
          </a:prstGeom>
          <a:ln w="0">
            <a:noFill/>
          </a:ln>
        </p:spPr>
      </p:pic>
      <p:pic>
        <p:nvPicPr>
          <p:cNvPr id="138" name="" descr=""/>
          <p:cNvPicPr/>
          <p:nvPr/>
        </p:nvPicPr>
        <p:blipFill>
          <a:blip r:embed="rId2"/>
          <a:stretch/>
        </p:blipFill>
        <p:spPr>
          <a:xfrm>
            <a:off x="4860000" y="4140000"/>
            <a:ext cx="4200840" cy="2229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2" descr="Читательская грамотность. Практикум для школьников. 3 класс"/>
          <p:cNvPicPr/>
          <p:nvPr/>
        </p:nvPicPr>
        <p:blipFill>
          <a:blip r:embed="rId1"/>
          <a:srcRect l="5201" t="0" r="0" b="0"/>
          <a:stretch/>
        </p:blipFill>
        <p:spPr>
          <a:xfrm>
            <a:off x="7200000" y="27360"/>
            <a:ext cx="1873800" cy="2132280"/>
          </a:xfrm>
          <a:prstGeom prst="rect">
            <a:avLst/>
          </a:prstGeom>
          <a:ln w="0">
            <a:noFill/>
          </a:ln>
        </p:spPr>
      </p:pic>
      <p:pic>
        <p:nvPicPr>
          <p:cNvPr id="140" name="" descr=""/>
          <p:cNvPicPr/>
          <p:nvPr/>
        </p:nvPicPr>
        <p:blipFill>
          <a:blip r:embed="rId2"/>
          <a:stretch/>
        </p:blipFill>
        <p:spPr>
          <a:xfrm>
            <a:off x="180000" y="360000"/>
            <a:ext cx="4388760" cy="6317280"/>
          </a:xfrm>
          <a:prstGeom prst="rect">
            <a:avLst/>
          </a:prstGeom>
          <a:ln w="0">
            <a:noFill/>
          </a:ln>
        </p:spPr>
      </p:pic>
      <p:pic>
        <p:nvPicPr>
          <p:cNvPr id="141" name="" descr=""/>
          <p:cNvPicPr/>
          <p:nvPr/>
        </p:nvPicPr>
        <p:blipFill>
          <a:blip r:embed="rId3"/>
          <a:stretch/>
        </p:blipFill>
        <p:spPr>
          <a:xfrm>
            <a:off x="3564720" y="4320000"/>
            <a:ext cx="5434920" cy="2339640"/>
          </a:xfrm>
          <a:prstGeom prst="rect">
            <a:avLst/>
          </a:prstGeom>
          <a:ln w="0">
            <a:noFill/>
          </a:ln>
        </p:spPr>
      </p:pic>
      <p:sp>
        <p:nvSpPr>
          <p:cNvPr id="142" name="Rectangle 1_8"/>
          <p:cNvSpPr/>
          <p:nvPr/>
        </p:nvSpPr>
        <p:spPr>
          <a:xfrm>
            <a:off x="4860000" y="2217240"/>
            <a:ext cx="3959640" cy="222480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Знакомимся с текстом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Выясняем, зачем был написан этот текст.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Аргументируем свой выбор.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icture 2_7" descr="Читательская грамотность. Практикум для школьников. 2 класс "/>
          <p:cNvPicPr/>
          <p:nvPr/>
        </p:nvPicPr>
        <p:blipFill>
          <a:blip r:embed="rId1"/>
          <a:srcRect l="8012" t="0" r="0" b="0"/>
          <a:stretch/>
        </p:blipFill>
        <p:spPr>
          <a:xfrm>
            <a:off x="7380000" y="0"/>
            <a:ext cx="1763640" cy="1799640"/>
          </a:xfrm>
          <a:prstGeom prst="rect">
            <a:avLst/>
          </a:prstGeom>
          <a:ln w="0">
            <a:noFill/>
          </a:ln>
        </p:spPr>
      </p:pic>
      <p:sp>
        <p:nvSpPr>
          <p:cNvPr id="144" name=""/>
          <p:cNvSpPr/>
          <p:nvPr/>
        </p:nvSpPr>
        <p:spPr>
          <a:xfrm>
            <a:off x="1800000" y="649800"/>
            <a:ext cx="6299640" cy="42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latin typeface="Arial"/>
              </a:rPr>
              <a:t>РАБОТА С ТЕКСТОМ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45" name=""/>
          <p:cNvSpPr/>
          <p:nvPr/>
        </p:nvSpPr>
        <p:spPr>
          <a:xfrm>
            <a:off x="7020000" y="2244600"/>
            <a:ext cx="2699640" cy="99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latin typeface="Arial"/>
              </a:rPr>
              <a:t>Что не так?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46" name=""/>
          <p:cNvSpPr/>
          <p:nvPr/>
        </p:nvSpPr>
        <p:spPr>
          <a:xfrm>
            <a:off x="7020000" y="2880000"/>
            <a:ext cx="1799640" cy="179640"/>
          </a:xfrm>
          <a:custGeom>
            <a:avLst/>
            <a:gdLst/>
            <a:ahLst/>
            <a:rect l="l" t="t" r="r" b="b"/>
            <a:pathLst>
              <a:path w="5002" h="502">
                <a:moveTo>
                  <a:pt x="5001" y="125"/>
                </a:moveTo>
                <a:lnTo>
                  <a:pt x="1250" y="125"/>
                </a:lnTo>
                <a:lnTo>
                  <a:pt x="1250" y="0"/>
                </a:lnTo>
                <a:lnTo>
                  <a:pt x="0" y="250"/>
                </a:lnTo>
                <a:lnTo>
                  <a:pt x="1250" y="501"/>
                </a:lnTo>
                <a:lnTo>
                  <a:pt x="1250" y="375"/>
                </a:lnTo>
                <a:lnTo>
                  <a:pt x="5001" y="375"/>
                </a:lnTo>
                <a:lnTo>
                  <a:pt x="5001" y="125"/>
                </a:lnTo>
              </a:path>
            </a:pathLst>
          </a:custGeom>
          <a:solidFill>
            <a:srgbClr val="3465a4"/>
          </a:solidFill>
          <a:ln w="0">
            <a:solidFill>
              <a:srgbClr val="362413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47" name="Picture 2_8" descr="Читательская грамотность. Практикум для школьников. 3 класс"/>
          <p:cNvPicPr/>
          <p:nvPr/>
        </p:nvPicPr>
        <p:blipFill>
          <a:blip r:embed="rId2"/>
          <a:srcRect l="5201" t="0" r="0" b="0"/>
          <a:stretch/>
        </p:blipFill>
        <p:spPr>
          <a:xfrm>
            <a:off x="7200000" y="27360"/>
            <a:ext cx="1873800" cy="2132280"/>
          </a:xfrm>
          <a:prstGeom prst="rect">
            <a:avLst/>
          </a:prstGeom>
          <a:ln w="0">
            <a:noFill/>
          </a:ln>
        </p:spPr>
      </p:pic>
      <p:pic>
        <p:nvPicPr>
          <p:cNvPr id="148" name="" descr=""/>
          <p:cNvPicPr/>
          <p:nvPr/>
        </p:nvPicPr>
        <p:blipFill>
          <a:blip r:embed="rId3"/>
          <a:stretch/>
        </p:blipFill>
        <p:spPr>
          <a:xfrm>
            <a:off x="228960" y="1089360"/>
            <a:ext cx="6070680" cy="3049560"/>
          </a:xfrm>
          <a:prstGeom prst="rect">
            <a:avLst/>
          </a:prstGeom>
          <a:ln w="0">
            <a:noFill/>
          </a:ln>
        </p:spPr>
      </p:pic>
      <p:pic>
        <p:nvPicPr>
          <p:cNvPr id="149" name="" descr=""/>
          <p:cNvPicPr/>
          <p:nvPr/>
        </p:nvPicPr>
        <p:blipFill>
          <a:blip r:embed="rId4"/>
          <a:stretch/>
        </p:blipFill>
        <p:spPr>
          <a:xfrm>
            <a:off x="1080000" y="4185720"/>
            <a:ext cx="4499640" cy="2574720"/>
          </a:xfrm>
          <a:prstGeom prst="rect">
            <a:avLst/>
          </a:prstGeom>
          <a:ln w="0">
            <a:noFill/>
          </a:ln>
        </p:spPr>
      </p:pic>
      <p:sp>
        <p:nvSpPr>
          <p:cNvPr id="150" name="Rectangle 1_9"/>
          <p:cNvSpPr/>
          <p:nvPr/>
        </p:nvSpPr>
        <p:spPr>
          <a:xfrm>
            <a:off x="6480000" y="3420360"/>
            <a:ext cx="3059640" cy="10054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Редактируем текст.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2_9" descr="Читательская грамотность. Практикум для школьников. 2 класс "/>
          <p:cNvPicPr/>
          <p:nvPr/>
        </p:nvPicPr>
        <p:blipFill>
          <a:blip r:embed="rId1"/>
          <a:srcRect l="8012" t="0" r="0" b="0"/>
          <a:stretch/>
        </p:blipFill>
        <p:spPr>
          <a:xfrm>
            <a:off x="7380000" y="0"/>
            <a:ext cx="1763640" cy="1799640"/>
          </a:xfrm>
          <a:prstGeom prst="rect">
            <a:avLst/>
          </a:prstGeom>
          <a:ln w="0">
            <a:noFill/>
          </a:ln>
        </p:spPr>
      </p:pic>
      <p:sp>
        <p:nvSpPr>
          <p:cNvPr id="152" name=""/>
          <p:cNvSpPr/>
          <p:nvPr/>
        </p:nvSpPr>
        <p:spPr>
          <a:xfrm>
            <a:off x="7020000" y="2244600"/>
            <a:ext cx="2699640" cy="99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latin typeface="Arial"/>
              </a:rPr>
              <a:t>Что не так?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53" name=""/>
          <p:cNvSpPr/>
          <p:nvPr/>
        </p:nvSpPr>
        <p:spPr>
          <a:xfrm>
            <a:off x="7020000" y="2880000"/>
            <a:ext cx="1799640" cy="179640"/>
          </a:xfrm>
          <a:custGeom>
            <a:avLst/>
            <a:gdLst/>
            <a:ahLst/>
            <a:rect l="l" t="t" r="r" b="b"/>
            <a:pathLst>
              <a:path w="5002" h="502">
                <a:moveTo>
                  <a:pt x="5001" y="125"/>
                </a:moveTo>
                <a:lnTo>
                  <a:pt x="1250" y="125"/>
                </a:lnTo>
                <a:lnTo>
                  <a:pt x="1250" y="0"/>
                </a:lnTo>
                <a:lnTo>
                  <a:pt x="0" y="250"/>
                </a:lnTo>
                <a:lnTo>
                  <a:pt x="1250" y="501"/>
                </a:lnTo>
                <a:lnTo>
                  <a:pt x="1250" y="375"/>
                </a:lnTo>
                <a:lnTo>
                  <a:pt x="5001" y="375"/>
                </a:lnTo>
                <a:lnTo>
                  <a:pt x="5001" y="125"/>
                </a:lnTo>
              </a:path>
            </a:pathLst>
          </a:custGeom>
          <a:solidFill>
            <a:srgbClr val="3465a4"/>
          </a:solidFill>
          <a:ln w="0">
            <a:solidFill>
              <a:srgbClr val="362413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54" name="Picture 2_10" descr="Читательская грамотность. Практикум для школьников. 3 класс"/>
          <p:cNvPicPr/>
          <p:nvPr/>
        </p:nvPicPr>
        <p:blipFill>
          <a:blip r:embed="rId2"/>
          <a:srcRect l="5201" t="0" r="0" b="0"/>
          <a:stretch/>
        </p:blipFill>
        <p:spPr>
          <a:xfrm>
            <a:off x="7200000" y="27360"/>
            <a:ext cx="1873800" cy="2132280"/>
          </a:xfrm>
          <a:prstGeom prst="rect">
            <a:avLst/>
          </a:prstGeom>
          <a:ln w="0">
            <a:noFill/>
          </a:ln>
        </p:spPr>
      </p:pic>
      <p:pic>
        <p:nvPicPr>
          <p:cNvPr id="155" name="" descr=""/>
          <p:cNvPicPr/>
          <p:nvPr/>
        </p:nvPicPr>
        <p:blipFill>
          <a:blip r:embed="rId3"/>
          <a:stretch/>
        </p:blipFill>
        <p:spPr>
          <a:xfrm>
            <a:off x="1376280" y="900000"/>
            <a:ext cx="5283360" cy="5777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icture 2_12" descr="Читательская грамотность. Практикум для школьников. 4 класс"/>
          <p:cNvPicPr/>
          <p:nvPr/>
        </p:nvPicPr>
        <p:blipFill>
          <a:blip r:embed="rId1"/>
          <a:srcRect l="7600" t="0" r="5067" b="0"/>
          <a:stretch/>
        </p:blipFill>
        <p:spPr>
          <a:xfrm>
            <a:off x="7380000" y="0"/>
            <a:ext cx="1860120" cy="2159640"/>
          </a:xfrm>
          <a:prstGeom prst="rect">
            <a:avLst/>
          </a:prstGeom>
          <a:ln w="0">
            <a:noFill/>
          </a:ln>
        </p:spPr>
      </p:pic>
      <p:pic>
        <p:nvPicPr>
          <p:cNvPr id="157" name="" descr=""/>
          <p:cNvPicPr/>
          <p:nvPr/>
        </p:nvPicPr>
        <p:blipFill>
          <a:blip r:embed="rId2"/>
          <a:stretch/>
        </p:blipFill>
        <p:spPr>
          <a:xfrm>
            <a:off x="180000" y="180000"/>
            <a:ext cx="6683040" cy="3301200"/>
          </a:xfrm>
          <a:prstGeom prst="rect">
            <a:avLst/>
          </a:prstGeom>
          <a:ln w="0">
            <a:noFill/>
          </a:ln>
        </p:spPr>
      </p:pic>
      <p:pic>
        <p:nvPicPr>
          <p:cNvPr id="158" name="" descr=""/>
          <p:cNvPicPr/>
          <p:nvPr/>
        </p:nvPicPr>
        <p:blipFill>
          <a:blip r:embed="rId3"/>
          <a:stretch/>
        </p:blipFill>
        <p:spPr>
          <a:xfrm>
            <a:off x="4680000" y="3756600"/>
            <a:ext cx="4319640" cy="2863080"/>
          </a:xfrm>
          <a:prstGeom prst="rect">
            <a:avLst/>
          </a:prstGeom>
          <a:ln w="0">
            <a:noFill/>
          </a:ln>
        </p:spPr>
      </p:pic>
      <p:sp>
        <p:nvSpPr>
          <p:cNvPr id="159" name="Rectangle 1_10"/>
          <p:cNvSpPr/>
          <p:nvPr/>
        </p:nvSpPr>
        <p:spPr>
          <a:xfrm>
            <a:off x="180000" y="4320360"/>
            <a:ext cx="6299640" cy="161532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Выбираем нужную информацию.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Определяем дату события.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"/>
          <p:cNvSpPr/>
          <p:nvPr/>
        </p:nvSpPr>
        <p:spPr>
          <a:xfrm>
            <a:off x="1800000" y="649800"/>
            <a:ext cx="6299640" cy="42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latin typeface="Arial"/>
              </a:rPr>
              <a:t>РАБОТА С ТЕКСТОМ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61" name="Picture 2_14" descr="Читательская грамотность. Практикум для школьников. 4 класс"/>
          <p:cNvPicPr/>
          <p:nvPr/>
        </p:nvPicPr>
        <p:blipFill>
          <a:blip r:embed="rId1"/>
          <a:srcRect l="7600" t="0" r="5067" b="0"/>
          <a:stretch/>
        </p:blipFill>
        <p:spPr>
          <a:xfrm>
            <a:off x="7380000" y="0"/>
            <a:ext cx="1860120" cy="2159640"/>
          </a:xfrm>
          <a:prstGeom prst="rect">
            <a:avLst/>
          </a:prstGeom>
          <a:ln w="0">
            <a:noFill/>
          </a:ln>
        </p:spPr>
      </p:pic>
      <p:pic>
        <p:nvPicPr>
          <p:cNvPr id="162" name="" descr=""/>
          <p:cNvPicPr/>
          <p:nvPr/>
        </p:nvPicPr>
        <p:blipFill>
          <a:blip r:embed="rId2"/>
          <a:stretch/>
        </p:blipFill>
        <p:spPr>
          <a:xfrm>
            <a:off x="146160" y="1117440"/>
            <a:ext cx="7773480" cy="5542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icture 2_13" descr="Читательская грамотность. Практикум для школьников. 4 класс"/>
          <p:cNvPicPr/>
          <p:nvPr/>
        </p:nvPicPr>
        <p:blipFill>
          <a:blip r:embed="rId1"/>
          <a:srcRect l="7600" t="0" r="5067" b="0"/>
          <a:stretch/>
        </p:blipFill>
        <p:spPr>
          <a:xfrm>
            <a:off x="7380000" y="0"/>
            <a:ext cx="1860120" cy="2159640"/>
          </a:xfrm>
          <a:prstGeom prst="rect">
            <a:avLst/>
          </a:prstGeom>
          <a:ln w="0">
            <a:noFill/>
          </a:ln>
        </p:spPr>
      </p:pic>
      <p:pic>
        <p:nvPicPr>
          <p:cNvPr id="164" name="" descr=""/>
          <p:cNvPicPr/>
          <p:nvPr/>
        </p:nvPicPr>
        <p:blipFill>
          <a:blip r:embed="rId2"/>
          <a:stretch/>
        </p:blipFill>
        <p:spPr>
          <a:xfrm>
            <a:off x="3780000" y="2880000"/>
            <a:ext cx="5019480" cy="3819960"/>
          </a:xfrm>
          <a:prstGeom prst="rect">
            <a:avLst/>
          </a:prstGeom>
          <a:ln w="0">
            <a:noFill/>
          </a:ln>
        </p:spPr>
      </p:pic>
      <p:pic>
        <p:nvPicPr>
          <p:cNvPr id="165" name="" descr=""/>
          <p:cNvPicPr/>
          <p:nvPr/>
        </p:nvPicPr>
        <p:blipFill>
          <a:blip r:embed="rId3"/>
          <a:stretch/>
        </p:blipFill>
        <p:spPr>
          <a:xfrm>
            <a:off x="64080" y="900000"/>
            <a:ext cx="4075560" cy="3083040"/>
          </a:xfrm>
          <a:prstGeom prst="rect">
            <a:avLst/>
          </a:prstGeom>
          <a:ln w="0">
            <a:noFill/>
          </a:ln>
        </p:spPr>
      </p:pic>
      <p:sp>
        <p:nvSpPr>
          <p:cNvPr id="166" name="Rectangle 1_14"/>
          <p:cNvSpPr/>
          <p:nvPr/>
        </p:nvSpPr>
        <p:spPr>
          <a:xfrm>
            <a:off x="0" y="5040360"/>
            <a:ext cx="6299640" cy="161532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Анализируем прочитанное.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167" name="Rectangle 1_15"/>
          <p:cNvSpPr/>
          <p:nvPr/>
        </p:nvSpPr>
        <p:spPr>
          <a:xfrm>
            <a:off x="4500000" y="2038680"/>
            <a:ext cx="6299640" cy="19202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Анализируем ситуацию.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" descr=""/>
          <p:cNvPicPr/>
          <p:nvPr/>
        </p:nvPicPr>
        <p:blipFill>
          <a:blip r:embed="rId1"/>
          <a:stretch/>
        </p:blipFill>
        <p:spPr>
          <a:xfrm>
            <a:off x="4210560" y="4257360"/>
            <a:ext cx="4789080" cy="2582280"/>
          </a:xfrm>
          <a:prstGeom prst="rect">
            <a:avLst/>
          </a:prstGeom>
          <a:ln w="0">
            <a:noFill/>
          </a:ln>
        </p:spPr>
      </p:pic>
      <p:pic>
        <p:nvPicPr>
          <p:cNvPr id="169" name="" descr=""/>
          <p:cNvPicPr/>
          <p:nvPr/>
        </p:nvPicPr>
        <p:blipFill>
          <a:blip r:embed="rId2"/>
          <a:stretch/>
        </p:blipFill>
        <p:spPr>
          <a:xfrm>
            <a:off x="540000" y="562320"/>
            <a:ext cx="5579640" cy="3577320"/>
          </a:xfrm>
          <a:prstGeom prst="rect">
            <a:avLst/>
          </a:prstGeom>
          <a:ln w="0">
            <a:noFill/>
          </a:ln>
        </p:spPr>
      </p:pic>
      <p:sp>
        <p:nvSpPr>
          <p:cNvPr id="170" name="Rectangle 1_12"/>
          <p:cNvSpPr/>
          <p:nvPr/>
        </p:nvSpPr>
        <p:spPr>
          <a:xfrm>
            <a:off x="720000" y="4410000"/>
            <a:ext cx="6299640" cy="18590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Применяем в </a:t>
            </a:r>
            <a:endParaRPr b="0" lang="ru-RU" sz="20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жизненной ситуации.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171" name="Rectangle 1_13"/>
          <p:cNvSpPr/>
          <p:nvPr/>
        </p:nvSpPr>
        <p:spPr>
          <a:xfrm>
            <a:off x="6660000" y="1679760"/>
            <a:ext cx="6299640" cy="19198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Формулируем</a:t>
            </a:r>
            <a:endParaRPr b="0" lang="ru-RU" sz="20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правила.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Заголовок 1"/>
          <p:cNvSpPr/>
          <p:nvPr/>
        </p:nvSpPr>
        <p:spPr>
          <a:xfrm>
            <a:off x="410760" y="1620000"/>
            <a:ext cx="8228880" cy="114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0" anchor="b">
            <a:normAutofit fontScale="78000"/>
          </a:bodyPr>
          <a:p>
            <a:pPr algn="ctr">
              <a:lnSpc>
                <a:spcPct val="100000"/>
              </a:lnSpc>
            </a:pPr>
            <a:r>
              <a:rPr b="1" lang="ru-RU" sz="5000" spc="-1" strike="noStrike">
                <a:solidFill>
                  <a:srgbClr val="04617b"/>
                </a:solidFill>
                <a:latin typeface="Calibri"/>
              </a:rPr>
              <a:t> </a:t>
            </a:r>
            <a:r>
              <a:rPr b="1" lang="ru-RU" sz="5000" spc="-1" strike="noStrike">
                <a:solidFill>
                  <a:srgbClr val="04617b"/>
                </a:solidFill>
                <a:latin typeface="Calibri"/>
              </a:rPr>
              <a:t>Ученик начальной школы должен уметь:</a:t>
            </a:r>
            <a:endParaRPr b="0" lang="ru-RU" sz="5000" spc="-1" strike="noStrike">
              <a:latin typeface="Arial"/>
            </a:endParaRPr>
          </a:p>
        </p:txBody>
      </p:sp>
      <p:sp>
        <p:nvSpPr>
          <p:cNvPr id="89" name="Rectangle 1"/>
          <p:cNvSpPr/>
          <p:nvPr/>
        </p:nvSpPr>
        <p:spPr>
          <a:xfrm>
            <a:off x="431280" y="2891160"/>
            <a:ext cx="8208360" cy="21333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находить  и извлекать информацию из прочитанного текста;</a:t>
            </a:r>
            <a:endParaRPr b="0" lang="ru-RU" sz="20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интегрировать (связывать) и интерпретировать (толковать) прочитанное;</a:t>
            </a:r>
            <a:endParaRPr b="0" lang="ru-RU" sz="20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осмысливать и оценивать прочитанное;</a:t>
            </a:r>
            <a:endParaRPr b="0" lang="ru-RU" sz="20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соотносить прочитанную информацию с собственным опытом и прочими знаниями.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sp>
        <p:nvSpPr>
          <p:cNvPr id="90" name="Rectangle 1"/>
          <p:cNvSpPr/>
          <p:nvPr/>
        </p:nvSpPr>
        <p:spPr>
          <a:xfrm>
            <a:off x="360000" y="4903560"/>
            <a:ext cx="8424360" cy="14619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just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Тексты бывают простые и сложные, сплошные и несплошные (где часть данных представлена в таблицах и инфографике), разных жанров ( отрывок из романа, техническая инструкция, новостная заметка, научная статья, пост в блоге и так далее). Естественно, для работы с ними нужен разный уровень читательской грамотности.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"/>
          <p:cNvSpPr/>
          <p:nvPr/>
        </p:nvSpPr>
        <p:spPr>
          <a:xfrm>
            <a:off x="1800000" y="649800"/>
            <a:ext cx="6299640" cy="42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latin typeface="Arial"/>
              </a:rPr>
              <a:t>РАБОТА С ТЕКСТОМ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73" name=""/>
          <p:cNvSpPr/>
          <p:nvPr/>
        </p:nvSpPr>
        <p:spPr>
          <a:xfrm>
            <a:off x="7200000" y="3504600"/>
            <a:ext cx="2699640" cy="99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latin typeface="Arial"/>
              </a:rPr>
              <a:t>Что не так?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74" name=""/>
          <p:cNvSpPr/>
          <p:nvPr/>
        </p:nvSpPr>
        <p:spPr>
          <a:xfrm>
            <a:off x="7200000" y="4140000"/>
            <a:ext cx="1799640" cy="179640"/>
          </a:xfrm>
          <a:custGeom>
            <a:avLst/>
            <a:gdLst/>
            <a:ahLst/>
            <a:rect l="l" t="t" r="r" b="b"/>
            <a:pathLst>
              <a:path w="5002" h="502">
                <a:moveTo>
                  <a:pt x="5001" y="125"/>
                </a:moveTo>
                <a:lnTo>
                  <a:pt x="1250" y="125"/>
                </a:lnTo>
                <a:lnTo>
                  <a:pt x="1250" y="0"/>
                </a:lnTo>
                <a:lnTo>
                  <a:pt x="0" y="250"/>
                </a:lnTo>
                <a:lnTo>
                  <a:pt x="1250" y="501"/>
                </a:lnTo>
                <a:lnTo>
                  <a:pt x="1250" y="375"/>
                </a:lnTo>
                <a:lnTo>
                  <a:pt x="5001" y="375"/>
                </a:lnTo>
                <a:lnTo>
                  <a:pt x="5001" y="125"/>
                </a:lnTo>
              </a:path>
            </a:pathLst>
          </a:custGeom>
          <a:solidFill>
            <a:srgbClr val="3465a4"/>
          </a:solidFill>
          <a:ln w="0">
            <a:solidFill>
              <a:srgbClr val="362413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5" name="Rectangle 1_11"/>
          <p:cNvSpPr/>
          <p:nvPr/>
        </p:nvSpPr>
        <p:spPr>
          <a:xfrm>
            <a:off x="2340000" y="5583600"/>
            <a:ext cx="6299640" cy="161532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Анализируем прочитанное.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Редактируем текст.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pic>
        <p:nvPicPr>
          <p:cNvPr id="176" name="Picture 2_5" descr="Читательская грамотность. Практикум для школьников. 4 класс"/>
          <p:cNvPicPr/>
          <p:nvPr/>
        </p:nvPicPr>
        <p:blipFill>
          <a:blip r:embed="rId1"/>
          <a:srcRect l="7600" t="0" r="5067" b="0"/>
          <a:stretch/>
        </p:blipFill>
        <p:spPr>
          <a:xfrm>
            <a:off x="7380000" y="0"/>
            <a:ext cx="1860120" cy="215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2" descr="Читательская грамотность. Практикум для школьников. 1 класс"/>
          <p:cNvPicPr/>
          <p:nvPr/>
        </p:nvPicPr>
        <p:blipFill>
          <a:blip r:embed="rId1"/>
          <a:srcRect l="9310" t="3139" r="18548" b="3872"/>
          <a:stretch/>
        </p:blipFill>
        <p:spPr>
          <a:xfrm>
            <a:off x="7740000" y="0"/>
            <a:ext cx="1385280" cy="1919160"/>
          </a:xfrm>
          <a:prstGeom prst="rect">
            <a:avLst/>
          </a:prstGeom>
          <a:ln w="0">
            <a:noFill/>
          </a:ln>
        </p:spPr>
      </p:pic>
      <p:pic>
        <p:nvPicPr>
          <p:cNvPr id="92" name="" descr=""/>
          <p:cNvPicPr/>
          <p:nvPr/>
        </p:nvPicPr>
        <p:blipFill>
          <a:blip r:embed="rId2"/>
          <a:stretch/>
        </p:blipFill>
        <p:spPr>
          <a:xfrm>
            <a:off x="720000" y="900000"/>
            <a:ext cx="6114240" cy="59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2_2" descr="Читательская грамотность. Практикум для школьников. 1 класс"/>
          <p:cNvPicPr/>
          <p:nvPr/>
        </p:nvPicPr>
        <p:blipFill>
          <a:blip r:embed="rId1"/>
          <a:srcRect l="9310" t="3139" r="18548" b="3872"/>
          <a:stretch/>
        </p:blipFill>
        <p:spPr>
          <a:xfrm>
            <a:off x="7740000" y="0"/>
            <a:ext cx="1385280" cy="1919160"/>
          </a:xfrm>
          <a:prstGeom prst="rect">
            <a:avLst/>
          </a:prstGeom>
          <a:ln w="0">
            <a:noFill/>
          </a:ln>
        </p:spPr>
      </p:pic>
      <p:sp>
        <p:nvSpPr>
          <p:cNvPr id="94" name=""/>
          <p:cNvSpPr/>
          <p:nvPr/>
        </p:nvSpPr>
        <p:spPr>
          <a:xfrm>
            <a:off x="900000" y="900000"/>
            <a:ext cx="6299640" cy="45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ru-RU" sz="2600" spc="-1" strike="noStrike">
                <a:latin typeface="Arial"/>
              </a:rPr>
              <a:t>РАБОТА С ТЕКСТОМ</a:t>
            </a:r>
            <a:endParaRPr b="0" lang="ru-RU" sz="2600" spc="-1" strike="noStrike">
              <a:latin typeface="Arial"/>
            </a:endParaRPr>
          </a:p>
        </p:txBody>
      </p:sp>
      <p:sp>
        <p:nvSpPr>
          <p:cNvPr id="95" name=""/>
          <p:cNvSpPr/>
          <p:nvPr/>
        </p:nvSpPr>
        <p:spPr>
          <a:xfrm>
            <a:off x="6480000" y="3060000"/>
            <a:ext cx="2519640" cy="179640"/>
          </a:xfrm>
          <a:custGeom>
            <a:avLst/>
            <a:gdLst/>
            <a:ahLst/>
            <a:rect l="l" t="t" r="r" b="b"/>
            <a:pathLst>
              <a:path w="7002" h="502">
                <a:moveTo>
                  <a:pt x="7001" y="125"/>
                </a:moveTo>
                <a:lnTo>
                  <a:pt x="1750" y="125"/>
                </a:lnTo>
                <a:lnTo>
                  <a:pt x="1750" y="0"/>
                </a:lnTo>
                <a:lnTo>
                  <a:pt x="0" y="250"/>
                </a:lnTo>
                <a:lnTo>
                  <a:pt x="1750" y="501"/>
                </a:lnTo>
                <a:lnTo>
                  <a:pt x="1750" y="375"/>
                </a:lnTo>
                <a:lnTo>
                  <a:pt x="7001" y="375"/>
                </a:lnTo>
                <a:lnTo>
                  <a:pt x="7001" y="125"/>
                </a:lnTo>
              </a:path>
            </a:pathLst>
          </a:custGeom>
          <a:solidFill>
            <a:srgbClr val="3465a4"/>
          </a:solidFill>
          <a:ln w="0">
            <a:solidFill>
              <a:srgbClr val="362413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96" name="" descr=""/>
          <p:cNvPicPr/>
          <p:nvPr/>
        </p:nvPicPr>
        <p:blipFill>
          <a:blip r:embed="rId2"/>
          <a:stretch/>
        </p:blipFill>
        <p:spPr>
          <a:xfrm>
            <a:off x="144720" y="1620000"/>
            <a:ext cx="6154920" cy="5039640"/>
          </a:xfrm>
          <a:prstGeom prst="rect">
            <a:avLst/>
          </a:prstGeom>
          <a:ln w="0">
            <a:noFill/>
          </a:ln>
        </p:spPr>
      </p:pic>
      <p:sp>
        <p:nvSpPr>
          <p:cNvPr id="97" name=""/>
          <p:cNvSpPr/>
          <p:nvPr/>
        </p:nvSpPr>
        <p:spPr>
          <a:xfrm>
            <a:off x="6660000" y="2604600"/>
            <a:ext cx="2699640" cy="99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ru-RU" sz="2600" spc="-1" strike="noStrike">
                <a:latin typeface="Arial"/>
              </a:rPr>
              <a:t>Что не так?</a:t>
            </a:r>
            <a:endParaRPr b="0" lang="ru-RU" sz="2600" spc="-1" strike="noStrike">
              <a:latin typeface="Arial"/>
            </a:endParaRPr>
          </a:p>
        </p:txBody>
      </p:sp>
      <p:sp>
        <p:nvSpPr>
          <p:cNvPr id="98" name="Rectangle 1_0"/>
          <p:cNvSpPr/>
          <p:nvPr/>
        </p:nvSpPr>
        <p:spPr>
          <a:xfrm>
            <a:off x="5940000" y="4015440"/>
            <a:ext cx="4428360" cy="16149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     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Делим текст </a:t>
            </a:r>
            <a:endParaRPr b="0" lang="ru-RU" sz="20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   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на предложения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    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Соотносим текст и </a:t>
            </a:r>
            <a:endParaRPr b="0" lang="ru-RU" sz="20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     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иллюстрацию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2_1" descr="Читательская грамотность. Практикум для школьников. 1 класс"/>
          <p:cNvPicPr/>
          <p:nvPr/>
        </p:nvPicPr>
        <p:blipFill>
          <a:blip r:embed="rId1"/>
          <a:srcRect l="9310" t="3139" r="18548" b="3872"/>
          <a:stretch/>
        </p:blipFill>
        <p:spPr>
          <a:xfrm>
            <a:off x="7740000" y="0"/>
            <a:ext cx="1385280" cy="1919160"/>
          </a:xfrm>
          <a:prstGeom prst="rect">
            <a:avLst/>
          </a:prstGeom>
          <a:ln w="0">
            <a:noFill/>
          </a:ln>
        </p:spPr>
      </p:pic>
      <p:pic>
        <p:nvPicPr>
          <p:cNvPr id="100" name="" descr=""/>
          <p:cNvPicPr/>
          <p:nvPr/>
        </p:nvPicPr>
        <p:blipFill>
          <a:blip r:embed="rId2"/>
          <a:stretch/>
        </p:blipFill>
        <p:spPr>
          <a:xfrm>
            <a:off x="986400" y="2700000"/>
            <a:ext cx="6753240" cy="3779640"/>
          </a:xfrm>
          <a:prstGeom prst="rect">
            <a:avLst/>
          </a:prstGeom>
          <a:ln w="0">
            <a:noFill/>
          </a:ln>
        </p:spPr>
      </p:pic>
      <p:sp>
        <p:nvSpPr>
          <p:cNvPr id="101" name=""/>
          <p:cNvSpPr/>
          <p:nvPr/>
        </p:nvSpPr>
        <p:spPr>
          <a:xfrm>
            <a:off x="1080000" y="1410120"/>
            <a:ext cx="6659640" cy="1197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ru-RU" sz="2600" spc="-1" strike="noStrike">
                <a:latin typeface="Arial"/>
              </a:rPr>
              <a:t>               </a:t>
            </a:r>
            <a:r>
              <a:rPr b="1" lang="ru-RU" sz="2600" spc="-1" strike="noStrike">
                <a:latin typeface="Arial"/>
              </a:rPr>
              <a:t>СОЗДАЁМ СВОЙ ТЕКСТ </a:t>
            </a:r>
            <a:endParaRPr b="0" lang="ru-RU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600" spc="-1" strike="noStrike">
                <a:latin typeface="Arial"/>
              </a:rPr>
              <a:t>ПОД ОПРЕДЕЛЕННЫЕ ЦЕЛИ И ЗАДАЧИ</a:t>
            </a:r>
            <a:endParaRPr b="0" lang="ru-RU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2_3" descr="Читательская грамотность. Практикум для школьников. 1 класс"/>
          <p:cNvPicPr/>
          <p:nvPr/>
        </p:nvPicPr>
        <p:blipFill>
          <a:blip r:embed="rId1"/>
          <a:srcRect l="9310" t="3139" r="18548" b="3872"/>
          <a:stretch/>
        </p:blipFill>
        <p:spPr>
          <a:xfrm>
            <a:off x="7740000" y="0"/>
            <a:ext cx="1385280" cy="1919160"/>
          </a:xfrm>
          <a:prstGeom prst="rect">
            <a:avLst/>
          </a:prstGeom>
          <a:ln w="0">
            <a:noFill/>
          </a:ln>
        </p:spPr>
      </p:pic>
      <p:sp>
        <p:nvSpPr>
          <p:cNvPr id="103" name=""/>
          <p:cNvSpPr/>
          <p:nvPr/>
        </p:nvSpPr>
        <p:spPr>
          <a:xfrm>
            <a:off x="1800000" y="1330200"/>
            <a:ext cx="6299640" cy="42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latin typeface="Arial"/>
              </a:rPr>
              <a:t>РАБОТА С ТЕКСТОМ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04" name=""/>
          <p:cNvSpPr/>
          <p:nvPr/>
        </p:nvSpPr>
        <p:spPr>
          <a:xfrm>
            <a:off x="6480000" y="4140360"/>
            <a:ext cx="1694520" cy="179640"/>
          </a:xfrm>
          <a:custGeom>
            <a:avLst/>
            <a:gdLst/>
            <a:ahLst/>
            <a:rect l="l" t="t" r="r" b="b"/>
            <a:pathLst>
              <a:path w="4710" h="502">
                <a:moveTo>
                  <a:pt x="4709" y="125"/>
                </a:moveTo>
                <a:lnTo>
                  <a:pt x="1177" y="125"/>
                </a:lnTo>
                <a:lnTo>
                  <a:pt x="1177" y="0"/>
                </a:lnTo>
                <a:lnTo>
                  <a:pt x="0" y="250"/>
                </a:lnTo>
                <a:lnTo>
                  <a:pt x="1177" y="501"/>
                </a:lnTo>
                <a:lnTo>
                  <a:pt x="1177" y="375"/>
                </a:lnTo>
                <a:lnTo>
                  <a:pt x="4709" y="375"/>
                </a:lnTo>
                <a:lnTo>
                  <a:pt x="4709" y="125"/>
                </a:lnTo>
              </a:path>
            </a:pathLst>
          </a:custGeom>
          <a:solidFill>
            <a:srgbClr val="3465a4"/>
          </a:solidFill>
          <a:ln w="0">
            <a:solidFill>
              <a:srgbClr val="362413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05" name=""/>
          <p:cNvSpPr/>
          <p:nvPr/>
        </p:nvSpPr>
        <p:spPr>
          <a:xfrm>
            <a:off x="6660360" y="3600000"/>
            <a:ext cx="2699640" cy="99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latin typeface="Arial"/>
              </a:rPr>
              <a:t>Что не так?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06" name="Rectangle 1_1"/>
          <p:cNvSpPr/>
          <p:nvPr/>
        </p:nvSpPr>
        <p:spPr>
          <a:xfrm>
            <a:off x="791640" y="5580000"/>
            <a:ext cx="7668360" cy="10054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    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Соотносим текст и иллюстрацию.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  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Редактируем текст. (Делаем правки  в печатном тексте.)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107" name="" descr=""/>
          <p:cNvPicPr/>
          <p:nvPr/>
        </p:nvPicPr>
        <p:blipFill>
          <a:blip r:embed="rId2"/>
          <a:stretch/>
        </p:blipFill>
        <p:spPr>
          <a:xfrm>
            <a:off x="180000" y="1980000"/>
            <a:ext cx="6850440" cy="3610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"/>
          <p:cNvSpPr/>
          <p:nvPr/>
        </p:nvSpPr>
        <p:spPr>
          <a:xfrm>
            <a:off x="5865480" y="5220000"/>
            <a:ext cx="1694520" cy="179640"/>
          </a:xfrm>
          <a:custGeom>
            <a:avLst/>
            <a:gdLst/>
            <a:ahLst/>
            <a:rect l="l" t="t" r="r" b="b"/>
            <a:pathLst>
              <a:path w="4710" h="502">
                <a:moveTo>
                  <a:pt x="4709" y="125"/>
                </a:moveTo>
                <a:lnTo>
                  <a:pt x="1177" y="125"/>
                </a:lnTo>
                <a:lnTo>
                  <a:pt x="1177" y="0"/>
                </a:lnTo>
                <a:lnTo>
                  <a:pt x="0" y="250"/>
                </a:lnTo>
                <a:lnTo>
                  <a:pt x="1177" y="501"/>
                </a:lnTo>
                <a:lnTo>
                  <a:pt x="1177" y="375"/>
                </a:lnTo>
                <a:lnTo>
                  <a:pt x="4709" y="375"/>
                </a:lnTo>
                <a:lnTo>
                  <a:pt x="4709" y="125"/>
                </a:lnTo>
              </a:path>
            </a:pathLst>
          </a:custGeom>
          <a:solidFill>
            <a:srgbClr val="3465a4"/>
          </a:solidFill>
          <a:ln w="0">
            <a:solidFill>
              <a:srgbClr val="362413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09" name=""/>
          <p:cNvSpPr/>
          <p:nvPr/>
        </p:nvSpPr>
        <p:spPr>
          <a:xfrm>
            <a:off x="5760360" y="4500000"/>
            <a:ext cx="2699640" cy="99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latin typeface="Arial"/>
              </a:rPr>
              <a:t>Что не так?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10" name="Rectangle 1_2"/>
          <p:cNvSpPr/>
          <p:nvPr/>
        </p:nvSpPr>
        <p:spPr>
          <a:xfrm>
            <a:off x="431640" y="1266120"/>
            <a:ext cx="7668360" cy="16138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   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Соотносим иллюстрацию</a:t>
            </a:r>
            <a:endParaRPr b="0" lang="ru-RU" sz="20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и событие.</a:t>
            </a:r>
            <a:endParaRPr b="0" lang="ru-RU" sz="20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endParaRPr b="0" lang="ru-RU" sz="20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endParaRPr b="0" lang="ru-RU" sz="20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  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Анализируем текст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111" name="" descr=""/>
          <p:cNvPicPr/>
          <p:nvPr/>
        </p:nvPicPr>
        <p:blipFill>
          <a:blip r:embed="rId1"/>
          <a:stretch/>
        </p:blipFill>
        <p:spPr>
          <a:xfrm>
            <a:off x="733320" y="3420000"/>
            <a:ext cx="5206320" cy="3331440"/>
          </a:xfrm>
          <a:prstGeom prst="rect">
            <a:avLst/>
          </a:prstGeom>
          <a:ln w="0">
            <a:noFill/>
          </a:ln>
        </p:spPr>
      </p:pic>
      <p:pic>
        <p:nvPicPr>
          <p:cNvPr id="112" name="" descr=""/>
          <p:cNvPicPr/>
          <p:nvPr/>
        </p:nvPicPr>
        <p:blipFill>
          <a:blip r:embed="rId2"/>
          <a:stretch/>
        </p:blipFill>
        <p:spPr>
          <a:xfrm>
            <a:off x="4812840" y="1080000"/>
            <a:ext cx="4007160" cy="2346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2_6" descr="Читательская грамотность. Практикум для школьников. 1 класс"/>
          <p:cNvPicPr/>
          <p:nvPr/>
        </p:nvPicPr>
        <p:blipFill>
          <a:blip r:embed="rId1"/>
          <a:srcRect l="9310" t="3139" r="18548" b="3872"/>
          <a:stretch/>
        </p:blipFill>
        <p:spPr>
          <a:xfrm>
            <a:off x="7740000" y="0"/>
            <a:ext cx="1385280" cy="1919160"/>
          </a:xfrm>
          <a:prstGeom prst="rect">
            <a:avLst/>
          </a:prstGeom>
          <a:ln w="0">
            <a:noFill/>
          </a:ln>
        </p:spPr>
      </p:pic>
      <p:sp>
        <p:nvSpPr>
          <p:cNvPr id="114" name=""/>
          <p:cNvSpPr/>
          <p:nvPr/>
        </p:nvSpPr>
        <p:spPr>
          <a:xfrm>
            <a:off x="1800000" y="720000"/>
            <a:ext cx="6299640" cy="42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latin typeface="Arial"/>
              </a:rPr>
              <a:t>РАБОТА С ТЕКСТОМ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15" name=""/>
          <p:cNvSpPr/>
          <p:nvPr/>
        </p:nvSpPr>
        <p:spPr>
          <a:xfrm>
            <a:off x="5793120" y="3060360"/>
            <a:ext cx="2699640" cy="179640"/>
          </a:xfrm>
          <a:custGeom>
            <a:avLst/>
            <a:gdLst/>
            <a:ahLst/>
            <a:rect l="l" t="t" r="r" b="b"/>
            <a:pathLst>
              <a:path w="7502" h="502">
                <a:moveTo>
                  <a:pt x="7501" y="125"/>
                </a:moveTo>
                <a:lnTo>
                  <a:pt x="1875" y="125"/>
                </a:lnTo>
                <a:lnTo>
                  <a:pt x="1875" y="0"/>
                </a:lnTo>
                <a:lnTo>
                  <a:pt x="0" y="250"/>
                </a:lnTo>
                <a:lnTo>
                  <a:pt x="1875" y="501"/>
                </a:lnTo>
                <a:lnTo>
                  <a:pt x="1875" y="375"/>
                </a:lnTo>
                <a:lnTo>
                  <a:pt x="7501" y="375"/>
                </a:lnTo>
                <a:lnTo>
                  <a:pt x="7501" y="125"/>
                </a:lnTo>
              </a:path>
            </a:pathLst>
          </a:custGeom>
          <a:solidFill>
            <a:srgbClr val="3465a4"/>
          </a:solidFill>
          <a:ln w="0">
            <a:solidFill>
              <a:srgbClr val="362413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16" name=""/>
          <p:cNvSpPr/>
          <p:nvPr/>
        </p:nvSpPr>
        <p:spPr>
          <a:xfrm>
            <a:off x="6660000" y="2604600"/>
            <a:ext cx="2699640" cy="99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latin typeface="Arial"/>
              </a:rPr>
              <a:t>Что не так?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17" name="Rectangle 1_3"/>
          <p:cNvSpPr/>
          <p:nvPr/>
        </p:nvSpPr>
        <p:spPr>
          <a:xfrm>
            <a:off x="5580360" y="3960000"/>
            <a:ext cx="3239640" cy="16149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Уточняем значения слов.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Редактируем текст.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pic>
        <p:nvPicPr>
          <p:cNvPr id="118" name="" descr=""/>
          <p:cNvPicPr/>
          <p:nvPr/>
        </p:nvPicPr>
        <p:blipFill>
          <a:blip r:embed="rId2"/>
          <a:stretch/>
        </p:blipFill>
        <p:spPr>
          <a:xfrm>
            <a:off x="360000" y="1260000"/>
            <a:ext cx="5433120" cy="521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2" descr="Читательская грамотность. Практикум для школьников. 2 класс "/>
          <p:cNvPicPr/>
          <p:nvPr/>
        </p:nvPicPr>
        <p:blipFill>
          <a:blip r:embed="rId1"/>
          <a:srcRect l="8012" t="0" r="0" b="0"/>
          <a:stretch/>
        </p:blipFill>
        <p:spPr>
          <a:xfrm>
            <a:off x="7380000" y="0"/>
            <a:ext cx="1763640" cy="1799640"/>
          </a:xfrm>
          <a:prstGeom prst="rect">
            <a:avLst/>
          </a:prstGeom>
          <a:ln w="0">
            <a:noFill/>
          </a:ln>
        </p:spPr>
      </p:pic>
      <p:sp>
        <p:nvSpPr>
          <p:cNvPr id="120" name=""/>
          <p:cNvSpPr/>
          <p:nvPr/>
        </p:nvSpPr>
        <p:spPr>
          <a:xfrm>
            <a:off x="1800000" y="649800"/>
            <a:ext cx="6299640" cy="42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latin typeface="Arial"/>
              </a:rPr>
              <a:t>РАБОТА С ТЕКСТОМ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21" name=""/>
          <p:cNvSpPr/>
          <p:nvPr/>
        </p:nvSpPr>
        <p:spPr>
          <a:xfrm>
            <a:off x="5220000" y="2520000"/>
            <a:ext cx="2699640" cy="99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latin typeface="Arial"/>
              </a:rPr>
              <a:t>Что не так?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22" name=""/>
          <p:cNvSpPr/>
          <p:nvPr/>
        </p:nvSpPr>
        <p:spPr>
          <a:xfrm>
            <a:off x="5040000" y="3060000"/>
            <a:ext cx="2699640" cy="179640"/>
          </a:xfrm>
          <a:custGeom>
            <a:avLst/>
            <a:gdLst/>
            <a:ahLst/>
            <a:rect l="l" t="t" r="r" b="b"/>
            <a:pathLst>
              <a:path w="7502" h="502">
                <a:moveTo>
                  <a:pt x="7501" y="125"/>
                </a:moveTo>
                <a:lnTo>
                  <a:pt x="1875" y="125"/>
                </a:lnTo>
                <a:lnTo>
                  <a:pt x="1875" y="0"/>
                </a:lnTo>
                <a:lnTo>
                  <a:pt x="0" y="250"/>
                </a:lnTo>
                <a:lnTo>
                  <a:pt x="1875" y="501"/>
                </a:lnTo>
                <a:lnTo>
                  <a:pt x="1875" y="375"/>
                </a:lnTo>
                <a:lnTo>
                  <a:pt x="7501" y="375"/>
                </a:lnTo>
                <a:lnTo>
                  <a:pt x="7501" y="125"/>
                </a:lnTo>
              </a:path>
            </a:pathLst>
          </a:custGeom>
          <a:solidFill>
            <a:srgbClr val="3465a4"/>
          </a:solidFill>
          <a:ln w="0">
            <a:solidFill>
              <a:srgbClr val="362413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3" name="Rectangle 1_4"/>
          <p:cNvSpPr/>
          <p:nvPr/>
        </p:nvSpPr>
        <p:spPr>
          <a:xfrm>
            <a:off x="5040000" y="3475440"/>
            <a:ext cx="3959640" cy="222480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Анализируем прочитанное.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Соотносим текст и рисунки.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Устанавливаем последовательность частей.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pic>
        <p:nvPicPr>
          <p:cNvPr id="124" name="" descr=""/>
          <p:cNvPicPr/>
          <p:nvPr/>
        </p:nvPicPr>
        <p:blipFill>
          <a:blip r:embed="rId2"/>
          <a:stretch/>
        </p:blipFill>
        <p:spPr>
          <a:xfrm>
            <a:off x="540000" y="1080000"/>
            <a:ext cx="4319640" cy="5798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spe:Receivers xmlns:spe="http://schemas.microsoft.com/sharepoint/event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619ABD8F6D586447BEC745CCCE922233" ma:contentTypeVersion="49" ma:contentTypeDescription="Создание документа." ma:contentTypeScope="" ma:versionID="e7ba8c9a17f5fac8e8a0ba3372aa7e3c">
  <xsd:schema xmlns:xsd="http://www.w3.org/2001/XMLSchema" xmlns:xs="http://www.w3.org/2001/XMLSchema" xmlns:p="http://schemas.microsoft.com/office/2006/metadata/properties" xmlns:ns2="f13cd17a-5410-446a-96bd-44fada269ec3" xmlns:ns3="4a252ca3-5a62-4c1c-90a6-29f4710e47f8" targetNamespace="http://schemas.microsoft.com/office/2006/metadata/properties" ma:root="true" ma:fieldsID="3ef2d5c7c49e63c501edd87c472c3fdd" ns2:_="" ns3:_="">
    <xsd:import namespace="f13cd17a-5410-446a-96bd-44fada269ec3"/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3cd17a-5410-446a-96bd-44fada269ec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C8C7FA5-DBCD-444D-9BC8-CB005069449C}"/>
</file>

<file path=customXml/itemProps2.xml><?xml version="1.0" encoding="utf-8"?>
<ds:datastoreItem xmlns:ds="http://schemas.openxmlformats.org/officeDocument/2006/customXml" ds:itemID="{3F44FFA7-A018-4BD7-A235-1201CFDAAD01}"/>
</file>

<file path=customXml/itemProps3.xml><?xml version="1.0" encoding="utf-8"?>
<ds:datastoreItem xmlns:ds="http://schemas.openxmlformats.org/officeDocument/2006/customXml" ds:itemID="{3DC52F3F-6854-4670-8F8F-EEA72EF97ACE}"/>
</file>

<file path=customXml/itemProps4.xml><?xml version="1.0" encoding="utf-8"?>
<ds:datastoreItem xmlns:ds="http://schemas.openxmlformats.org/officeDocument/2006/customXml" ds:itemID="{A8F81790-3F0A-4C73-B8E5-B581FD8CA33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1373</TotalTime>
  <Application>LibreOffice/7.1.2.2$Windows_X86_64 LibreOffice_project/8a45595d069ef5570103caea1b71cc9d82b2aae4</Application>
  <AppVersion>15.0000</AppVersion>
  <Words>58</Words>
  <Paragraphs>7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Useer</dc:creator>
  <dc:description/>
  <cp:lastModifiedBy/>
  <cp:revision>169</cp:revision>
  <dcterms:created xsi:type="dcterms:W3CDTF">2021-01-14T15:46:40Z</dcterms:created>
  <dcterms:modified xsi:type="dcterms:W3CDTF">2023-03-15T18:33:31Z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Экран (4:3)</vt:lpwstr>
  </property>
  <property fmtid="{D5CDD505-2E9C-101B-9397-08002B2CF9AE}" pid="3" name="Slides">
    <vt:i4>8</vt:i4>
  </property>
  <property fmtid="{D5CDD505-2E9C-101B-9397-08002B2CF9AE}" pid="4" name="ContentTypeId">
    <vt:lpwstr>0x010100619ABD8F6D586447BEC745CCCE922233</vt:lpwstr>
  </property>
</Properties>
</file>