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6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9"/>
  </p:notesMasterIdLst>
  <p:sldIdLst>
    <p:sldId id="256" r:id="rId2"/>
    <p:sldId id="549" r:id="rId3"/>
    <p:sldId id="443" r:id="rId4"/>
    <p:sldId id="542" r:id="rId5"/>
    <p:sldId id="258" r:id="rId6"/>
    <p:sldId id="548" r:id="rId7"/>
    <p:sldId id="512" r:id="rId8"/>
    <p:sldId id="516" r:id="rId9"/>
    <p:sldId id="513" r:id="rId10"/>
    <p:sldId id="514" r:id="rId11"/>
    <p:sldId id="515" r:id="rId12"/>
    <p:sldId id="543" r:id="rId13"/>
    <p:sldId id="518" r:id="rId14"/>
    <p:sldId id="523" r:id="rId15"/>
    <p:sldId id="519" r:id="rId16"/>
    <p:sldId id="520" r:id="rId17"/>
    <p:sldId id="544" r:id="rId18"/>
    <p:sldId id="545" r:id="rId19"/>
    <p:sldId id="521" r:id="rId20"/>
    <p:sldId id="524" r:id="rId21"/>
    <p:sldId id="525" r:id="rId22"/>
    <p:sldId id="526" r:id="rId23"/>
    <p:sldId id="527" r:id="rId24"/>
    <p:sldId id="530" r:id="rId25"/>
    <p:sldId id="528" r:id="rId26"/>
    <p:sldId id="531" r:id="rId27"/>
    <p:sldId id="532" r:id="rId28"/>
    <p:sldId id="533" r:id="rId29"/>
    <p:sldId id="534" r:id="rId30"/>
    <p:sldId id="547" r:id="rId31"/>
    <p:sldId id="546" r:id="rId32"/>
    <p:sldId id="535" r:id="rId33"/>
    <p:sldId id="536" r:id="rId34"/>
    <p:sldId id="537" r:id="rId35"/>
    <p:sldId id="538" r:id="rId36"/>
    <p:sldId id="539" r:id="rId37"/>
    <p:sldId id="540" r:id="rId38"/>
    <p:sldId id="541" r:id="rId39"/>
    <p:sldId id="271" r:id="rId40"/>
    <p:sldId id="324" r:id="rId41"/>
    <p:sldId id="450" r:id="rId42"/>
    <p:sldId id="451" r:id="rId43"/>
    <p:sldId id="452" r:id="rId44"/>
    <p:sldId id="455" r:id="rId45"/>
    <p:sldId id="510" r:id="rId46"/>
    <p:sldId id="458" r:id="rId47"/>
    <p:sldId id="31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outlineViewPr>
    <p:cViewPr>
      <p:scale>
        <a:sx n="33" d="100"/>
        <a:sy n="33" d="100"/>
      </p:scale>
      <p:origin x="0" y="-2478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CC6E-AB93-4C45-8ECC-503D9E39E1D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A1A8-4BDD-4247-8DFC-B036CBDF4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Federalnaya_obrazovatelnaya_programma_nachalnogo_obschego_obrazovaniya.htm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9708" y="669701"/>
            <a:ext cx="7363036" cy="28402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ООП в соответствии с ФООП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0210" y="4055378"/>
            <a:ext cx="4854631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000" dirty="0" err="1" smtClean="0"/>
              <a:t>Пильщикова</a:t>
            </a:r>
            <a:r>
              <a:rPr lang="ru-RU" sz="2000" dirty="0" smtClean="0"/>
              <a:t> Е.С., старший преподаватель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/>
              <a:t>кафедры теории и методики обучения 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/>
              <a:t>ОГБОУ ДПО «КОИРО»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0210" y="5940671"/>
            <a:ext cx="83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7978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готовности образовательной организации к введению ФООП 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34"/>
          <a:stretch/>
        </p:blipFill>
        <p:spPr>
          <a:xfrm>
            <a:off x="89312" y="1737358"/>
            <a:ext cx="8801359" cy="39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4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993"/>
          <a:stretch/>
        </p:blipFill>
        <p:spPr>
          <a:xfrm>
            <a:off x="1654233" y="432262"/>
            <a:ext cx="7165571" cy="68140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168"/>
          <a:stretch/>
        </p:blipFill>
        <p:spPr>
          <a:xfrm>
            <a:off x="0" y="1842336"/>
            <a:ext cx="8962275" cy="37656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2383" y="5994644"/>
            <a:ext cx="301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* Вступает в силу с 01.01.2023</a:t>
            </a:r>
          </a:p>
        </p:txBody>
      </p:sp>
    </p:spTree>
    <p:extLst>
      <p:ext uri="{BB962C8B-B14F-4D97-AF65-F5344CB8AC3E}">
        <p14:creationId xmlns:p14="http://schemas.microsoft.com/office/powerpoint/2010/main" val="368773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266" r="21880"/>
          <a:stretch/>
        </p:blipFill>
        <p:spPr>
          <a:xfrm>
            <a:off x="1828800" y="515389"/>
            <a:ext cx="6932815" cy="54579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465"/>
          <a:stretch/>
        </p:blipFill>
        <p:spPr>
          <a:xfrm>
            <a:off x="0" y="1762298"/>
            <a:ext cx="8936732" cy="39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6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63"/>
          <a:stretch/>
        </p:blipFill>
        <p:spPr>
          <a:xfrm>
            <a:off x="129887" y="1820486"/>
            <a:ext cx="8925020" cy="35012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3529" y="5659180"/>
            <a:ext cx="307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* Вступает в силу с 01.01.2023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6993"/>
          <a:stretch/>
        </p:blipFill>
        <p:spPr>
          <a:xfrm>
            <a:off x="1654233" y="432262"/>
            <a:ext cx="7165571" cy="6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1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структуры ООП</a:t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ФГОС и ФООП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1" t="11495"/>
          <a:stretch/>
        </p:blipFill>
        <p:spPr>
          <a:xfrm>
            <a:off x="-1" y="1812175"/>
            <a:ext cx="9144001" cy="39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1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7" t="7524" b="6700"/>
          <a:stretch/>
        </p:blipFill>
        <p:spPr>
          <a:xfrm>
            <a:off x="847897" y="1803861"/>
            <a:ext cx="7542281" cy="3732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6993"/>
          <a:stretch/>
        </p:blipFill>
        <p:spPr>
          <a:xfrm>
            <a:off x="1654233" y="432262"/>
            <a:ext cx="7165571" cy="681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5228705"/>
            <a:ext cx="3158836" cy="498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38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" t="21769" r="-211"/>
          <a:stretch/>
        </p:blipFill>
        <p:spPr>
          <a:xfrm>
            <a:off x="196387" y="2169621"/>
            <a:ext cx="8869987" cy="3325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6993"/>
          <a:stretch/>
        </p:blipFill>
        <p:spPr>
          <a:xfrm>
            <a:off x="1654233" y="432262"/>
            <a:ext cx="7165571" cy="6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7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«Единое содержание общего образования»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595" y="1825625"/>
            <a:ext cx="78768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54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456" y="83958"/>
            <a:ext cx="716824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новых ФООП</a:t>
            </a:r>
            <a:b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(март 2023 г.)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77" y="2829198"/>
            <a:ext cx="7516274" cy="3000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3738" y="1961804"/>
            <a:ext cx="605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«Единое содержание общего образования»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0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44"/>
          <a:stretch/>
        </p:blipFill>
        <p:spPr>
          <a:xfrm>
            <a:off x="204700" y="1928553"/>
            <a:ext cx="8525625" cy="3549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6993"/>
          <a:stretch/>
        </p:blipFill>
        <p:spPr>
          <a:xfrm>
            <a:off x="1654233" y="432262"/>
            <a:ext cx="7165571" cy="6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7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«Единое содержание общего образования»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854" y="1416565"/>
            <a:ext cx="5372100" cy="535370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7367956" y="1416565"/>
            <a:ext cx="1407554" cy="73978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раздел. </a:t>
            </a:r>
            <a:b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6" t="19510" r="674"/>
          <a:stretch/>
        </p:blipFill>
        <p:spPr>
          <a:xfrm>
            <a:off x="590204" y="1679171"/>
            <a:ext cx="8374116" cy="31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88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390" y="117209"/>
            <a:ext cx="716824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раздел. </a:t>
            </a:r>
            <a:b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результаты.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89"/>
          <a:stretch/>
        </p:blipFill>
        <p:spPr>
          <a:xfrm>
            <a:off x="437458" y="1853738"/>
            <a:ext cx="8501832" cy="37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60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583" y="108896"/>
            <a:ext cx="716824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раздел. </a:t>
            </a:r>
            <a:b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26"/>
          <a:stretch/>
        </p:blipFill>
        <p:spPr>
          <a:xfrm>
            <a:off x="312765" y="1762298"/>
            <a:ext cx="8724339" cy="37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64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208" y="108896"/>
            <a:ext cx="716824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раздел. </a:t>
            </a:r>
            <a:b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3" t="11561"/>
          <a:stretch/>
        </p:blipFill>
        <p:spPr>
          <a:xfrm>
            <a:off x="133003" y="1845425"/>
            <a:ext cx="876518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16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раздел. Система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достижения планируемых результатов.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3" t="13915"/>
          <a:stretch/>
        </p:blipFill>
        <p:spPr>
          <a:xfrm>
            <a:off x="182880" y="1820486"/>
            <a:ext cx="8853055" cy="3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3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раздел. Система оценки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91"/>
          <a:stretch/>
        </p:blipFill>
        <p:spPr>
          <a:xfrm>
            <a:off x="1706336" y="1543941"/>
            <a:ext cx="6356515" cy="256044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t="16803"/>
          <a:stretch/>
        </p:blipFill>
        <p:spPr>
          <a:xfrm>
            <a:off x="1675559" y="4104381"/>
            <a:ext cx="6387292" cy="25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64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7900" y="199506"/>
            <a:ext cx="7168243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раздел. Федеральные рабочие программы учебных предметов.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47"/>
          <a:stretch/>
        </p:blipFill>
        <p:spPr>
          <a:xfrm>
            <a:off x="0" y="1936865"/>
            <a:ext cx="8797234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39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576" y="133835"/>
            <a:ext cx="716824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раздел. Программа формирования универсальных учебных действий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2" t="13498"/>
          <a:stretch/>
        </p:blipFill>
        <p:spPr>
          <a:xfrm>
            <a:off x="99888" y="1720734"/>
            <a:ext cx="9044112" cy="400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93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515" y="100583"/>
            <a:ext cx="716824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раздел. Федеральная рабочая программа воспитания.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20"/>
          <a:stretch/>
        </p:blipFill>
        <p:spPr>
          <a:xfrm>
            <a:off x="66502" y="1916990"/>
            <a:ext cx="8886305" cy="380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58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830" y="100584"/>
            <a:ext cx="716824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раздел. </a:t>
            </a:r>
            <a:b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учебный план НОО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02"/>
          <a:stretch/>
        </p:blipFill>
        <p:spPr>
          <a:xfrm>
            <a:off x="423949" y="1909213"/>
            <a:ext cx="8537171" cy="3976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083" y="5494712"/>
            <a:ext cx="1878677" cy="515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64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документы, которые регулируют образовательную деятельность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04109"/>
            <a:ext cx="7886700" cy="447285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 г., с изменениями 2020 г.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 об образовании в РФ»,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273-ФЗ от 29.12.2012  (с изменениями и дополнениями);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06.10.2009 г. «Об утверждении и  введении в действие Федерального государственного образовательного стандарта начального общего образования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изменениями);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31 мая 2021 г. № 286 “Об утверждении федерального государственного образовательного стандарта начального общего образования”.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Актуальный текст размещен на сайте 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fgos.ru</a:t>
            </a:r>
            <a:endParaRPr lang="ru-RU" sz="1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№ 569 от 18.07.2022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федеральный государственный образовательный стандарт начального общего образования"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(Зарегистрирован 17.08.2022 № 69676)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0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8" b="70008"/>
          <a:stretch/>
        </p:blipFill>
        <p:spPr>
          <a:xfrm>
            <a:off x="2111922" y="764771"/>
            <a:ext cx="4928958" cy="1953492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t="44961"/>
          <a:stretch/>
        </p:blipFill>
        <p:spPr>
          <a:xfrm>
            <a:off x="2111922" y="2651761"/>
            <a:ext cx="4928958" cy="3718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0880" y="1155469"/>
            <a:ext cx="1487978" cy="515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96291" y="1155469"/>
            <a:ext cx="615631" cy="4156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617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816" y="115397"/>
            <a:ext cx="7168243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?   ?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8"/>
          <a:stretch/>
        </p:blipFill>
        <p:spPr>
          <a:xfrm>
            <a:off x="565265" y="1800237"/>
            <a:ext cx="8071659" cy="1415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172"/>
          <a:stretch/>
        </p:blipFill>
        <p:spPr>
          <a:xfrm>
            <a:off x="698269" y="3450561"/>
            <a:ext cx="7693429" cy="25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73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раздел. </a:t>
            </a:r>
            <a:b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учебный план О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00"/>
          <a:stretch/>
        </p:blipFill>
        <p:spPr>
          <a:xfrm>
            <a:off x="143690" y="1695796"/>
            <a:ext cx="8859204" cy="4621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364" y="5802284"/>
            <a:ext cx="1878677" cy="515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274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19" y="1554481"/>
            <a:ext cx="8356222" cy="42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73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учебному плану СОО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66"/>
          <a:stretch/>
        </p:blipFill>
        <p:spPr>
          <a:xfrm>
            <a:off x="204699" y="1679171"/>
            <a:ext cx="8280851" cy="36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67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раздел. </a:t>
            </a:r>
            <a:b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план.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450" y="1637591"/>
            <a:ext cx="8171411" cy="4732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138" y="5868785"/>
            <a:ext cx="1695797" cy="5153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729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893" y="150460"/>
            <a:ext cx="716824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раздел. Федеральный календарный учебный график.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66"/>
          <a:stretch/>
        </p:blipFill>
        <p:spPr>
          <a:xfrm>
            <a:off x="154823" y="1820484"/>
            <a:ext cx="8432324" cy="36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82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954" y="100584"/>
            <a:ext cx="7168243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Порядок организации и осуществления образовательной деятельности по ООП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042"/>
          <a:stretch/>
        </p:blipFill>
        <p:spPr>
          <a:xfrm>
            <a:off x="63385" y="1878675"/>
            <a:ext cx="8717730" cy="36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71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205" y="125522"/>
            <a:ext cx="716824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Регламентация объёма домашнего задания в ФООП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071" r="1410"/>
          <a:stretch/>
        </p:blipFill>
        <p:spPr>
          <a:xfrm>
            <a:off x="88324" y="2543693"/>
            <a:ext cx="8800795" cy="23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85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828" y="449718"/>
            <a:ext cx="7770172" cy="89694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учебников и учебных пособий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закреплено ФЗ «Об образовании в РФ» и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310"/>
          <a:stretch/>
        </p:blipFill>
        <p:spPr bwMode="auto">
          <a:xfrm>
            <a:off x="689957" y="1795549"/>
            <a:ext cx="7897090" cy="4281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33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документы, которые регулируют образовательную деятельность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04109"/>
            <a:ext cx="7886700" cy="4472854"/>
          </a:xfrm>
        </p:spPr>
        <p:txBody>
          <a:bodyPr>
            <a:norm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России от 17.12.2010 № 1897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ФГОС ООО»;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31.05.2021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287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ФГОС ООО»;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17.05.2012 № 413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ФГОС СОО» (обновленный);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16.11.2022 № 992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"Об утверждении федеральной образовательной программы начального общего образования"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 22.12.2022 № 71762).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 03.03.2023 № 03/327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направлении информации», «Методические рекомендации по введению ФООП»; </a:t>
            </a:r>
          </a:p>
          <a:p>
            <a:pPr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0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835" y="1634432"/>
            <a:ext cx="7886700" cy="43513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21.09.2022 г. Приказом Министерства просвещения РФ был утвержден новый ФПУ. Он содержит 3 приложения.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1. </a:t>
            </a:r>
          </a:p>
          <a:p>
            <a:pPr marL="0" lv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Перечень </a:t>
            </a: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учебников для обязательной части ООП, включая учебники 1-9 классов, соответствующие ФГОС-2021.</a:t>
            </a:r>
          </a:p>
          <a:p>
            <a:pPr marL="0" lv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Перечень </a:t>
            </a: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учебников для части, формируемой участниками образовательных отношений. 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Срок действия экспертных заключений до 2027 г.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что обратить внимание!</a:t>
            </a:r>
            <a:endParaRPr lang="ru-RU" sz="5600" dirty="0">
              <a:solidFill>
                <a:schemeClr val="accent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Реквизиты Приказа Министерства просвещения РФ.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Номер издания учебника.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2. </a:t>
            </a:r>
          </a:p>
          <a:p>
            <a:pPr marL="0" lv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допущенных к использованию учебников из ранее действующего ФПУ.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что обратить внимание!</a:t>
            </a:r>
            <a:endParaRPr lang="ru-RU" sz="5600" dirty="0">
              <a:solidFill>
                <a:schemeClr val="accent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Предельный срок  использования каждого учебника (до 31 августа 2023 г.)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3</a:t>
            </a: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Исключены некоторые учебники.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5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использованию учебников по предметам для 1-4 классов в 2023/2024 учебном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200" dirty="0">
                <a:solidFill>
                  <a:schemeClr val="tx2"/>
                </a:solidFill>
              </a:rPr>
              <a:t/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700" dirty="0"/>
              <a:t> 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2679"/>
          <a:stretch/>
        </p:blipFill>
        <p:spPr bwMode="auto">
          <a:xfrm>
            <a:off x="567520" y="1489203"/>
            <a:ext cx="6163535" cy="3949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32071" y="5609822"/>
            <a:ext cx="5940425" cy="10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21" y="241899"/>
            <a:ext cx="7168243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оформлении учебников и учебных пособий.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знак ФГОС-2021 для учебников 1-4 классов.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16186"/>
          <a:stretch/>
        </p:blipFill>
        <p:spPr bwMode="auto">
          <a:xfrm>
            <a:off x="595399" y="2041051"/>
            <a:ext cx="7886700" cy="3405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8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12265"/>
          <a:stretch/>
        </p:blipFill>
        <p:spPr>
          <a:xfrm>
            <a:off x="562147" y="1853738"/>
            <a:ext cx="8049837" cy="383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448886"/>
            <a:ext cx="575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учебников под ФГОС-2021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267" y="175398"/>
            <a:ext cx="7168243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Новинки учебной литературы</a:t>
            </a:r>
            <a:b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r="10580"/>
          <a:stretch/>
        </p:blipFill>
        <p:spPr>
          <a:xfrm>
            <a:off x="1027661" y="1852403"/>
            <a:ext cx="7052310" cy="42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086" y="1830675"/>
            <a:ext cx="7886700" cy="41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28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678" y="454183"/>
            <a:ext cx="4643665" cy="97268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3E61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Новинки учебной литературы</a:t>
            </a:r>
            <a:br>
              <a:rPr lang="ru-RU" sz="2400" b="1" dirty="0">
                <a:solidFill>
                  <a:srgbClr val="3E61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258" y="1825625"/>
            <a:ext cx="77734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66" y="4877516"/>
            <a:ext cx="2664460" cy="585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77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документы, которые регулируют образовательную деятельность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892" y="1593804"/>
            <a:ext cx="7886700" cy="469061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№ ТВ-2859/03 от 21.12.2022 «Об отмене методических рекомендаций».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02.08.2022 № 653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федерального перечня электронных образовательных ресурсов,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образования".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нормативы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2.4.2.2821-10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«Санитарно-эпидемиологические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и организации обучения в общеобразовательных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21.09.2022 г. № 858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ФПУ,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допущенных к использованию при реализации имеющих государственную аккредитацию образовательных программ НО, ОО, СО образования организациями, осуществляющими образовательную деятельность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установления предельного срока использования учебников».</a:t>
            </a:r>
          </a:p>
          <a:p>
            <a:pPr algn="just"/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1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 образовательная программа НОО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952" y="1729047"/>
            <a:ext cx="814647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Федерального закона № 371-ФЗ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общеобразовательные программы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ООП) всех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РФ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приведению в соответствие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ФООП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сентября 2023 года.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 ООП в соответствии с ФГОС и соответствующими ФООП. 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введение ФООП является обязательным с 1 сентября 2023 г. для обучающихся всех классов (с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 11)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 образовательные программы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НОО, ООО, СОО. 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федеральной образовательной программы представлено учебно-методической документацией ( федеральный учебный план, федеральный календарный учебный график, федеральные рабочие программы учебных предметов, федеральная программа воспитания, федеральный план воспитательной работы), определяющий единые для РФ базовые объём и содержание  образования уровня НОО, планируемые результаты освоения образовательной программы.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Федеральном законе «Об образовании в РФ»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7" t="20781" r="92" b="208"/>
          <a:stretch/>
        </p:blipFill>
        <p:spPr>
          <a:xfrm>
            <a:off x="124691" y="1970116"/>
            <a:ext cx="8911244" cy="31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4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основные общеобразовательные программы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32"/>
          <a:stretch/>
        </p:blipFill>
        <p:spPr>
          <a:xfrm>
            <a:off x="310582" y="1895301"/>
            <a:ext cx="8563997" cy="38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267" y="59020"/>
            <a:ext cx="7168243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Министерства просвещения России по введени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ФООП 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865"/>
          <a:stretch/>
        </p:blipFill>
        <p:spPr>
          <a:xfrm>
            <a:off x="141315" y="1920240"/>
            <a:ext cx="8828117" cy="35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80446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23001E-00AB-418E-9CF2-22081258442B}"/>
</file>

<file path=customXml/itemProps2.xml><?xml version="1.0" encoding="utf-8"?>
<ds:datastoreItem xmlns:ds="http://schemas.openxmlformats.org/officeDocument/2006/customXml" ds:itemID="{7669EF56-0B1E-4A5F-A890-6072B12FA7A6}"/>
</file>

<file path=customXml/itemProps3.xml><?xml version="1.0" encoding="utf-8"?>
<ds:datastoreItem xmlns:ds="http://schemas.openxmlformats.org/officeDocument/2006/customXml" ds:itemID="{5D6C5CBE-C270-4878-B368-FC54934DE95A}"/>
</file>

<file path=customXml/itemProps4.xml><?xml version="1.0" encoding="utf-8"?>
<ds:datastoreItem xmlns:ds="http://schemas.openxmlformats.org/officeDocument/2006/customXml" ds:itemID="{E332419E-5660-41B1-B320-E4027D7BABBC}"/>
</file>

<file path=docProps/app.xml><?xml version="1.0" encoding="utf-8"?>
<Properties xmlns="http://schemas.openxmlformats.org/officeDocument/2006/extended-properties" xmlns:vt="http://schemas.openxmlformats.org/officeDocument/2006/docPropsVTypes">
  <Template>КОИРО2</Template>
  <TotalTime>5260</TotalTime>
  <Words>753</Words>
  <Application>Microsoft Office PowerPoint</Application>
  <PresentationFormat>Экран (4:3)</PresentationFormat>
  <Paragraphs>85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Century Gothic</vt:lpstr>
      <vt:lpstr>Garamond</vt:lpstr>
      <vt:lpstr>Times New Roman</vt:lpstr>
      <vt:lpstr>КОИРО2</vt:lpstr>
      <vt:lpstr>Проектирование ООП в соответствии с ФООП</vt:lpstr>
      <vt:lpstr>Сайт «Единое содержание общего образования»</vt:lpstr>
      <vt:lpstr>Основные документы, которые регулируют образовательную деятельность</vt:lpstr>
      <vt:lpstr>Основные документы, которые регулируют образовательную деятельность</vt:lpstr>
      <vt:lpstr>Основные документы, которые регулируют образовательную деятельность</vt:lpstr>
      <vt:lpstr>Федеральная  образовательная программа НОО</vt:lpstr>
      <vt:lpstr>Изменения в Федеральном законе «Об образовании в РФ»</vt:lpstr>
      <vt:lpstr>Федеральные основные общеобразовательные программы</vt:lpstr>
      <vt:lpstr>Методические рекомендации Министерства просвещения России по введению ФООП </vt:lpstr>
      <vt:lpstr>Критерии готовности образовательной организации к введению ФООП </vt:lpstr>
      <vt:lpstr>Презентация PowerPoint</vt:lpstr>
      <vt:lpstr>Презентация PowerPoint</vt:lpstr>
      <vt:lpstr>Презентация PowerPoint</vt:lpstr>
      <vt:lpstr>Сравнение структуры ООП  во ФГОС и ФООП</vt:lpstr>
      <vt:lpstr>Презентация PowerPoint</vt:lpstr>
      <vt:lpstr>Презентация PowerPoint</vt:lpstr>
      <vt:lpstr>Сайт «Единое содержание общего образования»</vt:lpstr>
      <vt:lpstr>Проекты новых ФООП  (март 2023 г.)</vt:lpstr>
      <vt:lpstr>Презентация PowerPoint</vt:lpstr>
      <vt:lpstr>Целевой раздел.  Пояснительная записка</vt:lpstr>
      <vt:lpstr>Целевой раздел.  Планируемые результаты.</vt:lpstr>
      <vt:lpstr>Целевой раздел.  Планируемые результаты</vt:lpstr>
      <vt:lpstr>Целевой раздел.  Планируемые результаты</vt:lpstr>
      <vt:lpstr>Целевой раздел. Система оценки достижения планируемых результатов.</vt:lpstr>
      <vt:lpstr>Целевой раздел. Система оценки</vt:lpstr>
      <vt:lpstr>Содержательный раздел. Федеральные рабочие программы учебных предметов.</vt:lpstr>
      <vt:lpstr>Содержательный раздел. Программа формирования универсальных учебных действий</vt:lpstr>
      <vt:lpstr>Содержательный раздел. Федеральная рабочая программа воспитания.</vt:lpstr>
      <vt:lpstr>Организационный раздел.  Федеральный учебный план НОО</vt:lpstr>
      <vt:lpstr>Презентация PowerPoint</vt:lpstr>
      <vt:lpstr>?   ?   ?</vt:lpstr>
      <vt:lpstr>Организационный раздел.  Федеральный учебный план ООО</vt:lpstr>
      <vt:lpstr>Презентация PowerPoint</vt:lpstr>
      <vt:lpstr>Требования к учебному плану СОО</vt:lpstr>
      <vt:lpstr>Организационный раздел.  Учебный план.</vt:lpstr>
      <vt:lpstr>Организационный раздел. Федеральный календарный учебный график.</vt:lpstr>
      <vt:lpstr>Внесение изменений в Порядок организации и осуществления образовательной деятельности по ООП</vt:lpstr>
      <vt:lpstr>Регламентация объёма домашнего задания в ФООП</vt:lpstr>
      <vt:lpstr>Использование учебников и учебных пособий закреплено ФЗ «Об образовании в РФ» и ФГОС </vt:lpstr>
      <vt:lpstr>Презентация PowerPoint</vt:lpstr>
      <vt:lpstr>  Рекомендации по использованию учебников по предметам для 1-4 классов в 2023/2024 учебном году   </vt:lpstr>
      <vt:lpstr>Изменения в оформлении учебников и учебных пособий. Новый знак ФГОС-2021 для учебников 1-4 классов. </vt:lpstr>
      <vt:lpstr>Презентация PowerPoint</vt:lpstr>
      <vt:lpstr>Новинки учебной литературы </vt:lpstr>
      <vt:lpstr>Рабочая тетрадь</vt:lpstr>
      <vt:lpstr>Новинки учебной литературы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Стандартизация предметов учебного плана в условиях обновления образования</dc:title>
  <dc:creator>пользователь</dc:creator>
  <cp:lastModifiedBy>Елена  Пильщикова</cp:lastModifiedBy>
  <cp:revision>278</cp:revision>
  <dcterms:created xsi:type="dcterms:W3CDTF">2019-10-14T08:11:00Z</dcterms:created>
  <dcterms:modified xsi:type="dcterms:W3CDTF">2023-04-25T13:33:51Z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