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charts/colors25.xml" ContentType="application/vnd.ms-office.chartcolorstyle+xml"/>
  <Override PartName="/ppt/charts/style25.xml" ContentType="application/vnd.ms-office.chartstyle+xml"/>
  <Override PartName="/ppt/charts/chart25.xml" ContentType="application/vnd.openxmlformats-officedocument.drawingml.chart+xml"/>
  <Override PartName="/ppt/charts/colors24.xml" ContentType="application/vnd.ms-office.chartcolorstyle+xml"/>
  <Override PartName="/ppt/charts/style24.xml" ContentType="application/vnd.ms-office.chartstyle+xml"/>
  <Override PartName="/ppt/charts/chart24.xml" ContentType="application/vnd.openxmlformats-officedocument.drawingml.chart+xml"/>
  <Override PartName="/ppt/charts/style22.xml" ContentType="application/vnd.ms-office.chartstyle+xml"/>
  <Override PartName="/ppt/charts/style23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hart8.xml" ContentType="application/vnd.openxmlformats-officedocument.drawingml.chart+xml"/>
  <Override PartName="/ppt/charts/colors7.xml" ContentType="application/vnd.ms-office.chartcolorstyle+xml"/>
  <Override PartName="/ppt/charts/style7.xml" ContentType="application/vnd.ms-office.chartstyle+xml"/>
  <Override PartName="/ppt/charts/chart7.xml" ContentType="application/vnd.openxmlformats-officedocument.drawingml.chart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olors11.xml" ContentType="application/vnd.ms-office.chartcolorstyle+xml"/>
  <Override PartName="/ppt/charts/style11.xml" ContentType="application/vnd.ms-office.chartstyle+xml"/>
  <Override PartName="/ppt/charts/chart11.xml" ContentType="application/vnd.openxmlformats-officedocument.drawingml.chart+xml"/>
  <Override PartName="/ppt/charts/colors10.xml" ContentType="application/vnd.ms-office.chartcolorstyle+xml"/>
  <Override PartName="/ppt/charts/style10.xml" ContentType="application/vnd.ms-office.chart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hart6.xml" ContentType="application/vnd.openxmlformats-officedocument.drawingml.chart+xml"/>
  <Override PartName="/ppt/charts/colors5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style5.xml" ContentType="application/vnd.ms-office.chartstyle+xml"/>
  <Override PartName="/ppt/charts/chart5.xml" ContentType="application/vnd.openxmlformats-officedocument.drawingml.chart+xml"/>
  <Override PartName="/ppt/charts/colors4.xml" ContentType="application/vnd.ms-office.chartcolorstyle+xml"/>
  <Override PartName="/ppt/charts/style4.xml" ContentType="application/vnd.ms-office.chartstyle+xml"/>
  <Override PartName="/ppt/charts/chart4.xml" ContentType="application/vnd.openxmlformats-officedocument.drawingml.chart+xml"/>
  <Override PartName="/ppt/charts/colors3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olors19.xml" ContentType="application/vnd.ms-office.chartcolorstyle+xml"/>
  <Override PartName="/ppt/charts/style19.xml" ContentType="application/vnd.ms-office.chartstyle+xml"/>
  <Override PartName="/ppt/charts/chart19.xml" ContentType="application/vnd.openxmlformats-officedocument.drawingml.chart+xml"/>
  <Override PartName="/ppt/charts/colors18.xml" ContentType="application/vnd.ms-office.chartcolorstyle+xml"/>
  <Override PartName="/ppt/charts/style18.xml" ContentType="application/vnd.ms-office.chartstyle+xml"/>
  <Override PartName="/ppt/charts/chart18.xml" ContentType="application/vnd.openxmlformats-officedocument.drawingml.chart+xml"/>
  <Override PartName="/ppt/charts/colors17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3.xml" ContentType="application/vnd.openxmlformats-officedocument.drawingml.chart+xml"/>
  <Override PartName="/ppt/charts/colors22.xml" ContentType="application/vnd.ms-office.chartcolorstyle+xml"/>
  <Override PartName="/ppt/charts/chart22.xml" ContentType="application/vnd.openxmlformats-officedocument.drawingml.chart+xml"/>
  <Override PartName="/ppt/charts/colors21.xml" ContentType="application/vnd.ms-office.chartcolorstyle+xml"/>
  <Override PartName="/ppt/charts/style21.xml" ContentType="application/vnd.ms-office.chartstyle+xml"/>
  <Override PartName="/ppt/charts/chart21.xml" ContentType="application/vnd.openxmlformats-officedocument.drawingml.chart+xml"/>
  <Override PartName="/ppt/charts/colors23.xml" ContentType="application/vnd.ms-office.chartcolorstyle+xml"/>
  <Override PartName="/ppt/charts/style17.xml" ContentType="application/vnd.ms-office.chartstyl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olors14.xml" ContentType="application/vnd.ms-office.chartcolorstyle+xml"/>
  <Override PartName="/ppt/charts/style14.xml" ContentType="application/vnd.ms-office.chartstyle+xml"/>
  <Override PartName="/ppt/charts/chart14.xml" ContentType="application/vnd.openxmlformats-officedocument.drawingml.chart+xml"/>
  <Override PartName="/ppt/charts/colors13.xml" ContentType="application/vnd.ms-office.chartcolorstyle+xml"/>
  <Override PartName="/ppt/charts/style13.xml" ContentType="application/vnd.ms-office.chartstyle+xml"/>
  <Override PartName="/ppt/charts/chart17.xml" ContentType="application/vnd.openxmlformats-officedocument.drawingml.chart+xml"/>
  <Override PartName="/ppt/charts/style15.xml" ContentType="application/vnd.ms-office.chartstyle+xml"/>
  <Override PartName="/ppt/charts/chart16.xml" ContentType="application/vnd.openxmlformats-officedocument.drawingml.chart+xml"/>
  <Override PartName="/ppt/charts/colors16.xml" ContentType="application/vnd.ms-office.chartcolorstyle+xml"/>
  <Override PartName="/ppt/charts/colors15.xml" ContentType="application/vnd.ms-office.chartcolorstyle+xml"/>
  <Override PartName="/ppt/charts/style16.xml" ContentType="application/vnd.ms-office.chart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7" r:id="rId6"/>
    <p:sldId id="261" r:id="rId7"/>
    <p:sldId id="262" r:id="rId8"/>
    <p:sldId id="263" r:id="rId9"/>
    <p:sldId id="264" r:id="rId10"/>
    <p:sldId id="268" r:id="rId11"/>
    <p:sldId id="272" r:id="rId12"/>
    <p:sldId id="271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&#1080;&#1089;&#1090;&#1088;&#1072;&#1090;&#1086;&#1088;\Desktop\&#1040;&#1085;&#1082;&#1077;&#1090;&#1080;&#1088;&#1086;&#1074;&#1072;&#1085;&#1080;&#1077;%20&#1052;&#1052;&#1057;\&#1053;&#1072;&#1089;&#1090;&#1072;&#1074;&#1085;&#1080;&#1095;&#1077;&#1089;&#1090;&#1074;&#1086;\&#1053;&#1072;&#1089;&#1090;&#1072;&#1074;&#1085;&#1080;&#1095;&#1077;&#1089;&#1090;&#1074;&#1086;.%20&#1040;&#1085;&#1082;&#1077;&#1090;&#1072;%20&#1052;&#1052;&#1057;%20(&#1054;&#1090;&#1074;&#1077;&#1090;&#1099;)%20(1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/>
              <a:t>Доля</a:t>
            </a:r>
            <a:r>
              <a:rPr lang="ru-RU" sz="1100" baseline="0" dirty="0"/>
              <a:t> ОУ, </a:t>
            </a:r>
            <a:r>
              <a:rPr lang="ru-RU" sz="1100" b="0" i="0" u="none" strike="noStrike" baseline="0" dirty="0">
                <a:effectLst/>
              </a:rPr>
              <a:t>реализующих Целевую </a:t>
            </a:r>
            <a:endParaRPr lang="ru-RU" sz="1100" b="0" i="0" u="none" strike="noStrike" baseline="0" dirty="0" smtClean="0">
              <a:effectLst/>
            </a:endParaRPr>
          </a:p>
          <a:p>
            <a:pPr>
              <a:defRPr sz="1100"/>
            </a:pPr>
            <a:r>
              <a:rPr lang="ru-RU" sz="1100" b="0" i="0" u="none" strike="noStrike" baseline="0" dirty="0" smtClean="0">
                <a:effectLst/>
              </a:rPr>
              <a:t>модель </a:t>
            </a:r>
            <a:r>
              <a:rPr lang="ru-RU" sz="1100" b="0" i="0" u="none" strike="noStrike" baseline="0" dirty="0">
                <a:effectLst/>
              </a:rPr>
              <a:t>наставничества, (%) </a:t>
            </a:r>
            <a:endParaRPr lang="ru-RU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Лист2!$C$20:$C$21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Лист2!$D$20:$D$21</c:f>
              <c:numCache>
                <c:formatCode>General</c:formatCode>
                <c:ptCount val="2"/>
                <c:pt idx="0">
                  <c:v>41.2</c:v>
                </c:pt>
                <c:pt idx="1">
                  <c:v>58.8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0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Количество ММС, использующих различные модели </a:t>
            </a:r>
            <a:r>
              <a:rPr lang="ru-RU" sz="1100" b="0" i="0" u="none" strike="noStrike" baseline="0" dirty="0">
                <a:solidFill>
                  <a:schemeClr val="accent5">
                    <a:lumMod val="50000"/>
                  </a:schemeClr>
                </a:solidFill>
                <a:effectLst/>
              </a:rPr>
              <a:t>взаимодействия наставника и </a:t>
            </a:r>
            <a:r>
              <a:rPr lang="ru-RU" sz="1100" b="0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наставляемого, (</a:t>
            </a:r>
            <a:r>
              <a:rPr lang="ru-RU" sz="1100" b="0" i="0" u="none" strike="noStrike" baseline="0" dirty="0">
                <a:solidFill>
                  <a:schemeClr val="accent5">
                    <a:lumMod val="50000"/>
                  </a:schemeClr>
                </a:solidFill>
                <a:effectLst/>
              </a:rPr>
              <a:t>ед.)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3373453694416584"/>
          <c:y val="3.94477317554240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Лист1!$C$3:$C$11</c:f>
              <c:strCache>
                <c:ptCount val="9"/>
                <c:pt idx="0">
                  <c:v>Партнерское наставничество: «равный – равному</c:v>
                </c:pt>
                <c:pt idx="1">
                  <c:v>Краткосрочное или целеполагающее наставничество</c:v>
                </c:pt>
                <c:pt idx="2">
                  <c:v>Традиционная модель наставничества (или наставничество «один на один») –</c:v>
                </c:pt>
                <c:pt idx="3">
                  <c:v>Групповое наставничество</c:v>
                </c:pt>
                <c:pt idx="4">
                  <c:v>Виртуальное наставничество</c:v>
                </c:pt>
                <c:pt idx="5">
                  <c:v>Саморегулиремое наставничество</c:v>
                </c:pt>
                <c:pt idx="6">
                  <c:v>Реверсивное наставничество </c:v>
                </c:pt>
                <c:pt idx="7">
                  <c:v>Флэш- наставничество</c:v>
                </c:pt>
                <c:pt idx="8">
                  <c:v>Ситуационное наставничество</c:v>
                </c:pt>
              </c:strCache>
            </c:strRef>
          </c:cat>
          <c:val>
            <c:numRef>
              <c:f>Лист1!$D$3:$D$11</c:f>
              <c:numCache>
                <c:formatCode>General</c:formatCode>
                <c:ptCount val="9"/>
                <c:pt idx="0">
                  <c:v>15</c:v>
                </c:pt>
                <c:pt idx="1">
                  <c:v>12</c:v>
                </c:pt>
                <c:pt idx="2">
                  <c:v>10</c:v>
                </c:pt>
                <c:pt idx="3">
                  <c:v>9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1515544"/>
        <c:axId val="251515936"/>
      </c:barChart>
      <c:catAx>
        <c:axId val="25151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1515936"/>
        <c:crosses val="autoZero"/>
        <c:auto val="1"/>
        <c:lblAlgn val="ctr"/>
        <c:lblOffset val="100"/>
        <c:noMultiLvlLbl val="0"/>
      </c:catAx>
      <c:valAx>
        <c:axId val="251515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1515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0" i="0" u="none" strike="noStrike" baseline="0" dirty="0" smtClean="0">
                <a:effectLst/>
              </a:rPr>
              <a:t>Соотношение моделей </a:t>
            </a:r>
            <a:r>
              <a:rPr lang="ru-RU" sz="1100" b="0" i="0" u="none" strike="noStrike" baseline="0" dirty="0">
                <a:effectLst/>
              </a:rPr>
              <a:t>взаимодействия наставника и наставляемого, </a:t>
            </a:r>
            <a:endParaRPr lang="ru-RU" sz="1100" b="0" i="0" u="none" strike="noStrike" baseline="0" dirty="0" smtClean="0">
              <a:effectLst/>
            </a:endParaRPr>
          </a:p>
          <a:p>
            <a:pPr>
              <a:defRPr sz="1100"/>
            </a:pPr>
            <a:r>
              <a:rPr lang="ru-RU" sz="1100" b="0" i="0" u="none" strike="noStrike" baseline="0" dirty="0" smtClean="0">
                <a:effectLst/>
              </a:rPr>
              <a:t>применяемые в ММС, </a:t>
            </a:r>
            <a:r>
              <a:rPr lang="ru-RU" sz="1100" b="0" i="0" u="none" strike="noStrike" baseline="0" dirty="0">
                <a:effectLst/>
              </a:rPr>
              <a:t>(%) </a:t>
            </a:r>
            <a:endParaRPr lang="ru-RU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Лист1!$K$20:$K$28</c:f>
              <c:strCache>
                <c:ptCount val="9"/>
                <c:pt idx="0">
                  <c:v>Партнерское наставничество: «равный – равному</c:v>
                </c:pt>
                <c:pt idx="1">
                  <c:v>Краткосрочное или целеполагающее наставничество</c:v>
                </c:pt>
                <c:pt idx="2">
                  <c:v>Традиционная модель наставничества (или наставничество «один на один») –</c:v>
                </c:pt>
                <c:pt idx="3">
                  <c:v>Групповое наставничество</c:v>
                </c:pt>
                <c:pt idx="4">
                  <c:v>Виртуальное наставничество</c:v>
                </c:pt>
                <c:pt idx="5">
                  <c:v>Саморегулиремое наставничество</c:v>
                </c:pt>
                <c:pt idx="6">
                  <c:v>Реверсивное наставничество </c:v>
                </c:pt>
                <c:pt idx="7">
                  <c:v>Флэш- наставничество</c:v>
                </c:pt>
                <c:pt idx="8">
                  <c:v>Ситуационное наставничество</c:v>
                </c:pt>
              </c:strCache>
            </c:strRef>
          </c:cat>
          <c:val>
            <c:numRef>
              <c:f>Лист1!$L$20:$L$28</c:f>
              <c:numCache>
                <c:formatCode>General</c:formatCode>
                <c:ptCount val="9"/>
                <c:pt idx="0">
                  <c:v>27.3</c:v>
                </c:pt>
                <c:pt idx="1">
                  <c:v>21.8</c:v>
                </c:pt>
                <c:pt idx="2">
                  <c:v>18.2</c:v>
                </c:pt>
                <c:pt idx="3">
                  <c:v>16.399999999999999</c:v>
                </c:pt>
                <c:pt idx="4">
                  <c:v>5.5</c:v>
                </c:pt>
                <c:pt idx="5">
                  <c:v>3.6</c:v>
                </c:pt>
                <c:pt idx="6">
                  <c:v>3.6</c:v>
                </c:pt>
                <c:pt idx="7">
                  <c:v>1.8</c:v>
                </c:pt>
                <c:pt idx="8">
                  <c:v>1.8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rgbClr val="0070C0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 smtClean="0"/>
              <a:t>Количество ММС, применяющих</a:t>
            </a:r>
            <a:r>
              <a:rPr lang="ru-RU" sz="1100" baseline="0" dirty="0" smtClean="0"/>
              <a:t> различные т</a:t>
            </a:r>
            <a:r>
              <a:rPr lang="ru-RU" sz="1100" dirty="0" smtClean="0"/>
              <a:t>ипы</a:t>
            </a:r>
            <a:r>
              <a:rPr lang="ru-RU" sz="1100" baseline="0" dirty="0" smtClean="0"/>
              <a:t> наставников в ОУ Костромской </a:t>
            </a:r>
            <a:r>
              <a:rPr lang="ru-RU" sz="1100" baseline="0" dirty="0"/>
              <a:t>области (ед.)</a:t>
            </a:r>
            <a:endParaRPr lang="ru-RU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Лист1!$N$1:$N$7</c:f>
              <c:strCache>
                <c:ptCount val="7"/>
                <c:pt idx="0">
                  <c:v>Наставник - методист</c:v>
                </c:pt>
                <c:pt idx="1">
                  <c:v>Тьютор</c:v>
                </c:pt>
                <c:pt idx="2">
                  <c:v>Наставник-навигатор</c:v>
                </c:pt>
                <c:pt idx="3">
                  <c:v>Коуч</c:v>
                </c:pt>
                <c:pt idx="4">
                  <c:v>Эдвайзер</c:v>
                </c:pt>
                <c:pt idx="5">
                  <c:v>Учитель с опытом работы</c:v>
                </c:pt>
                <c:pt idx="6">
                  <c:v>Фасилитатор</c:v>
                </c:pt>
              </c:strCache>
            </c:strRef>
          </c:cat>
          <c:val>
            <c:numRef>
              <c:f>Лист1!$O$1:$O$7</c:f>
              <c:numCache>
                <c:formatCode>General</c:formatCode>
                <c:ptCount val="7"/>
                <c:pt idx="0">
                  <c:v>24</c:v>
                </c:pt>
                <c:pt idx="1">
                  <c:v>8</c:v>
                </c:pt>
                <c:pt idx="2">
                  <c:v>6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344840"/>
        <c:axId val="303346016"/>
      </c:barChart>
      <c:catAx>
        <c:axId val="30334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346016"/>
        <c:crosses val="autoZero"/>
        <c:auto val="1"/>
        <c:lblAlgn val="ctr"/>
        <c:lblOffset val="100"/>
        <c:noMultiLvlLbl val="0"/>
      </c:catAx>
      <c:valAx>
        <c:axId val="30334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34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0" i="0" u="none" strike="noStrike" baseline="0" dirty="0" smtClean="0">
                <a:effectLst/>
              </a:rPr>
              <a:t>Соотношение действующих  типов наставников </a:t>
            </a:r>
            <a:r>
              <a:rPr lang="ru-RU" sz="1000" b="0" i="0" u="none" strike="noStrike" baseline="0" dirty="0" smtClean="0">
                <a:effectLst/>
              </a:rPr>
              <a:t>в ОУ региона, </a:t>
            </a:r>
            <a:r>
              <a:rPr lang="ru-RU" sz="1100" b="0" i="0" u="none" strike="noStrike" baseline="0" dirty="0" smtClean="0">
                <a:effectLst/>
              </a:rPr>
              <a:t>(%)  </a:t>
            </a:r>
            <a:endParaRPr lang="ru-RU" sz="1100" dirty="0"/>
          </a:p>
        </c:rich>
      </c:tx>
      <c:layout>
        <c:manualLayout>
          <c:xMode val="edge"/>
          <c:yMode val="edge"/>
          <c:x val="0.12772888847883845"/>
          <c:y val="3.973750302463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Лист2!$N$2:$N$8</c:f>
              <c:strCache>
                <c:ptCount val="7"/>
                <c:pt idx="0">
                  <c:v>Наставник - методист</c:v>
                </c:pt>
                <c:pt idx="1">
                  <c:v>Тьютор</c:v>
                </c:pt>
                <c:pt idx="2">
                  <c:v>Наставник-навигатор</c:v>
                </c:pt>
                <c:pt idx="3">
                  <c:v>Коуч</c:v>
                </c:pt>
                <c:pt idx="4">
                  <c:v>Эдвайзер</c:v>
                </c:pt>
                <c:pt idx="5">
                  <c:v>учитель с опытом работы</c:v>
                </c:pt>
                <c:pt idx="6">
                  <c:v>Фасилитатор</c:v>
                </c:pt>
              </c:strCache>
            </c:strRef>
          </c:cat>
          <c:val>
            <c:numRef>
              <c:f>Лист2!$O$2:$O$8</c:f>
              <c:numCache>
                <c:formatCode>General</c:formatCode>
                <c:ptCount val="7"/>
                <c:pt idx="0">
                  <c:v>54.5</c:v>
                </c:pt>
                <c:pt idx="1">
                  <c:v>18.2</c:v>
                </c:pt>
                <c:pt idx="2">
                  <c:v>13.6</c:v>
                </c:pt>
                <c:pt idx="3">
                  <c:v>6.8</c:v>
                </c:pt>
                <c:pt idx="4">
                  <c:v>2.2999999999999998</c:v>
                </c:pt>
                <c:pt idx="5">
                  <c:v>2.2999999999999998</c:v>
                </c:pt>
                <c:pt idx="6">
                  <c:v>2.2999999999999998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Доля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образовательных</a:t>
            </a:r>
            <a:r>
              <a:rPr lang="ru-RU" sz="1100" baseline="0" dirty="0" smtClean="0">
                <a:solidFill>
                  <a:schemeClr val="accent5">
                    <a:lumMod val="50000"/>
                  </a:schemeClr>
                </a:solidFill>
              </a:rPr>
              <a:t> организаций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реализующих Целевую модель наставничества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, в разрезе </a:t>
            </a:r>
            <a:r>
              <a:rPr lang="ru-RU" sz="1100" b="0" i="0" u="none" strike="noStrike" baseline="0" dirty="0" smtClean="0">
                <a:effectLst/>
              </a:rPr>
              <a:t> муниципалитетов,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Лист2!$F$53:$F$81</c:f>
              <c:strCache>
                <c:ptCount val="29"/>
                <c:pt idx="0">
                  <c:v>Волгореченск</c:v>
                </c:pt>
                <c:pt idx="1">
                  <c:v>Нерехта и Нерехтский </c:v>
                </c:pt>
                <c:pt idx="2">
                  <c:v>Кологривский </c:v>
                </c:pt>
                <c:pt idx="3">
                  <c:v>Вохомский </c:v>
                </c:pt>
                <c:pt idx="4">
                  <c:v>Костромской </c:v>
                </c:pt>
                <c:pt idx="5">
                  <c:v>Парфеньевский </c:v>
                </c:pt>
                <c:pt idx="6">
                  <c:v>Антроповский </c:v>
                </c:pt>
                <c:pt idx="7">
                  <c:v>Буй</c:v>
                </c:pt>
                <c:pt idx="8">
                  <c:v>Кострома</c:v>
                </c:pt>
                <c:pt idx="9">
                  <c:v>Островский </c:v>
                </c:pt>
                <c:pt idx="10">
                  <c:v>Макарьевский </c:v>
                </c:pt>
                <c:pt idx="11">
                  <c:v>Мантурово</c:v>
                </c:pt>
                <c:pt idx="12">
                  <c:v>Буйский </c:v>
                </c:pt>
                <c:pt idx="13">
                  <c:v>Чухломский </c:v>
                </c:pt>
                <c:pt idx="14">
                  <c:v>Шарья</c:v>
                </c:pt>
                <c:pt idx="15">
                  <c:v>Павинский </c:v>
                </c:pt>
                <c:pt idx="16">
                  <c:v>Кадыйский </c:v>
                </c:pt>
                <c:pt idx="17">
                  <c:v>Солигаличский </c:v>
                </c:pt>
                <c:pt idx="18">
                  <c:v>Нейский </c:v>
                </c:pt>
                <c:pt idx="19">
                  <c:v>Галич</c:v>
                </c:pt>
                <c:pt idx="20">
                  <c:v>Октябрьский </c:v>
                </c:pt>
                <c:pt idx="21">
                  <c:v>Поназыревский </c:v>
                </c:pt>
                <c:pt idx="22">
                  <c:v>Пыщугский </c:v>
                </c:pt>
                <c:pt idx="23">
                  <c:v>Судиславский </c:v>
                </c:pt>
                <c:pt idx="24">
                  <c:v>Шарьинский </c:v>
                </c:pt>
                <c:pt idx="25">
                  <c:v>Межевской </c:v>
                </c:pt>
                <c:pt idx="26">
                  <c:v>Сусанинский </c:v>
                </c:pt>
                <c:pt idx="27">
                  <c:v>Галичский </c:v>
                </c:pt>
                <c:pt idx="28">
                  <c:v>Красносельский </c:v>
                </c:pt>
              </c:strCache>
            </c:strRef>
          </c:cat>
          <c:val>
            <c:numRef>
              <c:f>Лист2!$G$53:$G$81</c:f>
              <c:numCache>
                <c:formatCode>General</c:formatCode>
                <c:ptCount val="29"/>
                <c:pt idx="0">
                  <c:v>100</c:v>
                </c:pt>
                <c:pt idx="1">
                  <c:v>78.599999999999994</c:v>
                </c:pt>
                <c:pt idx="2">
                  <c:v>75</c:v>
                </c:pt>
                <c:pt idx="3">
                  <c:v>71.400000000000006</c:v>
                </c:pt>
                <c:pt idx="4">
                  <c:v>63.2</c:v>
                </c:pt>
                <c:pt idx="5">
                  <c:v>60</c:v>
                </c:pt>
                <c:pt idx="6">
                  <c:v>50</c:v>
                </c:pt>
                <c:pt idx="7">
                  <c:v>50</c:v>
                </c:pt>
                <c:pt idx="8">
                  <c:v>47.4</c:v>
                </c:pt>
                <c:pt idx="9">
                  <c:v>46.2</c:v>
                </c:pt>
                <c:pt idx="10">
                  <c:v>45.5</c:v>
                </c:pt>
                <c:pt idx="11">
                  <c:v>45.5</c:v>
                </c:pt>
                <c:pt idx="12">
                  <c:v>37.5</c:v>
                </c:pt>
                <c:pt idx="13">
                  <c:v>37.5</c:v>
                </c:pt>
                <c:pt idx="14">
                  <c:v>33.299999999999997</c:v>
                </c:pt>
                <c:pt idx="15">
                  <c:v>33.299999999999997</c:v>
                </c:pt>
                <c:pt idx="16">
                  <c:v>30</c:v>
                </c:pt>
                <c:pt idx="17">
                  <c:v>28.8</c:v>
                </c:pt>
                <c:pt idx="18">
                  <c:v>28.6</c:v>
                </c:pt>
                <c:pt idx="19">
                  <c:v>25</c:v>
                </c:pt>
                <c:pt idx="20">
                  <c:v>25</c:v>
                </c:pt>
                <c:pt idx="21">
                  <c:v>25</c:v>
                </c:pt>
                <c:pt idx="22">
                  <c:v>25</c:v>
                </c:pt>
                <c:pt idx="23">
                  <c:v>22.2</c:v>
                </c:pt>
                <c:pt idx="24">
                  <c:v>22.2</c:v>
                </c:pt>
                <c:pt idx="25">
                  <c:v>20</c:v>
                </c:pt>
                <c:pt idx="26">
                  <c:v>12.5</c:v>
                </c:pt>
                <c:pt idx="27">
                  <c:v>11.1</c:v>
                </c:pt>
                <c:pt idx="28">
                  <c:v>8.3000000000000007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344056"/>
        <c:axId val="303347192"/>
      </c:barChart>
      <c:catAx>
        <c:axId val="303344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347192"/>
        <c:crosses val="autoZero"/>
        <c:auto val="1"/>
        <c:lblAlgn val="ctr"/>
        <c:lblOffset val="100"/>
        <c:noMultiLvlLbl val="0"/>
      </c:catAx>
      <c:valAx>
        <c:axId val="30334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344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 Доля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образовательных</a:t>
            </a:r>
            <a:r>
              <a:rPr lang="ru-RU" sz="1100" baseline="0" dirty="0" smtClean="0">
                <a:solidFill>
                  <a:schemeClr val="accent5">
                    <a:lumMod val="50000"/>
                  </a:schemeClr>
                </a:solidFill>
              </a:rPr>
              <a:t> организаций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  <a:r>
              <a:rPr lang="ru-RU" sz="1100" baseline="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разместивших на</a:t>
            </a:r>
            <a:r>
              <a:rPr lang="ru-RU" sz="1100" baseline="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сайтах "Положение о наставничестве в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ОУ», в разрезе </a:t>
            </a:r>
            <a:r>
              <a:rPr lang="ru-RU" sz="1100" b="0" i="0" u="none" strike="noStrike" baseline="0" dirty="0" smtClean="0">
                <a:effectLst/>
              </a:rPr>
              <a:t>муниципалитетов,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(%)</a:t>
            </a:r>
            <a:endParaRPr lang="en-US" sz="1100" dirty="0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Лист2!$G$85:$G$88</c:f>
              <c:strCache>
                <c:ptCount val="4"/>
                <c:pt idx="0">
                  <c:v>100</c:v>
                </c:pt>
                <c:pt idx="1">
                  <c:v>78,6</c:v>
                </c:pt>
                <c:pt idx="2">
                  <c:v>66,7</c:v>
                </c:pt>
                <c:pt idx="3">
                  <c:v>42.9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Лист2!$F$89:$F$113</c:f>
              <c:strCache>
                <c:ptCount val="25"/>
                <c:pt idx="0">
                  <c:v>Буй</c:v>
                </c:pt>
                <c:pt idx="1">
                  <c:v>Мантурово</c:v>
                </c:pt>
                <c:pt idx="2">
                  <c:v>Чухломский </c:v>
                </c:pt>
                <c:pt idx="3">
                  <c:v>Шарья</c:v>
                </c:pt>
                <c:pt idx="4">
                  <c:v>Павинский </c:v>
                </c:pt>
                <c:pt idx="5">
                  <c:v>Кадыйский </c:v>
                </c:pt>
                <c:pt idx="6">
                  <c:v>Макарьевский </c:v>
                </c:pt>
                <c:pt idx="7">
                  <c:v>Буйский </c:v>
                </c:pt>
                <c:pt idx="8">
                  <c:v>Поназыревский </c:v>
                </c:pt>
                <c:pt idx="9">
                  <c:v>Пыщугский </c:v>
                </c:pt>
                <c:pt idx="10">
                  <c:v>Шарьинский </c:v>
                </c:pt>
                <c:pt idx="11">
                  <c:v>Островский </c:v>
                </c:pt>
                <c:pt idx="12">
                  <c:v>Нейский </c:v>
                </c:pt>
                <c:pt idx="13">
                  <c:v>Сусанинский </c:v>
                </c:pt>
                <c:pt idx="14">
                  <c:v>Галичский </c:v>
                </c:pt>
                <c:pt idx="15">
                  <c:v>Судиславский </c:v>
                </c:pt>
                <c:pt idx="16">
                  <c:v>Красносельский </c:v>
                </c:pt>
                <c:pt idx="17">
                  <c:v>Антроповский </c:v>
                </c:pt>
                <c:pt idx="18">
                  <c:v>Галич</c:v>
                </c:pt>
                <c:pt idx="19">
                  <c:v>Кострома</c:v>
                </c:pt>
                <c:pt idx="20">
                  <c:v>Кологривский </c:v>
                </c:pt>
                <c:pt idx="21">
                  <c:v>Межевской </c:v>
                </c:pt>
                <c:pt idx="22">
                  <c:v>Октябрьский </c:v>
                </c:pt>
                <c:pt idx="23">
                  <c:v>Парфеньевский </c:v>
                </c:pt>
                <c:pt idx="24">
                  <c:v>Солигаличский </c:v>
                </c:pt>
              </c:strCache>
            </c:strRef>
          </c:cat>
          <c:val>
            <c:numRef>
              <c:f>Лист2!$G$89:$G$113</c:f>
              <c:numCache>
                <c:formatCode>General</c:formatCode>
                <c:ptCount val="25"/>
                <c:pt idx="0">
                  <c:v>50</c:v>
                </c:pt>
                <c:pt idx="1">
                  <c:v>45.6</c:v>
                </c:pt>
                <c:pt idx="2">
                  <c:v>37.5</c:v>
                </c:pt>
                <c:pt idx="3">
                  <c:v>33.299999999999997</c:v>
                </c:pt>
                <c:pt idx="4">
                  <c:v>33.299999999999997</c:v>
                </c:pt>
                <c:pt idx="5">
                  <c:v>30</c:v>
                </c:pt>
                <c:pt idx="6">
                  <c:v>27.3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22.2</c:v>
                </c:pt>
                <c:pt idx="11">
                  <c:v>15.4</c:v>
                </c:pt>
                <c:pt idx="12">
                  <c:v>14.3</c:v>
                </c:pt>
                <c:pt idx="13">
                  <c:v>12.5</c:v>
                </c:pt>
                <c:pt idx="14">
                  <c:v>11.1</c:v>
                </c:pt>
                <c:pt idx="15">
                  <c:v>11.1</c:v>
                </c:pt>
                <c:pt idx="16">
                  <c:v>8.3000000000000007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346408"/>
        <c:axId val="303346800"/>
      </c:barChart>
      <c:catAx>
        <c:axId val="303346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346800"/>
        <c:crosses val="autoZero"/>
        <c:auto val="1"/>
        <c:lblAlgn val="ctr"/>
        <c:lblOffset val="100"/>
        <c:noMultiLvlLbl val="0"/>
      </c:catAx>
      <c:valAx>
        <c:axId val="303346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346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0" i="0" u="none" strike="noStrike" baseline="0" dirty="0">
                <a:solidFill>
                  <a:schemeClr val="accent5">
                    <a:lumMod val="50000"/>
                  </a:schemeClr>
                </a:solidFill>
                <a:effectLst/>
              </a:rPr>
              <a:t>Доля учреждений дополнительного </a:t>
            </a:r>
            <a:r>
              <a:rPr lang="ru-RU" sz="1100" b="0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образования, </a:t>
            </a:r>
            <a:r>
              <a:rPr lang="ru-RU" sz="1100" b="0" i="0" u="none" strike="noStrike" baseline="0" dirty="0">
                <a:solidFill>
                  <a:schemeClr val="accent5">
                    <a:lumMod val="50000"/>
                  </a:schemeClr>
                </a:solidFill>
                <a:effectLst/>
              </a:rPr>
              <a:t>реализующих Целевую модель наставничества</a:t>
            </a:r>
            <a:r>
              <a:rPr lang="ru-RU" sz="1100" b="0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, </a:t>
            </a:r>
          </a:p>
          <a:p>
            <a:pPr>
              <a:defRPr sz="11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100" b="0" i="0" u="none" strike="noStrike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в разрезе муниципалитетов, </a:t>
            </a:r>
            <a:r>
              <a:rPr lang="ru-RU" sz="1100" b="0" i="0" u="none" strike="noStrike" baseline="0" dirty="0">
                <a:solidFill>
                  <a:schemeClr val="accent5">
                    <a:lumMod val="50000"/>
                  </a:schemeClr>
                </a:solidFill>
                <a:effectLst/>
              </a:rPr>
              <a:t>(%)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Лист2!$F$116:$F$144</c:f>
              <c:strCache>
                <c:ptCount val="29"/>
                <c:pt idx="0">
                  <c:v>Галич</c:v>
                </c:pt>
                <c:pt idx="1">
                  <c:v>Шарья</c:v>
                </c:pt>
                <c:pt idx="2">
                  <c:v>Нейский </c:v>
                </c:pt>
                <c:pt idx="3">
                  <c:v>Павинский </c:v>
                </c:pt>
                <c:pt idx="4">
                  <c:v>Красносельский </c:v>
                </c:pt>
                <c:pt idx="5">
                  <c:v>Нерехта и Нерехтский </c:v>
                </c:pt>
                <c:pt idx="6">
                  <c:v>Буй</c:v>
                </c:pt>
                <c:pt idx="7">
                  <c:v>Костромской </c:v>
                </c:pt>
                <c:pt idx="8">
                  <c:v>Макарьевский </c:v>
                </c:pt>
                <c:pt idx="9">
                  <c:v>Островский </c:v>
                </c:pt>
                <c:pt idx="10">
                  <c:v>Шарьинский </c:v>
                </c:pt>
                <c:pt idx="11">
                  <c:v>Волгореченск</c:v>
                </c:pt>
                <c:pt idx="12">
                  <c:v>Кострома</c:v>
                </c:pt>
                <c:pt idx="13">
                  <c:v>Антроповский </c:v>
                </c:pt>
                <c:pt idx="14">
                  <c:v>Буйский </c:v>
                </c:pt>
                <c:pt idx="15">
                  <c:v>Вохомский </c:v>
                </c:pt>
                <c:pt idx="16">
                  <c:v>Галичский </c:v>
                </c:pt>
                <c:pt idx="17">
                  <c:v>Кологривский </c:v>
                </c:pt>
                <c:pt idx="18">
                  <c:v>Межевской </c:v>
                </c:pt>
                <c:pt idx="19">
                  <c:v>Октябрьский </c:v>
                </c:pt>
                <c:pt idx="20">
                  <c:v>Парфеньевский </c:v>
                </c:pt>
                <c:pt idx="21">
                  <c:v>Поназыревский </c:v>
                </c:pt>
                <c:pt idx="22">
                  <c:v>Пыщугский </c:v>
                </c:pt>
                <c:pt idx="23">
                  <c:v>Солигаличский </c:v>
                </c:pt>
                <c:pt idx="24">
                  <c:v>Судиславский </c:v>
                </c:pt>
                <c:pt idx="25">
                  <c:v>Сусанинский </c:v>
                </c:pt>
                <c:pt idx="26">
                  <c:v>Чухломский </c:v>
                </c:pt>
                <c:pt idx="27">
                  <c:v>Мантурово</c:v>
                </c:pt>
                <c:pt idx="28">
                  <c:v>Кадыйский </c:v>
                </c:pt>
              </c:strCache>
            </c:strRef>
          </c:cat>
          <c:val>
            <c:numRef>
              <c:f>Лист2!$G$116:$G$144</c:f>
              <c:numCache>
                <c:formatCode>General</c:formatCode>
                <c:ptCount val="2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44.4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75680"/>
        <c:axId val="303678032"/>
      </c:barChart>
      <c:catAx>
        <c:axId val="30367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678032"/>
        <c:crosses val="autoZero"/>
        <c:auto val="1"/>
        <c:lblAlgn val="ctr"/>
        <c:lblOffset val="100"/>
        <c:noMultiLvlLbl val="0"/>
      </c:catAx>
      <c:valAx>
        <c:axId val="30367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67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Доля учреждений дополнительного  образования, разместивших на сайтах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«Положение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о наставничестве в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ОУ», </a:t>
            </a:r>
          </a:p>
          <a:p>
            <a:pPr>
              <a:defRPr sz="11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в разрезе муниципалитетов,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Лист2!$F$147:$F$175</c:f>
              <c:strCache>
                <c:ptCount val="29"/>
                <c:pt idx="0">
                  <c:v>Буй</c:v>
                </c:pt>
                <c:pt idx="1">
                  <c:v>Галич</c:v>
                </c:pt>
                <c:pt idx="2">
                  <c:v>Шарья</c:v>
                </c:pt>
                <c:pt idx="3">
                  <c:v>Нейский </c:v>
                </c:pt>
                <c:pt idx="4">
                  <c:v>Павинский </c:v>
                </c:pt>
                <c:pt idx="5">
                  <c:v>Красносельский </c:v>
                </c:pt>
                <c:pt idx="6">
                  <c:v>Нерехта и Нерехтский </c:v>
                </c:pt>
                <c:pt idx="7">
                  <c:v>Костромской </c:v>
                </c:pt>
                <c:pt idx="8">
                  <c:v>Макарьевский </c:v>
                </c:pt>
                <c:pt idx="9">
                  <c:v>Шарьинский </c:v>
                </c:pt>
                <c:pt idx="10">
                  <c:v>Кострома</c:v>
                </c:pt>
                <c:pt idx="11">
                  <c:v>Антроповский </c:v>
                </c:pt>
                <c:pt idx="12">
                  <c:v>Буйский </c:v>
                </c:pt>
                <c:pt idx="13">
                  <c:v>Вохомский </c:v>
                </c:pt>
                <c:pt idx="14">
                  <c:v>Галичский </c:v>
                </c:pt>
                <c:pt idx="15">
                  <c:v>Кадыйский </c:v>
                </c:pt>
                <c:pt idx="16">
                  <c:v>Кологривский </c:v>
                </c:pt>
                <c:pt idx="17">
                  <c:v>Межевской </c:v>
                </c:pt>
                <c:pt idx="18">
                  <c:v>Октябрьский </c:v>
                </c:pt>
                <c:pt idx="19">
                  <c:v>Островский </c:v>
                </c:pt>
                <c:pt idx="20">
                  <c:v>Парфеньевский </c:v>
                </c:pt>
                <c:pt idx="21">
                  <c:v>Поназыревский </c:v>
                </c:pt>
                <c:pt idx="22">
                  <c:v>Пыщугский </c:v>
                </c:pt>
                <c:pt idx="23">
                  <c:v>Солигаличский </c:v>
                </c:pt>
                <c:pt idx="24">
                  <c:v>Судиславский </c:v>
                </c:pt>
                <c:pt idx="25">
                  <c:v>Сусанинский </c:v>
                </c:pt>
                <c:pt idx="26">
                  <c:v>Чухломский </c:v>
                </c:pt>
                <c:pt idx="27">
                  <c:v>Волгореченск</c:v>
                </c:pt>
                <c:pt idx="28">
                  <c:v>Мантурово</c:v>
                </c:pt>
              </c:strCache>
            </c:strRef>
          </c:cat>
          <c:val>
            <c:numRef>
              <c:f>Лист2!$G$147:$G$175</c:f>
              <c:numCache>
                <c:formatCode>General</c:formatCode>
                <c:ptCount val="2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44.4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77640"/>
        <c:axId val="303676072"/>
      </c:barChart>
      <c:catAx>
        <c:axId val="30367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676072"/>
        <c:crosses val="autoZero"/>
        <c:auto val="1"/>
        <c:lblAlgn val="ctr"/>
        <c:lblOffset val="100"/>
        <c:noMultiLvlLbl val="0"/>
      </c:catAx>
      <c:valAx>
        <c:axId val="303676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677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Доля молодых специалистов, включенных в систему наставничества в качестве наставляемых,</a:t>
            </a:r>
            <a:r>
              <a:rPr lang="ru-RU" sz="1100" baseline="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100" baseline="0" dirty="0" smtClean="0">
                <a:solidFill>
                  <a:schemeClr val="accent5">
                    <a:lumMod val="50000"/>
                  </a:schemeClr>
                </a:solidFill>
              </a:rPr>
              <a:t>в разрезе муниципалитетов, (%)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Лист2!$L$147:$L$175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Кострома</c:v>
                </c:pt>
                <c:pt idx="5">
                  <c:v>Галичский </c:v>
                </c:pt>
                <c:pt idx="6">
                  <c:v>Кадыйский </c:v>
                </c:pt>
                <c:pt idx="7">
                  <c:v>Кологривский </c:v>
                </c:pt>
                <c:pt idx="8">
                  <c:v>Костромской </c:v>
                </c:pt>
                <c:pt idx="9">
                  <c:v>Октябрьский </c:v>
                </c:pt>
                <c:pt idx="10">
                  <c:v>Островский </c:v>
                </c:pt>
                <c:pt idx="11">
                  <c:v>Пыщугский </c:v>
                </c:pt>
                <c:pt idx="12">
                  <c:v>Солигаличский </c:v>
                </c:pt>
                <c:pt idx="13">
                  <c:v>Судиславский </c:v>
                </c:pt>
                <c:pt idx="14">
                  <c:v>Сусанинский </c:v>
                </c:pt>
                <c:pt idx="15">
                  <c:v>Чухломский </c:v>
                </c:pt>
                <c:pt idx="16">
                  <c:v>Павинский </c:v>
                </c:pt>
                <c:pt idx="17">
                  <c:v>Шарьинский </c:v>
                </c:pt>
                <c:pt idx="18">
                  <c:v>Мантурово</c:v>
                </c:pt>
                <c:pt idx="19">
                  <c:v>Нерехта и Нерехтский </c:v>
                </c:pt>
                <c:pt idx="20">
                  <c:v>Галич</c:v>
                </c:pt>
                <c:pt idx="21">
                  <c:v>Волгореченск</c:v>
                </c:pt>
                <c:pt idx="22">
                  <c:v>Нейский </c:v>
                </c:pt>
                <c:pt idx="23">
                  <c:v>Макарьевский </c:v>
                </c:pt>
                <c:pt idx="24">
                  <c:v>Парфеньевский </c:v>
                </c:pt>
                <c:pt idx="25">
                  <c:v>Шарья</c:v>
                </c:pt>
                <c:pt idx="26">
                  <c:v>Межевской </c:v>
                </c:pt>
                <c:pt idx="27">
                  <c:v>Красносельский </c:v>
                </c:pt>
                <c:pt idx="28">
                  <c:v>Поназыревский </c:v>
                </c:pt>
              </c:strCache>
            </c:strRef>
          </c:cat>
          <c:val>
            <c:numRef>
              <c:f>Лист2!$M$147:$M$175</c:f>
              <c:numCache>
                <c:formatCode>General</c:formatCode>
                <c:ptCount val="2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84.6</c:v>
                </c:pt>
                <c:pt idx="21">
                  <c:v>75</c:v>
                </c:pt>
                <c:pt idx="22">
                  <c:v>66.7</c:v>
                </c:pt>
                <c:pt idx="23">
                  <c:v>55.6</c:v>
                </c:pt>
                <c:pt idx="24">
                  <c:v>50</c:v>
                </c:pt>
                <c:pt idx="25">
                  <c:v>35.700000000000003</c:v>
                </c:pt>
                <c:pt idx="26">
                  <c:v>33.299999999999997</c:v>
                </c:pt>
                <c:pt idx="27">
                  <c:v>14.3</c:v>
                </c:pt>
                <c:pt idx="28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78424"/>
        <c:axId val="303678816"/>
      </c:barChart>
      <c:catAx>
        <c:axId val="303678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678816"/>
        <c:crosses val="autoZero"/>
        <c:auto val="1"/>
        <c:lblAlgn val="ctr"/>
        <c:lblOffset val="100"/>
        <c:noMultiLvlLbl val="0"/>
      </c:catAx>
      <c:valAx>
        <c:axId val="303678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678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Доля образовательных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организаций,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создавших базу потенциальных наставников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, в разрезе муниципалитетов,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Лист2!$T$147:$T$175</c:f>
              <c:strCache>
                <c:ptCount val="29"/>
                <c:pt idx="0">
                  <c:v>Костромской </c:v>
                </c:pt>
                <c:pt idx="1">
                  <c:v>Павинский </c:v>
                </c:pt>
                <c:pt idx="2">
                  <c:v>Буй</c:v>
                </c:pt>
                <c:pt idx="3">
                  <c:v>Нерехта и Нерехтский </c:v>
                </c:pt>
                <c:pt idx="4">
                  <c:v>Островский </c:v>
                </c:pt>
                <c:pt idx="5">
                  <c:v>Кострома</c:v>
                </c:pt>
                <c:pt idx="6">
                  <c:v>Галич</c:v>
                </c:pt>
                <c:pt idx="7">
                  <c:v>Мантурово</c:v>
                </c:pt>
                <c:pt idx="8">
                  <c:v>Чухломский </c:v>
                </c:pt>
                <c:pt idx="9">
                  <c:v>Шарья</c:v>
                </c:pt>
                <c:pt idx="10">
                  <c:v>Антроповский </c:v>
                </c:pt>
                <c:pt idx="11">
                  <c:v>Кадыйский </c:v>
                </c:pt>
                <c:pt idx="12">
                  <c:v>Вохомский </c:v>
                </c:pt>
                <c:pt idx="13">
                  <c:v>Солигаличский </c:v>
                </c:pt>
                <c:pt idx="14">
                  <c:v>Макарьевский </c:v>
                </c:pt>
                <c:pt idx="15">
                  <c:v>Буйский </c:v>
                </c:pt>
                <c:pt idx="16">
                  <c:v>Кологривский </c:v>
                </c:pt>
                <c:pt idx="17">
                  <c:v>Поназыревский </c:v>
                </c:pt>
                <c:pt idx="18">
                  <c:v>Шарьинский </c:v>
                </c:pt>
                <c:pt idx="19">
                  <c:v>Межевской </c:v>
                </c:pt>
                <c:pt idx="20">
                  <c:v>Сусанинский </c:v>
                </c:pt>
                <c:pt idx="21">
                  <c:v>Галичский </c:v>
                </c:pt>
                <c:pt idx="22">
                  <c:v>Нейский </c:v>
                </c:pt>
                <c:pt idx="23">
                  <c:v>Октябрьский </c:v>
                </c:pt>
                <c:pt idx="24">
                  <c:v>Парфеньевский </c:v>
                </c:pt>
                <c:pt idx="25">
                  <c:v>Пыщугский </c:v>
                </c:pt>
                <c:pt idx="26">
                  <c:v>Судиславский </c:v>
                </c:pt>
                <c:pt idx="27">
                  <c:v>Красносельский </c:v>
                </c:pt>
                <c:pt idx="28">
                  <c:v>Волгореченск</c:v>
                </c:pt>
              </c:strCache>
            </c:strRef>
          </c:cat>
          <c:val>
            <c:numRef>
              <c:f>Лист2!$U$147:$U$175</c:f>
              <c:numCache>
                <c:formatCode>General</c:formatCode>
                <c:ptCount val="2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85.7</c:v>
                </c:pt>
                <c:pt idx="4">
                  <c:v>69.2</c:v>
                </c:pt>
                <c:pt idx="5">
                  <c:v>57.9</c:v>
                </c:pt>
                <c:pt idx="6">
                  <c:v>50</c:v>
                </c:pt>
                <c:pt idx="7">
                  <c:v>45.5</c:v>
                </c:pt>
                <c:pt idx="8">
                  <c:v>37.5</c:v>
                </c:pt>
                <c:pt idx="9">
                  <c:v>33.299999999999997</c:v>
                </c:pt>
                <c:pt idx="10">
                  <c:v>33.299999999999997</c:v>
                </c:pt>
                <c:pt idx="11">
                  <c:v>30</c:v>
                </c:pt>
                <c:pt idx="12">
                  <c:v>28.6</c:v>
                </c:pt>
                <c:pt idx="13">
                  <c:v>28.6</c:v>
                </c:pt>
                <c:pt idx="14">
                  <c:v>27.3</c:v>
                </c:pt>
                <c:pt idx="15">
                  <c:v>25</c:v>
                </c:pt>
                <c:pt idx="16">
                  <c:v>25</c:v>
                </c:pt>
                <c:pt idx="17">
                  <c:v>25</c:v>
                </c:pt>
                <c:pt idx="18">
                  <c:v>22.2</c:v>
                </c:pt>
                <c:pt idx="19">
                  <c:v>20</c:v>
                </c:pt>
                <c:pt idx="20">
                  <c:v>12.5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964600"/>
        <c:axId val="303962248"/>
      </c:barChart>
      <c:catAx>
        <c:axId val="303964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62248"/>
        <c:crosses val="autoZero"/>
        <c:auto val="1"/>
        <c:lblAlgn val="ctr"/>
        <c:lblOffset val="100"/>
        <c:noMultiLvlLbl val="0"/>
      </c:catAx>
      <c:valAx>
        <c:axId val="303962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64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/>
              <a:t>Доля</a:t>
            </a:r>
            <a:r>
              <a:rPr lang="ru-RU" sz="1100" baseline="0" dirty="0"/>
              <a:t> ОУ, </a:t>
            </a:r>
            <a:r>
              <a:rPr lang="ru-RU" sz="1100" b="0" i="0" u="none" strike="noStrike" baseline="0" dirty="0">
                <a:effectLst/>
              </a:rPr>
              <a:t>разместивших на </a:t>
            </a:r>
            <a:r>
              <a:rPr lang="ru-RU" sz="1100" b="0" i="0" u="none" strike="noStrike" baseline="0" dirty="0" smtClean="0">
                <a:effectLst/>
              </a:rPr>
              <a:t>сайтах </a:t>
            </a:r>
          </a:p>
          <a:p>
            <a:pPr>
              <a:defRPr sz="1100"/>
            </a:pPr>
            <a:r>
              <a:rPr lang="ru-RU" sz="1100" b="0" i="0" u="none" strike="noStrike" baseline="0" dirty="0" smtClean="0">
                <a:effectLst/>
              </a:rPr>
              <a:t>Положение </a:t>
            </a:r>
            <a:r>
              <a:rPr lang="ru-RU" sz="1100" b="0" i="0" u="none" strike="noStrike" baseline="0" dirty="0">
                <a:effectLst/>
              </a:rPr>
              <a:t>о </a:t>
            </a:r>
            <a:r>
              <a:rPr lang="ru-RU" sz="1100" b="0" i="0" u="none" strike="noStrike" baseline="0" dirty="0" smtClean="0">
                <a:effectLst/>
              </a:rPr>
              <a:t>наставничестве, (%)</a:t>
            </a:r>
            <a:endParaRPr lang="ru-RU" sz="1100" dirty="0"/>
          </a:p>
        </c:rich>
      </c:tx>
      <c:layout>
        <c:manualLayout>
          <c:xMode val="edge"/>
          <c:yMode val="edge"/>
          <c:x val="0.26327452782394123"/>
          <c:y val="2.55302596848804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Лист2!$C$23:$C$24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Лист2!$D$23:$D$24</c:f>
              <c:numCache>
                <c:formatCode>General</c:formatCode>
                <c:ptCount val="2"/>
                <c:pt idx="0">
                  <c:v>26.9</c:v>
                </c:pt>
                <c:pt idx="1">
                  <c:v>73.099999999999994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Доля образовательных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организаций,  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закрепивших   приказом создание  наставнических пар,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в разрезе </a:t>
            </a:r>
            <a:r>
              <a:rPr lang="ru-RU" sz="1100" b="0" i="0" u="none" strike="noStrike" baseline="0" dirty="0" smtClean="0">
                <a:effectLst/>
              </a:rPr>
              <a:t>муниципалитетов,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(%)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Лист2!$F$178:$F$206</c:f>
              <c:strCache>
                <c:ptCount val="29"/>
                <c:pt idx="0">
                  <c:v>Нерехта и Нерехтский </c:v>
                </c:pt>
                <c:pt idx="1">
                  <c:v>Островский </c:v>
                </c:pt>
                <c:pt idx="2">
                  <c:v>Костромской </c:v>
                </c:pt>
                <c:pt idx="3">
                  <c:v>Буй</c:v>
                </c:pt>
                <c:pt idx="4">
                  <c:v>Антроповский </c:v>
                </c:pt>
                <c:pt idx="5">
                  <c:v>Кострома</c:v>
                </c:pt>
                <c:pt idx="6">
                  <c:v>Мантурово</c:v>
                </c:pt>
                <c:pt idx="7">
                  <c:v>Вохомский </c:v>
                </c:pt>
                <c:pt idx="8">
                  <c:v>Галич</c:v>
                </c:pt>
                <c:pt idx="9">
                  <c:v>Буйский </c:v>
                </c:pt>
                <c:pt idx="10">
                  <c:v>Чухломский </c:v>
                </c:pt>
                <c:pt idx="11">
                  <c:v>Кадыйский </c:v>
                </c:pt>
                <c:pt idx="12">
                  <c:v>Павинский </c:v>
                </c:pt>
                <c:pt idx="13">
                  <c:v>Шарья</c:v>
                </c:pt>
                <c:pt idx="14">
                  <c:v>Нейский </c:v>
                </c:pt>
                <c:pt idx="15">
                  <c:v>Поназыревский </c:v>
                </c:pt>
                <c:pt idx="16">
                  <c:v>Пыщугский </c:v>
                </c:pt>
                <c:pt idx="17">
                  <c:v>Волгореченск</c:v>
                </c:pt>
                <c:pt idx="18">
                  <c:v>Судиславский </c:v>
                </c:pt>
                <c:pt idx="19">
                  <c:v>Межевской </c:v>
                </c:pt>
                <c:pt idx="20">
                  <c:v>Солигаличский </c:v>
                </c:pt>
                <c:pt idx="21">
                  <c:v>Сусанинский </c:v>
                </c:pt>
                <c:pt idx="22">
                  <c:v>Галичский </c:v>
                </c:pt>
                <c:pt idx="23">
                  <c:v>Макарьевский </c:v>
                </c:pt>
                <c:pt idx="24">
                  <c:v>Кологривский </c:v>
                </c:pt>
                <c:pt idx="25">
                  <c:v>Октябрьский </c:v>
                </c:pt>
                <c:pt idx="26">
                  <c:v>Парфеньевский </c:v>
                </c:pt>
                <c:pt idx="27">
                  <c:v>Красносельский </c:v>
                </c:pt>
                <c:pt idx="28">
                  <c:v>Шарьинский </c:v>
                </c:pt>
              </c:strCache>
            </c:strRef>
          </c:cat>
          <c:val>
            <c:numRef>
              <c:f>Лист2!$G$178:$G$206</c:f>
              <c:numCache>
                <c:formatCode>General</c:formatCode>
                <c:ptCount val="29"/>
                <c:pt idx="0">
                  <c:v>85.7</c:v>
                </c:pt>
                <c:pt idx="1">
                  <c:v>64.3</c:v>
                </c:pt>
                <c:pt idx="2">
                  <c:v>60</c:v>
                </c:pt>
                <c:pt idx="3">
                  <c:v>57.1</c:v>
                </c:pt>
                <c:pt idx="4">
                  <c:v>50</c:v>
                </c:pt>
                <c:pt idx="5">
                  <c:v>50</c:v>
                </c:pt>
                <c:pt idx="6">
                  <c:v>45.5</c:v>
                </c:pt>
                <c:pt idx="7">
                  <c:v>42.9</c:v>
                </c:pt>
                <c:pt idx="8">
                  <c:v>40</c:v>
                </c:pt>
                <c:pt idx="9">
                  <c:v>37.5</c:v>
                </c:pt>
                <c:pt idx="10">
                  <c:v>37.5</c:v>
                </c:pt>
                <c:pt idx="11">
                  <c:v>30</c:v>
                </c:pt>
                <c:pt idx="12">
                  <c:v>30</c:v>
                </c:pt>
                <c:pt idx="13">
                  <c:v>28.3</c:v>
                </c:pt>
                <c:pt idx="14">
                  <c:v>25</c:v>
                </c:pt>
                <c:pt idx="15">
                  <c:v>25</c:v>
                </c:pt>
                <c:pt idx="16">
                  <c:v>25</c:v>
                </c:pt>
                <c:pt idx="17">
                  <c:v>25</c:v>
                </c:pt>
                <c:pt idx="18">
                  <c:v>22.2</c:v>
                </c:pt>
                <c:pt idx="19">
                  <c:v>20</c:v>
                </c:pt>
                <c:pt idx="20">
                  <c:v>14.3</c:v>
                </c:pt>
                <c:pt idx="21">
                  <c:v>12.5</c:v>
                </c:pt>
                <c:pt idx="22">
                  <c:v>11.1</c:v>
                </c:pt>
                <c:pt idx="23">
                  <c:v>8.3000000000000007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962640"/>
        <c:axId val="303963424"/>
      </c:barChart>
      <c:catAx>
        <c:axId val="30396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63424"/>
        <c:crosses val="autoZero"/>
        <c:auto val="1"/>
        <c:lblAlgn val="ctr"/>
        <c:lblOffset val="100"/>
        <c:noMultiLvlLbl val="0"/>
      </c:catAx>
      <c:valAx>
        <c:axId val="30396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62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0" i="0" baseline="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Доля образовательных организаций, назначивших распорядительным актом  куратора наставнических пар, в разрезе муниципалитетов,  (%)</a:t>
            </a:r>
            <a:endParaRPr lang="ru-RU" sz="1100" dirty="0">
              <a:solidFill>
                <a:schemeClr val="accent5">
                  <a:lumMod val="50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Лист2!$U$291:$U$319</c:f>
              <c:strCache>
                <c:ptCount val="29"/>
                <c:pt idx="0">
                  <c:v>Нерехта и Нерехтский</c:v>
                </c:pt>
                <c:pt idx="1">
                  <c:v>Костромской</c:v>
                </c:pt>
                <c:pt idx="2">
                  <c:v>Буй</c:v>
                </c:pt>
                <c:pt idx="3">
                  <c:v>Мантурово</c:v>
                </c:pt>
                <c:pt idx="4">
                  <c:v>Кострома</c:v>
                </c:pt>
                <c:pt idx="5">
                  <c:v>Вохомский</c:v>
                </c:pt>
                <c:pt idx="6">
                  <c:v>Нейский</c:v>
                </c:pt>
                <c:pt idx="7">
                  <c:v>Островский</c:v>
                </c:pt>
                <c:pt idx="8">
                  <c:v>Антроповский</c:v>
                </c:pt>
                <c:pt idx="9">
                  <c:v>Кадыйский</c:v>
                </c:pt>
                <c:pt idx="10">
                  <c:v>Павинский</c:v>
                </c:pt>
                <c:pt idx="11">
                  <c:v>Шарья</c:v>
                </c:pt>
                <c:pt idx="12">
                  <c:v>Пыщугский</c:v>
                </c:pt>
                <c:pt idx="13">
                  <c:v>Парфеньевский</c:v>
                </c:pt>
                <c:pt idx="14">
                  <c:v>Солигаличский</c:v>
                </c:pt>
                <c:pt idx="15">
                  <c:v>Буйский</c:v>
                </c:pt>
                <c:pt idx="16">
                  <c:v>Чухломский</c:v>
                </c:pt>
                <c:pt idx="17">
                  <c:v>Макарьевский</c:v>
                </c:pt>
                <c:pt idx="18">
                  <c:v>Галич</c:v>
                </c:pt>
                <c:pt idx="19">
                  <c:v>Галичский</c:v>
                </c:pt>
                <c:pt idx="20">
                  <c:v>Кологривский</c:v>
                </c:pt>
                <c:pt idx="21">
                  <c:v>Межевской</c:v>
                </c:pt>
                <c:pt idx="22">
                  <c:v>Октябрьский</c:v>
                </c:pt>
                <c:pt idx="23">
                  <c:v>Поназыревский</c:v>
                </c:pt>
                <c:pt idx="24">
                  <c:v>Судиславский</c:v>
                </c:pt>
                <c:pt idx="25">
                  <c:v>Сусанинский</c:v>
                </c:pt>
                <c:pt idx="26">
                  <c:v>Красносельский</c:v>
                </c:pt>
                <c:pt idx="27">
                  <c:v>Шарьинский</c:v>
                </c:pt>
                <c:pt idx="28">
                  <c:v>Волгореченск</c:v>
                </c:pt>
              </c:strCache>
            </c:strRef>
          </c:cat>
          <c:val>
            <c:numRef>
              <c:f>Лист2!$V$291:$V$319</c:f>
              <c:numCache>
                <c:formatCode>General</c:formatCode>
                <c:ptCount val="29"/>
                <c:pt idx="0">
                  <c:v>80</c:v>
                </c:pt>
                <c:pt idx="1">
                  <c:v>60</c:v>
                </c:pt>
                <c:pt idx="2">
                  <c:v>57.1</c:v>
                </c:pt>
                <c:pt idx="3">
                  <c:v>45.6</c:v>
                </c:pt>
                <c:pt idx="4">
                  <c:v>43.9</c:v>
                </c:pt>
                <c:pt idx="5">
                  <c:v>42.9</c:v>
                </c:pt>
                <c:pt idx="6">
                  <c:v>37.5</c:v>
                </c:pt>
                <c:pt idx="7">
                  <c:v>35.700000000000003</c:v>
                </c:pt>
                <c:pt idx="8">
                  <c:v>33.299999999999997</c:v>
                </c:pt>
                <c:pt idx="9">
                  <c:v>30</c:v>
                </c:pt>
                <c:pt idx="10">
                  <c:v>30</c:v>
                </c:pt>
                <c:pt idx="11">
                  <c:v>28.6</c:v>
                </c:pt>
                <c:pt idx="12">
                  <c:v>25</c:v>
                </c:pt>
                <c:pt idx="13">
                  <c:v>20</c:v>
                </c:pt>
                <c:pt idx="14">
                  <c:v>14.3</c:v>
                </c:pt>
                <c:pt idx="15">
                  <c:v>12.5</c:v>
                </c:pt>
                <c:pt idx="16">
                  <c:v>12.5</c:v>
                </c:pt>
                <c:pt idx="17">
                  <c:v>8.3000000000000007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964992"/>
        <c:axId val="303964208"/>
      </c:barChart>
      <c:catAx>
        <c:axId val="30396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64208"/>
        <c:crosses val="autoZero"/>
        <c:auto val="1"/>
        <c:lblAlgn val="ctr"/>
        <c:lblOffset val="100"/>
        <c:noMultiLvlLbl val="0"/>
      </c:catAx>
      <c:valAx>
        <c:axId val="303964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6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accent1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Модели взаимодействия наставника и наставляемого, используемые</a:t>
            </a:r>
            <a:r>
              <a:rPr lang="ru-RU" sz="1100" baseline="0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образовательных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организациях, в разрезе муниципалитетов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Лист2!$G$222</c:f>
              <c:strCache>
                <c:ptCount val="1"/>
                <c:pt idx="0">
                  <c:v>Традиционная модель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Лист2!$G$223:$G$251</c:f>
              <c:numCache>
                <c:formatCode>General</c:formatCode>
                <c:ptCount val="2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Лист2!$H$222</c:f>
              <c:strCache>
                <c:ptCount val="1"/>
                <c:pt idx="0">
                  <c:v>Партнерское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Лист2!$H$223:$H$251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Лист2!$I$222</c:f>
              <c:strCache>
                <c:ptCount val="1"/>
                <c:pt idx="0">
                  <c:v>Краткосрочное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Лист2!$I$223:$I$251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Лист2!$J$222</c:f>
              <c:strCache>
                <c:ptCount val="1"/>
                <c:pt idx="0">
                  <c:v>Краткосрочное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Лист2!$J$223:$J$251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Лист2!$K$222</c:f>
              <c:strCache>
                <c:ptCount val="1"/>
                <c:pt idx="0">
                  <c:v>Реверсивное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Лист2!$K$223:$K$251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Лист2!$L$222</c:f>
              <c:strCache>
                <c:ptCount val="1"/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Лист2!$L$223:$L$251</c:f>
            </c:numRef>
          </c:val>
        </c:ser>
        <c:ser>
          <c:idx val="6"/>
          <c:order val="6"/>
          <c:tx>
            <c:strRef>
              <c:f>Лист2!$M$222</c:f>
              <c:strCache>
                <c:ptCount val="1"/>
                <c:pt idx="0">
                  <c:v>Саморегулируемое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Лист2!$M$223:$M$251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7"/>
          <c:order val="7"/>
          <c:tx>
            <c:strRef>
              <c:f>Лист2!$N$222</c:f>
              <c:strCache>
                <c:ptCount val="1"/>
                <c:pt idx="0">
                  <c:v>Флэш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Лист2!$N$223:$N$251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8"/>
          <c:order val="8"/>
          <c:tx>
            <c:strRef>
              <c:f>Лист2!$O$222</c:f>
              <c:strCache>
                <c:ptCount val="1"/>
                <c:pt idx="0">
                  <c:v>Ситуационное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Лист2!$F$223:$F$251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Лист2!$O$223:$O$251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3963032"/>
        <c:axId val="304750040"/>
      </c:barChart>
      <c:catAx>
        <c:axId val="303963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750040"/>
        <c:crosses val="autoZero"/>
        <c:auto val="1"/>
        <c:lblAlgn val="ctr"/>
        <c:lblOffset val="100"/>
        <c:noMultiLvlLbl val="0"/>
      </c:catAx>
      <c:valAx>
        <c:axId val="304750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3963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0" i="0" u="none" strike="noStrike" baseline="0" dirty="0">
                <a:solidFill>
                  <a:srgbClr val="002060"/>
                </a:solidFill>
                <a:effectLst/>
              </a:rPr>
              <a:t>Соотношение</a:t>
            </a:r>
            <a:r>
              <a:rPr lang="ru-RU" sz="1200" b="0" i="0" u="none" strike="noStrike" baseline="0" dirty="0">
                <a:solidFill>
                  <a:srgbClr val="002060"/>
                </a:solidFill>
                <a:effectLst/>
              </a:rPr>
              <a:t> </a:t>
            </a:r>
            <a:r>
              <a:rPr lang="ru-RU" sz="1100" b="0" i="0" u="none" strike="noStrike" baseline="0" dirty="0" smtClean="0">
                <a:solidFill>
                  <a:srgbClr val="002060"/>
                </a:solidFill>
                <a:effectLst/>
              </a:rPr>
              <a:t>используемых </a:t>
            </a:r>
            <a:r>
              <a:rPr lang="ru-RU" sz="1100" b="0" i="0" u="none" strike="noStrike" baseline="0" dirty="0">
                <a:solidFill>
                  <a:srgbClr val="002060"/>
                </a:solidFill>
                <a:effectLst/>
              </a:rPr>
              <a:t>в ОУ моделей взаимодействия наставника и наставляемого, (%)</a:t>
            </a:r>
            <a:endParaRPr lang="ru-RU" sz="1100" dirty="0">
              <a:solidFill>
                <a:srgbClr val="00206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Лист2!$S$320:$S$328</c:f>
              <c:strCache>
                <c:ptCount val="9"/>
                <c:pt idx="0">
                  <c:v>Партнерское наставничество: «равный – равному</c:v>
                </c:pt>
                <c:pt idx="1">
                  <c:v>Краткосрочное или целеполагающее наставничество</c:v>
                </c:pt>
                <c:pt idx="2">
                  <c:v>Традиционная модель наставничества (или наставничество «один на один») –</c:v>
                </c:pt>
                <c:pt idx="3">
                  <c:v>Групповое наставничество</c:v>
                </c:pt>
                <c:pt idx="4">
                  <c:v>Виртуальное наставничество</c:v>
                </c:pt>
                <c:pt idx="5">
                  <c:v>Саморегулиремое наставничество</c:v>
                </c:pt>
                <c:pt idx="6">
                  <c:v>Реверсивное наставничество </c:v>
                </c:pt>
                <c:pt idx="7">
                  <c:v>Флэш- наставничество</c:v>
                </c:pt>
                <c:pt idx="8">
                  <c:v>Ситуационное наставничество</c:v>
                </c:pt>
              </c:strCache>
            </c:strRef>
          </c:cat>
          <c:val>
            <c:numRef>
              <c:f>Лист2!$T$320:$T$328</c:f>
              <c:numCache>
                <c:formatCode>General</c:formatCode>
                <c:ptCount val="9"/>
                <c:pt idx="0">
                  <c:v>27.3</c:v>
                </c:pt>
                <c:pt idx="1">
                  <c:v>21.8</c:v>
                </c:pt>
                <c:pt idx="2">
                  <c:v>18.2</c:v>
                </c:pt>
                <c:pt idx="3">
                  <c:v>16.399999999999999</c:v>
                </c:pt>
                <c:pt idx="4">
                  <c:v>5.5</c:v>
                </c:pt>
                <c:pt idx="5">
                  <c:v>3.6</c:v>
                </c:pt>
                <c:pt idx="6">
                  <c:v>3.6</c:v>
                </c:pt>
                <c:pt idx="7">
                  <c:v>1.8</c:v>
                </c:pt>
                <c:pt idx="8">
                  <c:v>1.8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607867687417749"/>
          <c:y val="0.19130595400224801"/>
          <c:w val="0.34967272841688724"/>
          <c:h val="0.807419983743280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1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schemeClr val="accent5">
                    <a:lumMod val="50000"/>
                  </a:schemeClr>
                </a:solidFill>
              </a:rPr>
              <a:t>Типы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</a:rPr>
              <a:t>наставников </a:t>
            </a:r>
            <a:r>
              <a:rPr lang="ru-RU" sz="1100" b="0" i="0" u="none" strike="noStrike" baseline="0" dirty="0" smtClean="0">
                <a:effectLst/>
              </a:rPr>
              <a:t>используемые в образовательных организациях, в разрезе муниципалитетов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accent5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Лист2!$G$287</c:f>
              <c:strCache>
                <c:ptCount val="1"/>
                <c:pt idx="0">
                  <c:v>Наставник-методист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Лист2!$G$288:$G$316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Лист2!$H$287</c:f>
              <c:strCache>
                <c:ptCount val="1"/>
                <c:pt idx="0">
                  <c:v>Тьютор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Лист2!$H$288:$H$316</c:f>
              <c:numCache>
                <c:formatCode>General</c:formatCode>
                <c:ptCount val="2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1</c:v>
                </c:pt>
                <c:pt idx="22">
                  <c:v>0</c:v>
                </c:pt>
                <c:pt idx="23">
                  <c:v>0</c:v>
                </c:pt>
                <c:pt idx="24">
                  <c:v>1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Лист2!$I$287</c:f>
              <c:strCache>
                <c:ptCount val="1"/>
                <c:pt idx="0">
                  <c:v>Наставник-навигатор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Лист2!$I$288:$I$316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1</c:v>
                </c:pt>
                <c:pt idx="28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Лист2!$J$287</c:f>
              <c:strCache>
                <c:ptCount val="1"/>
                <c:pt idx="0">
                  <c:v>Учитель с опытом работы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Лист2!$J$288:$J$316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Лист2!$K$287</c:f>
              <c:strCache>
                <c:ptCount val="1"/>
                <c:pt idx="0">
                  <c:v>Коуч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Лист2!$K$288:$K$316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Лист2!$L$287</c:f>
              <c:strCache>
                <c:ptCount val="1"/>
                <c:pt idx="0">
                  <c:v>Фасилитатор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Лист2!$L$288:$L$316</c:f>
            </c:numRef>
          </c:val>
        </c:ser>
        <c:ser>
          <c:idx val="6"/>
          <c:order val="6"/>
          <c:tx>
            <c:strRef>
              <c:f>Лист2!$M$287</c:f>
              <c:strCache>
                <c:ptCount val="1"/>
                <c:pt idx="0">
                  <c:v>Эдвайзер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Лист2!$M$288:$M$316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ser>
          <c:idx val="7"/>
          <c:order val="7"/>
          <c:tx>
            <c:strRef>
              <c:f>Лист2!$N$287</c:f>
              <c:strCache>
                <c:ptCount val="1"/>
                <c:pt idx="0">
                  <c:v>Другое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Лист2!$F$288:$F$316</c:f>
              <c:strCache>
                <c:ptCount val="29"/>
                <c:pt idx="0">
                  <c:v>Антроповский </c:v>
                </c:pt>
                <c:pt idx="1">
                  <c:v>Буйский </c:v>
                </c:pt>
                <c:pt idx="2">
                  <c:v>Вохомский </c:v>
                </c:pt>
                <c:pt idx="3">
                  <c:v>Буй</c:v>
                </c:pt>
                <c:pt idx="4">
                  <c:v>Галич</c:v>
                </c:pt>
                <c:pt idx="5">
                  <c:v>Кострома</c:v>
                </c:pt>
                <c:pt idx="6">
                  <c:v>Шарья</c:v>
                </c:pt>
                <c:pt idx="7">
                  <c:v>Галичский </c:v>
                </c:pt>
                <c:pt idx="8">
                  <c:v>Кадыйский </c:v>
                </c:pt>
                <c:pt idx="9">
                  <c:v>Кологривский </c:v>
                </c:pt>
                <c:pt idx="10">
                  <c:v>Костромской </c:v>
                </c:pt>
                <c:pt idx="11">
                  <c:v>Макарьевский </c:v>
                </c:pt>
                <c:pt idx="12">
                  <c:v>Межевской </c:v>
                </c:pt>
                <c:pt idx="13">
                  <c:v>Нейский </c:v>
                </c:pt>
                <c:pt idx="14">
                  <c:v>Октябрьский </c:v>
                </c:pt>
                <c:pt idx="15">
                  <c:v>Островский </c:v>
                </c:pt>
                <c:pt idx="16">
                  <c:v>Парфеньевский </c:v>
                </c:pt>
                <c:pt idx="17">
                  <c:v>Поназыревский </c:v>
                </c:pt>
                <c:pt idx="18">
                  <c:v>Пыщугский </c:v>
                </c:pt>
                <c:pt idx="19">
                  <c:v>Солигаличский </c:v>
                </c:pt>
                <c:pt idx="20">
                  <c:v>Судиславский </c:v>
                </c:pt>
                <c:pt idx="21">
                  <c:v>Сусанинский </c:v>
                </c:pt>
                <c:pt idx="22">
                  <c:v>Чухломский </c:v>
                </c:pt>
                <c:pt idx="23">
                  <c:v>Павинский </c:v>
                </c:pt>
                <c:pt idx="24">
                  <c:v>Красносельский </c:v>
                </c:pt>
                <c:pt idx="25">
                  <c:v>Шарьинский </c:v>
                </c:pt>
                <c:pt idx="26">
                  <c:v>Волгореченск</c:v>
                </c:pt>
                <c:pt idx="27">
                  <c:v>Мантурово</c:v>
                </c:pt>
                <c:pt idx="28">
                  <c:v>Нерехта и Нерехтский </c:v>
                </c:pt>
              </c:strCache>
            </c:strRef>
          </c:cat>
          <c:val>
            <c:numRef>
              <c:f>Лист2!$N$288:$N$316</c:f>
              <c:numCache>
                <c:formatCode>General</c:formatCode>
                <c:ptCount val="2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4748080"/>
        <c:axId val="304748864"/>
      </c:barChart>
      <c:catAx>
        <c:axId val="304748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748864"/>
        <c:crosses val="autoZero"/>
        <c:auto val="1"/>
        <c:lblAlgn val="ctr"/>
        <c:lblOffset val="100"/>
        <c:noMultiLvlLbl val="0"/>
      </c:catAx>
      <c:valAx>
        <c:axId val="304748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474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272892164044587"/>
          <c:y val="0.82465223097112861"/>
          <c:w val="0.59454206732950254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/>
              <a:t>Соотношение</a:t>
            </a:r>
            <a:r>
              <a:rPr lang="ru-RU" sz="1100" baseline="0" dirty="0"/>
              <a:t> используемых в ОУ </a:t>
            </a:r>
            <a:r>
              <a:rPr lang="ru-RU" sz="1100" baseline="0" dirty="0" smtClean="0"/>
              <a:t>типов наставников, </a:t>
            </a:r>
            <a:r>
              <a:rPr lang="ru-RU" sz="1100" baseline="0" dirty="0"/>
              <a:t>(%)</a:t>
            </a:r>
            <a:endParaRPr lang="ru-RU" sz="11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Лист2!$V$240:$V$246</c:f>
              <c:strCache>
                <c:ptCount val="7"/>
                <c:pt idx="0">
                  <c:v>Наставник - методист</c:v>
                </c:pt>
                <c:pt idx="1">
                  <c:v>Тьютор</c:v>
                </c:pt>
                <c:pt idx="2">
                  <c:v>Наставник-навигатор</c:v>
                </c:pt>
                <c:pt idx="3">
                  <c:v>Коуч</c:v>
                </c:pt>
                <c:pt idx="4">
                  <c:v>Эдвайзер</c:v>
                </c:pt>
                <c:pt idx="5">
                  <c:v>учитель с опытом работы</c:v>
                </c:pt>
                <c:pt idx="6">
                  <c:v>Фасилитатор</c:v>
                </c:pt>
              </c:strCache>
            </c:strRef>
          </c:cat>
          <c:val>
            <c:numRef>
              <c:f>Лист2!$W$240:$W$246</c:f>
              <c:numCache>
                <c:formatCode>General</c:formatCode>
                <c:ptCount val="7"/>
                <c:pt idx="0">
                  <c:v>54</c:v>
                </c:pt>
                <c:pt idx="1">
                  <c:v>18.2</c:v>
                </c:pt>
                <c:pt idx="2">
                  <c:v>13.6</c:v>
                </c:pt>
                <c:pt idx="3">
                  <c:v>6.8</c:v>
                </c:pt>
                <c:pt idx="4">
                  <c:v>2.2999999999999998</c:v>
                </c:pt>
                <c:pt idx="5">
                  <c:v>2.2999999999999998</c:v>
                </c:pt>
                <c:pt idx="6">
                  <c:v>2.2999999999999998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accent1">
          <a:lumMod val="60000"/>
          <a:lumOff val="40000"/>
        </a:schemeClr>
      </a:solidFill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/>
              <a:t>Доля</a:t>
            </a:r>
            <a:r>
              <a:rPr lang="ru-RU" sz="1100" baseline="0"/>
              <a:t> ОУ</a:t>
            </a:r>
            <a:r>
              <a:rPr lang="ru-RU" sz="1100" b="0" i="0" baseline="0">
                <a:effectLst/>
              </a:rPr>
              <a:t>, реализующих Целевую </a:t>
            </a:r>
            <a:endParaRPr lang="ru-RU" sz="1100">
              <a:effectLst/>
            </a:endParaRPr>
          </a:p>
          <a:p>
            <a:pPr>
              <a:defRPr sz="1100"/>
            </a:pPr>
            <a:r>
              <a:rPr lang="ru-RU" sz="1100" b="0" i="0" baseline="0">
                <a:effectLst/>
              </a:rPr>
              <a:t>модель наставничества, (%) </a:t>
            </a:r>
            <a:endParaRPr lang="ru-RU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Лист2!$C$26:$C$27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Лист2!$D$26:$D$27</c:f>
              <c:numCache>
                <c:formatCode>General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0" i="0" baseline="0">
                <a:effectLst/>
              </a:rPr>
              <a:t>Доля ОУ, разместивших на сайтах </a:t>
            </a:r>
            <a:endParaRPr lang="ru-RU" sz="1100">
              <a:effectLst/>
            </a:endParaRPr>
          </a:p>
          <a:p>
            <a:pPr>
              <a:defRPr sz="1100"/>
            </a:pPr>
            <a:r>
              <a:rPr lang="ru-RU" sz="1100" b="0" i="0" baseline="0">
                <a:effectLst/>
              </a:rPr>
              <a:t>Положение о наставничестве, (%)</a:t>
            </a:r>
            <a:endParaRPr lang="ru-RU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Лист2!$C$29:$C$30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Лист2!$D$29:$D$30</c:f>
              <c:numCache>
                <c:formatCode>General</c:formatCode>
                <c:ptCount val="2"/>
                <c:pt idx="0">
                  <c:v>36.6</c:v>
                </c:pt>
                <c:pt idx="1">
                  <c:v>63.4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900"/>
              <a:t>Доля</a:t>
            </a:r>
            <a:r>
              <a:rPr lang="ru-RU" sz="900" baseline="0"/>
              <a:t> ОУ, назначивших куратора наставнических пар, (%)</a:t>
            </a:r>
            <a:endParaRPr lang="ru-RU" sz="9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Лист2!$C$44:$C$45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Лист2!$D$44:$D$45</c:f>
              <c:numCache>
                <c:formatCode>General</c:formatCode>
                <c:ptCount val="2"/>
                <c:pt idx="0">
                  <c:v>25.9</c:v>
                </c:pt>
                <c:pt idx="1">
                  <c:v>74.099999999999994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900" dirty="0"/>
              <a:t>Доля</a:t>
            </a:r>
            <a:r>
              <a:rPr lang="ru-RU" sz="900" baseline="0" dirty="0"/>
              <a:t> </a:t>
            </a:r>
            <a:r>
              <a:rPr lang="ru-RU" sz="900" baseline="0" dirty="0" smtClean="0"/>
              <a:t>ОУ, осуществляющих мониторинг  </a:t>
            </a:r>
          </a:p>
          <a:p>
            <a:pPr>
              <a:defRPr sz="900"/>
            </a:pPr>
            <a:r>
              <a:rPr lang="ru-RU" sz="900" baseline="0" dirty="0" smtClean="0"/>
              <a:t>реализации наставничества, </a:t>
            </a:r>
            <a:r>
              <a:rPr lang="ru-RU" sz="900" baseline="0" dirty="0"/>
              <a:t>(%)</a:t>
            </a:r>
            <a:endParaRPr lang="ru-RU" sz="9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Лист2!$C$48:$C$49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Лист2!$D$48:$D$49</c:f>
              <c:numCache>
                <c:formatCode>General</c:formatCode>
                <c:ptCount val="2"/>
                <c:pt idx="0">
                  <c:v>32.200000000000003</c:v>
                </c:pt>
                <c:pt idx="1">
                  <c:v>67.8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dirty="0"/>
              <a:t>Доля</a:t>
            </a:r>
            <a:r>
              <a:rPr lang="ru-RU" sz="1000" baseline="0" dirty="0"/>
              <a:t> ОУ, </a:t>
            </a:r>
            <a:r>
              <a:rPr lang="ru-RU" sz="1000" baseline="0" dirty="0" smtClean="0"/>
              <a:t>закрепивших </a:t>
            </a:r>
            <a:r>
              <a:rPr lang="ru-RU" sz="1000" baseline="0" dirty="0"/>
              <a:t>приказом </a:t>
            </a:r>
            <a:r>
              <a:rPr lang="ru-RU" sz="1000" baseline="0" dirty="0" smtClean="0"/>
              <a:t>наставнические</a:t>
            </a:r>
          </a:p>
          <a:p>
            <a:pPr>
              <a:defRPr sz="1000"/>
            </a:pPr>
            <a:r>
              <a:rPr lang="ru-RU" sz="1000" baseline="0" dirty="0" smtClean="0"/>
              <a:t> </a:t>
            </a:r>
            <a:r>
              <a:rPr lang="ru-RU" sz="1000" baseline="0" dirty="0"/>
              <a:t>пары, (%)</a:t>
            </a:r>
            <a:endParaRPr lang="ru-RU" sz="1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Лист2!$C$48:$C$49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Лист2!$D$48:$D$49</c:f>
              <c:numCache>
                <c:formatCode>General</c:formatCode>
                <c:ptCount val="2"/>
                <c:pt idx="0">
                  <c:v>32.200000000000003</c:v>
                </c:pt>
                <c:pt idx="1">
                  <c:v>67.8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dirty="0"/>
              <a:t>Доля</a:t>
            </a:r>
            <a:r>
              <a:rPr lang="ru-RU" sz="1000" baseline="0" dirty="0"/>
              <a:t> ОУ, создавших базу потенциальных </a:t>
            </a:r>
            <a:endParaRPr lang="ru-RU" sz="1000" baseline="0" dirty="0" smtClean="0"/>
          </a:p>
          <a:p>
            <a:pPr>
              <a:defRPr sz="1000"/>
            </a:pPr>
            <a:r>
              <a:rPr lang="ru-RU" sz="1000" baseline="0" dirty="0" smtClean="0"/>
              <a:t>наставников</a:t>
            </a:r>
            <a:r>
              <a:rPr lang="ru-RU" sz="1000" baseline="0" dirty="0"/>
              <a:t>, (%)</a:t>
            </a:r>
            <a:endParaRPr lang="ru-RU" sz="1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Лист2!$C$40:$C$41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Лист2!$D$40:$D$41</c:f>
              <c:numCache>
                <c:formatCode>General</c:formatCode>
                <c:ptCount val="2"/>
                <c:pt idx="0">
                  <c:v>36.9</c:v>
                </c:pt>
                <c:pt idx="1">
                  <c:v>63.1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dirty="0"/>
              <a:t>Доля</a:t>
            </a:r>
            <a:r>
              <a:rPr lang="ru-RU" sz="1000" baseline="0" dirty="0"/>
              <a:t> молодых специалистов, включенных </a:t>
            </a:r>
            <a:endParaRPr lang="ru-RU" sz="1000" baseline="0" dirty="0" smtClean="0"/>
          </a:p>
          <a:p>
            <a:pPr>
              <a:defRPr sz="900"/>
            </a:pPr>
            <a:r>
              <a:rPr lang="ru-RU" sz="1000" baseline="0" dirty="0" smtClean="0"/>
              <a:t>в </a:t>
            </a:r>
            <a:r>
              <a:rPr lang="ru-RU" sz="1000" baseline="0" dirty="0"/>
              <a:t>систему наставничества, (%)</a:t>
            </a:r>
            <a:endParaRPr lang="ru-RU" sz="1000" dirty="0"/>
          </a:p>
        </c:rich>
      </c:tx>
      <c:layout>
        <c:manualLayout>
          <c:xMode val="edge"/>
          <c:yMode val="edge"/>
          <c:x val="0.21591003619477897"/>
          <c:y val="4.88400488400488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Лист2!$C$33:$C$34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Лист2!$D$33:$D$34</c:f>
              <c:numCache>
                <c:formatCode>General</c:formatCode>
                <c:ptCount val="2"/>
                <c:pt idx="0">
                  <c:v>91.2</c:v>
                </c:pt>
                <c:pt idx="1">
                  <c:v>8.8000000000000007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81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705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763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74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48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282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31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304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58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55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302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93B96-C5A4-4E3B-8F60-AACC564CA99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2E0D-FF9F-494F-998A-BDBD083522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83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9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Мониторинг </a:t>
            </a: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«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Целевая модель наставничества»</a:t>
            </a:r>
            <a:r>
              <a:rPr lang="ru-RU" sz="3200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40213"/>
            <a:ext cx="9144000" cy="1655762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Цель: изучение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состояния внедрения целевой модели наставничества в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образовательных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организациях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Костромской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области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299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53449" y="6334897"/>
            <a:ext cx="1285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Century Gothic" panose="020B0502020202020204" pitchFamily="34" charset="0"/>
              </a:rPr>
              <a:t>2022</a:t>
            </a:r>
            <a:endParaRPr lang="ru-RU" dirty="0">
              <a:solidFill>
                <a:schemeClr val="tx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835056"/>
              </p:ext>
            </p:extLst>
          </p:nvPr>
        </p:nvGraphicFramePr>
        <p:xfrm>
          <a:off x="374818" y="846440"/>
          <a:ext cx="1118698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785565"/>
              </p:ext>
            </p:extLst>
          </p:nvPr>
        </p:nvGraphicFramePr>
        <p:xfrm>
          <a:off x="3286896" y="3756453"/>
          <a:ext cx="7628239" cy="2858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64042" y="162869"/>
            <a:ext cx="9572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Модели взаимодействия наставника и наставляемого</a:t>
            </a:r>
          </a:p>
        </p:txBody>
      </p:sp>
    </p:spTree>
    <p:extLst>
      <p:ext uri="{BB962C8B-B14F-4D97-AF65-F5344CB8AC3E}">
        <p14:creationId xmlns:p14="http://schemas.microsoft.com/office/powerpoint/2010/main" val="330089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486510"/>
              </p:ext>
            </p:extLst>
          </p:nvPr>
        </p:nvGraphicFramePr>
        <p:xfrm>
          <a:off x="547814" y="953530"/>
          <a:ext cx="1118698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739910"/>
              </p:ext>
            </p:extLst>
          </p:nvPr>
        </p:nvGraphicFramePr>
        <p:xfrm>
          <a:off x="3632886" y="3820296"/>
          <a:ext cx="5362833" cy="3037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28087" y="131805"/>
            <a:ext cx="4407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Типы наставников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280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vatars.dzeninfra.ru/get-zen_doc/142473/pub_600e822241733326eb1d4d9b_600ec95a052efe27df2e157e/scale_1200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193" y="2206025"/>
            <a:ext cx="3991705" cy="199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97033" y="1016131"/>
            <a:ext cx="898599" cy="312737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ВОПРОС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6870" y="2007368"/>
            <a:ext cx="811641" cy="347220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6">
                    <a:lumMod val="50000"/>
                  </a:schemeClr>
                </a:solidFill>
              </a:rPr>
              <a:t>ОТВЕТ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3013854" y="559458"/>
            <a:ext cx="1655861" cy="2002747"/>
            <a:chOff x="3580059" y="773468"/>
            <a:chExt cx="1655861" cy="2002747"/>
          </a:xfrm>
        </p:grpSpPr>
        <p:sp>
          <p:nvSpPr>
            <p:cNvPr id="7" name="TextBox 6"/>
            <p:cNvSpPr txBox="1"/>
            <p:nvPr/>
          </p:nvSpPr>
          <p:spPr>
            <a:xfrm>
              <a:off x="3616412" y="773468"/>
              <a:ext cx="1619508" cy="861774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000" dirty="0">
                  <a:latin typeface="Century Gothic" panose="020B0502020202020204" pitchFamily="34" charset="0"/>
                </a:rPr>
                <a:t>17.Какие типы наставников представлены в ОУ муниципалитета (выбрать из </a:t>
              </a:r>
              <a:r>
                <a:rPr lang="ru-RU" sz="1000" dirty="0" smtClean="0">
                  <a:latin typeface="Century Gothic" panose="020B0502020202020204" pitchFamily="34" charset="0"/>
                </a:rPr>
                <a:t>списка)</a:t>
              </a:r>
              <a:endParaRPr lang="ru-RU" sz="1000" dirty="0">
                <a:latin typeface="Century Gothic" panose="020B0502020202020204" pitchFamily="34" charset="0"/>
              </a:endParaRPr>
            </a:p>
          </p:txBody>
        </p:sp>
        <p:pic>
          <p:nvPicPr>
            <p:cNvPr id="8" name="Рисунок 7"/>
            <p:cNvPicPr>
              <a:picLocks noChangeAspect="1"/>
            </p:cNvPicPr>
            <p:nvPr/>
          </p:nvPicPr>
          <p:blipFill rotWithShape="1">
            <a:blip r:embed="rId3"/>
            <a:srcRect l="2283" t="17460" b="16011"/>
            <a:stretch/>
          </p:blipFill>
          <p:spPr>
            <a:xfrm>
              <a:off x="3603909" y="1809572"/>
              <a:ext cx="1619508" cy="823784"/>
            </a:xfrm>
            <a:prstGeom prst="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</p:pic>
        <p:sp>
          <p:nvSpPr>
            <p:cNvPr id="9" name="Стрелка вправо 8"/>
            <p:cNvSpPr/>
            <p:nvPr/>
          </p:nvSpPr>
          <p:spPr>
            <a:xfrm>
              <a:off x="3580059" y="1994566"/>
              <a:ext cx="610397" cy="484632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616412" y="794638"/>
              <a:ext cx="1619508" cy="198157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25145" y="4760945"/>
            <a:ext cx="5165988" cy="2005344"/>
            <a:chOff x="410555" y="4630787"/>
            <a:chExt cx="5472125" cy="2098948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410555" y="4774662"/>
              <a:ext cx="5438651" cy="1828495"/>
              <a:chOff x="4073681" y="4530516"/>
              <a:chExt cx="5438651" cy="1828495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4087166" y="4530516"/>
                <a:ext cx="3105665" cy="740928"/>
              </a:xfrm>
              <a:prstGeom prst="rect">
                <a:avLst/>
              </a:prstGeom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r>
                  <a:rPr lang="ru-RU" sz="1000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4.Укажите количество общеобразовательных организаций, находящихся в муниципальном районе / округе (суммарно: НОО+ООО+СОО) </a:t>
                </a:r>
                <a:r>
                  <a:rPr lang="ru-RU" sz="800" dirty="0">
                    <a:solidFill>
                      <a:srgbClr val="000000"/>
                    </a:solidFill>
                    <a:latin typeface="Century Gothic" panose="020B0502020202020204" pitchFamily="34" charset="0"/>
                  </a:rPr>
                  <a:t>(ед.)</a:t>
                </a:r>
                <a:endParaRPr lang="ru-RU" sz="800" dirty="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7116447" y="4540399"/>
                <a:ext cx="2395885" cy="740928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000" dirty="0">
                    <a:latin typeface="Century Gothic" panose="020B0502020202020204" pitchFamily="34" charset="0"/>
                  </a:rPr>
                  <a:t>12.Укажите количество образовательных организаций, создавших базу потенциальных наставников (ед.)</a:t>
                </a:r>
              </a:p>
            </p:txBody>
          </p:sp>
          <p:pic>
            <p:nvPicPr>
              <p:cNvPr id="13" name="Рисунок 12"/>
              <p:cNvPicPr>
                <a:picLocks noChangeAspect="1"/>
              </p:cNvPicPr>
              <p:nvPr/>
            </p:nvPicPr>
            <p:blipFill rotWithShape="1">
              <a:blip r:embed="rId4"/>
              <a:srcRect t="16274" b="16647"/>
              <a:stretch/>
            </p:blipFill>
            <p:spPr>
              <a:xfrm>
                <a:off x="4364382" y="5470906"/>
                <a:ext cx="1743075" cy="888105"/>
              </a:xfrm>
              <a:prstGeom prst="rect">
                <a:avLst/>
              </a:prstGeom>
              <a:ln>
                <a:solidFill>
                  <a:schemeClr val="accent6">
                    <a:lumMod val="50000"/>
                  </a:schemeClr>
                </a:solidFill>
              </a:ln>
            </p:spPr>
          </p:pic>
          <p:pic>
            <p:nvPicPr>
              <p:cNvPr id="14" name="Рисунок 13"/>
              <p:cNvPicPr>
                <a:picLocks noChangeAspect="1"/>
              </p:cNvPicPr>
              <p:nvPr/>
            </p:nvPicPr>
            <p:blipFill rotWithShape="1">
              <a:blip r:embed="rId5"/>
              <a:srcRect t="15852" r="6276" b="19395"/>
              <a:stretch/>
            </p:blipFill>
            <p:spPr>
              <a:xfrm>
                <a:off x="7227618" y="5514020"/>
                <a:ext cx="1758653" cy="844991"/>
              </a:xfrm>
              <a:prstGeom prst="rect">
                <a:avLst/>
              </a:prstGeom>
              <a:ln>
                <a:solidFill>
                  <a:schemeClr val="accent6">
                    <a:lumMod val="50000"/>
                  </a:schemeClr>
                </a:solidFill>
              </a:ln>
            </p:spPr>
          </p:pic>
          <p:sp>
            <p:nvSpPr>
              <p:cNvPr id="15" name="Стрелка вправо 14"/>
              <p:cNvSpPr/>
              <p:nvPr/>
            </p:nvSpPr>
            <p:spPr>
              <a:xfrm>
                <a:off x="4073681" y="5672642"/>
                <a:ext cx="576649" cy="484632"/>
              </a:xfrm>
              <a:prstGeom prst="rightArrow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6" name="Стрелка вправо 15"/>
              <p:cNvSpPr/>
              <p:nvPr/>
            </p:nvSpPr>
            <p:spPr>
              <a:xfrm>
                <a:off x="6931428" y="5685958"/>
                <a:ext cx="576649" cy="484632"/>
              </a:xfrm>
              <a:prstGeom prst="rightArrow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8" name="Прямоугольник 17"/>
            <p:cNvSpPr/>
            <p:nvPr/>
          </p:nvSpPr>
          <p:spPr>
            <a:xfrm>
              <a:off x="410555" y="4630787"/>
              <a:ext cx="5472125" cy="2098948"/>
            </a:xfrm>
            <a:prstGeom prst="rect">
              <a:avLst/>
            </a:prstGeom>
            <a:noFill/>
            <a:ln w="127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5728806" y="4280808"/>
            <a:ext cx="5676339" cy="2450345"/>
            <a:chOff x="5664222" y="-118645"/>
            <a:chExt cx="5676339" cy="2450345"/>
          </a:xfrm>
        </p:grpSpPr>
        <p:sp>
          <p:nvSpPr>
            <p:cNvPr id="19" name="TextBox 18"/>
            <p:cNvSpPr txBox="1"/>
            <p:nvPr/>
          </p:nvSpPr>
          <p:spPr>
            <a:xfrm>
              <a:off x="5870803" y="-118645"/>
              <a:ext cx="5469758" cy="400110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000" dirty="0">
                  <a:latin typeface="Century Gothic" panose="020B0502020202020204" pitchFamily="34" charset="0"/>
                </a:rPr>
                <a:t>15.Укажите виды работ, к которым привлекаются члены муниципального методического актива</a:t>
              </a:r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997146" y="1510423"/>
              <a:ext cx="5317969" cy="821277"/>
            </a:xfrm>
            <a:prstGeom prst="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</p:pic>
        <p:sp>
          <p:nvSpPr>
            <p:cNvPr id="21" name="Стрелка вправо 20"/>
            <p:cNvSpPr/>
            <p:nvPr/>
          </p:nvSpPr>
          <p:spPr>
            <a:xfrm>
              <a:off x="5664222" y="1791921"/>
              <a:ext cx="337152" cy="484632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5718851" y="4168346"/>
            <a:ext cx="5807675" cy="2676088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1139669" y="566135"/>
            <a:ext cx="1795850" cy="2236789"/>
            <a:chOff x="1565188" y="770022"/>
            <a:chExt cx="1795850" cy="2236789"/>
          </a:xfrm>
        </p:grpSpPr>
        <p:sp>
          <p:nvSpPr>
            <p:cNvPr id="2" name="TextBox 1"/>
            <p:cNvSpPr txBox="1"/>
            <p:nvPr/>
          </p:nvSpPr>
          <p:spPr>
            <a:xfrm>
              <a:off x="1565188" y="773468"/>
              <a:ext cx="1795850" cy="1169551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000" dirty="0">
                  <a:latin typeface="Century Gothic" panose="020B0502020202020204" pitchFamily="34" charset="0"/>
                </a:rPr>
                <a:t>18.Укажите количество образовательных организаций, осуществляющих мониторинг процесса </a:t>
              </a:r>
              <a:r>
                <a:rPr lang="ru-RU" sz="1000" dirty="0" smtClean="0">
                  <a:latin typeface="Century Gothic" panose="020B0502020202020204" pitchFamily="34" charset="0"/>
                </a:rPr>
                <a:t>реализации программы </a:t>
              </a:r>
              <a:r>
                <a:rPr lang="ru-RU" sz="1000" dirty="0">
                  <a:latin typeface="Century Gothic" panose="020B0502020202020204" pitchFamily="34" charset="0"/>
                </a:rPr>
                <a:t>наставничества (ед.)</a:t>
              </a:r>
            </a:p>
          </p:txBody>
        </p:sp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7"/>
            <a:srcRect t="29655" b="29719"/>
            <a:stretch/>
          </p:blipFill>
          <p:spPr>
            <a:xfrm>
              <a:off x="1589038" y="2012001"/>
              <a:ext cx="1759497" cy="889686"/>
            </a:xfrm>
            <a:prstGeom prst="rect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</p:pic>
        <p:sp>
          <p:nvSpPr>
            <p:cNvPr id="6" name="Стрелка вправо 5"/>
            <p:cNvSpPr/>
            <p:nvPr/>
          </p:nvSpPr>
          <p:spPr>
            <a:xfrm>
              <a:off x="1589038" y="2197641"/>
              <a:ext cx="576649" cy="484632"/>
            </a:xfrm>
            <a:prstGeom prst="rightArrow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565188" y="770022"/>
              <a:ext cx="1795850" cy="2236789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1139669" y="3128626"/>
            <a:ext cx="2831348" cy="1282463"/>
            <a:chOff x="6789268" y="4053269"/>
            <a:chExt cx="3295135" cy="1392194"/>
          </a:xfrm>
        </p:grpSpPr>
        <p:grpSp>
          <p:nvGrpSpPr>
            <p:cNvPr id="31" name="Группа 30"/>
            <p:cNvGrpSpPr/>
            <p:nvPr/>
          </p:nvGrpSpPr>
          <p:grpSpPr>
            <a:xfrm>
              <a:off x="6908717" y="4143668"/>
              <a:ext cx="3056238" cy="1201329"/>
              <a:chOff x="6895072" y="3994054"/>
              <a:chExt cx="3056238" cy="1201329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6895072" y="3994054"/>
                <a:ext cx="3056238" cy="707886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1000" dirty="0">
                    <a:latin typeface="Century Gothic" panose="020B0502020202020204" pitchFamily="34" charset="0"/>
                  </a:rPr>
                  <a:t>14.Если на предыдущий вопрос Вы ответили утвердительно, то укажите численность муниципального методического актива (чел.)</a:t>
                </a:r>
              </a:p>
            </p:txBody>
          </p:sp>
          <p:pic>
            <p:nvPicPr>
              <p:cNvPr id="27" name="Рисунок 26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08718" y="4739433"/>
                <a:ext cx="3042592" cy="455950"/>
              </a:xfrm>
              <a:prstGeom prst="rect">
                <a:avLst/>
              </a:prstGeom>
              <a:ln>
                <a:solidFill>
                  <a:schemeClr val="accent6">
                    <a:lumMod val="50000"/>
                  </a:schemeClr>
                </a:solidFill>
              </a:ln>
            </p:spPr>
          </p:pic>
        </p:grpSp>
        <p:sp>
          <p:nvSpPr>
            <p:cNvPr id="32" name="Прямоугольник 31"/>
            <p:cNvSpPr/>
            <p:nvPr/>
          </p:nvSpPr>
          <p:spPr>
            <a:xfrm>
              <a:off x="6789268" y="4053269"/>
              <a:ext cx="3295135" cy="1392194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30" name="Рисунок 2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58483" y="4828000"/>
            <a:ext cx="5317969" cy="339314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cxnSp>
        <p:nvCxnSpPr>
          <p:cNvPr id="42" name="Прямая соединительная линия 41"/>
          <p:cNvCxnSpPr/>
          <p:nvPr/>
        </p:nvCxnSpPr>
        <p:spPr>
          <a:xfrm>
            <a:off x="1322362" y="4210934"/>
            <a:ext cx="45504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Рисунок 5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58484" y="5272111"/>
            <a:ext cx="5317969" cy="389984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52" name="Стрелка вправо 51"/>
          <p:cNvSpPr/>
          <p:nvPr/>
        </p:nvSpPr>
        <p:spPr>
          <a:xfrm>
            <a:off x="755138" y="3853701"/>
            <a:ext cx="325541" cy="484632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2802108" y="3853701"/>
            <a:ext cx="344043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Группа 55"/>
          <p:cNvGrpSpPr/>
          <p:nvPr/>
        </p:nvGrpSpPr>
        <p:grpSpPr>
          <a:xfrm>
            <a:off x="4852258" y="598162"/>
            <a:ext cx="3830594" cy="1456456"/>
            <a:chOff x="4143633" y="332317"/>
            <a:chExt cx="3830594" cy="1456456"/>
          </a:xfrm>
        </p:grpSpPr>
        <p:sp>
          <p:nvSpPr>
            <p:cNvPr id="57" name="TextBox 56"/>
            <p:cNvSpPr txBox="1"/>
            <p:nvPr/>
          </p:nvSpPr>
          <p:spPr>
            <a:xfrm>
              <a:off x="4143633" y="332317"/>
              <a:ext cx="3830594" cy="553998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18.В организации деятельности каких </a:t>
              </a:r>
              <a:r>
                <a:rPr lang="ru-RU" sz="1000" b="1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недостающих </a:t>
              </a:r>
              <a:r>
                <a:rPr lang="ru-RU" sz="1000" dirty="0">
                  <a:latin typeface="Century Gothic" panose="020B0502020202020204" pitchFamily="34" charset="0"/>
                </a:rPr>
                <a:t>муниципальных методических объединений </a:t>
              </a:r>
              <a:r>
                <a:rPr lang="ru-RU" sz="1000" b="1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нуждается </a:t>
              </a:r>
              <a:r>
                <a:rPr lang="ru-RU" sz="1000" dirty="0">
                  <a:latin typeface="Century Gothic" panose="020B0502020202020204" pitchFamily="34" charset="0"/>
                </a:rPr>
                <a:t>муниципальная методическая служба?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143633" y="957776"/>
              <a:ext cx="3830594" cy="830997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200" dirty="0"/>
                <a:t>МО учителей начальных классов, </a:t>
              </a:r>
              <a:endParaRPr lang="en-US" sz="1200" dirty="0" smtClean="0"/>
            </a:p>
            <a:p>
              <a:r>
                <a:rPr lang="ru-RU" sz="1200" dirty="0" smtClean="0"/>
                <a:t>МО </a:t>
              </a:r>
              <a:r>
                <a:rPr lang="ru-RU" sz="1200" dirty="0"/>
                <a:t>учителей математики, физики и информатики, </a:t>
              </a:r>
              <a:endParaRPr lang="en-US" sz="1200" dirty="0" smtClean="0"/>
            </a:p>
            <a:p>
              <a:r>
                <a:rPr lang="ru-RU" sz="1200" dirty="0" smtClean="0"/>
                <a:t>МО </a:t>
              </a:r>
              <a:r>
                <a:rPr lang="ru-RU" sz="1200" dirty="0"/>
                <a:t>учителей физической культуры и ОБЖ, </a:t>
              </a:r>
              <a:endParaRPr lang="en-US" sz="1200" dirty="0" smtClean="0"/>
            </a:p>
            <a:p>
              <a:r>
                <a:rPr lang="ru-RU" sz="1200" dirty="0" smtClean="0"/>
                <a:t>МО </a:t>
              </a:r>
              <a:r>
                <a:rPr lang="ru-RU" sz="1200" dirty="0"/>
                <a:t>учителей технологии,</a:t>
              </a:r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890172" y="518178"/>
            <a:ext cx="3201069" cy="3049729"/>
            <a:chOff x="8422519" y="255373"/>
            <a:chExt cx="3201069" cy="3049729"/>
          </a:xfrm>
        </p:grpSpPr>
        <p:sp>
          <p:nvSpPr>
            <p:cNvPr id="60" name="TextBox 59"/>
            <p:cNvSpPr txBox="1"/>
            <p:nvPr/>
          </p:nvSpPr>
          <p:spPr>
            <a:xfrm>
              <a:off x="8422519" y="255373"/>
              <a:ext cx="3201069" cy="707886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000" dirty="0">
                  <a:latin typeface="Century Gothic" panose="020B0502020202020204" pitchFamily="34" charset="0"/>
                </a:rPr>
                <a:t>19.Какие муниципальные методические объединения </a:t>
              </a:r>
              <a:r>
                <a:rPr lang="ru-RU" sz="1000" b="1" dirty="0">
                  <a:solidFill>
                    <a:srgbClr val="C00000"/>
                  </a:solidFill>
                  <a:latin typeface="Century Gothic" panose="020B0502020202020204" pitchFamily="34" charset="0"/>
                </a:rPr>
                <a:t>готовы к работе </a:t>
              </a:r>
              <a:r>
                <a:rPr lang="ru-RU" sz="1000" dirty="0">
                  <a:latin typeface="Century Gothic" panose="020B0502020202020204" pitchFamily="34" charset="0"/>
                </a:rPr>
                <a:t>в формате сетевого взаимодействия на региональном уровне?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435545" y="996778"/>
              <a:ext cx="3188043" cy="2308324"/>
            </a:xfrm>
            <a:prstGeom prst="rect">
              <a:avLst/>
            </a:prstGeom>
            <a:noFill/>
            <a:ln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solidFill>
                    <a:srgbClr val="C00000"/>
                  </a:solidFill>
                </a:rPr>
                <a:t>МО учителей начальных классов, </a:t>
              </a:r>
              <a:endParaRPr lang="en-US" sz="1200" dirty="0" smtClean="0">
                <a:solidFill>
                  <a:srgbClr val="C00000"/>
                </a:solidFill>
              </a:endParaRPr>
            </a:p>
            <a:p>
              <a:r>
                <a:rPr lang="ru-RU" sz="1200" dirty="0" smtClean="0"/>
                <a:t>МО </a:t>
              </a:r>
              <a:r>
                <a:rPr lang="ru-RU" sz="1200" dirty="0"/>
                <a:t>учителей русского языка и литературы, </a:t>
              </a:r>
              <a:endParaRPr lang="en-US" sz="1200" dirty="0" smtClean="0"/>
            </a:p>
            <a:p>
              <a:r>
                <a:rPr lang="ru-RU" sz="1200" dirty="0" smtClean="0"/>
                <a:t>МО </a:t>
              </a:r>
              <a:r>
                <a:rPr lang="ru-RU" sz="1200" dirty="0"/>
                <a:t>учителей иностранного языка, </a:t>
              </a:r>
              <a:endParaRPr lang="en-US" sz="1200" dirty="0" smtClean="0"/>
            </a:p>
            <a:p>
              <a:r>
                <a:rPr lang="ru-RU" sz="1200" dirty="0" smtClean="0">
                  <a:solidFill>
                    <a:srgbClr val="C00000"/>
                  </a:solidFill>
                </a:rPr>
                <a:t>МО </a:t>
              </a:r>
              <a:r>
                <a:rPr lang="ru-RU" sz="1200" dirty="0">
                  <a:solidFill>
                    <a:srgbClr val="C00000"/>
                  </a:solidFill>
                </a:rPr>
                <a:t>учителей математики, физики и информатики, </a:t>
              </a:r>
              <a:endParaRPr lang="en-US" sz="1200" dirty="0" smtClean="0">
                <a:solidFill>
                  <a:srgbClr val="C00000"/>
                </a:solidFill>
              </a:endParaRPr>
            </a:p>
            <a:p>
              <a:r>
                <a:rPr lang="ru-RU" sz="1200" dirty="0" smtClean="0"/>
                <a:t>МО </a:t>
              </a:r>
              <a:r>
                <a:rPr lang="ru-RU" sz="1200" dirty="0"/>
                <a:t>учителей общественно-научного цикла (история, обществознание, география), </a:t>
              </a:r>
              <a:endParaRPr lang="ru-RU" sz="1200" dirty="0" smtClean="0"/>
            </a:p>
            <a:p>
              <a:r>
                <a:rPr lang="ru-RU" sz="1200" dirty="0" smtClean="0">
                  <a:solidFill>
                    <a:srgbClr val="C00000"/>
                  </a:solidFill>
                </a:rPr>
                <a:t>МО </a:t>
              </a:r>
              <a:r>
                <a:rPr lang="ru-RU" sz="1200" dirty="0">
                  <a:solidFill>
                    <a:srgbClr val="C00000"/>
                  </a:solidFill>
                </a:rPr>
                <a:t>учителей физической культуры и ОБЖ, </a:t>
              </a:r>
              <a:endParaRPr lang="en-US" sz="1200" dirty="0" smtClean="0">
                <a:solidFill>
                  <a:srgbClr val="C00000"/>
                </a:solidFill>
              </a:endParaRPr>
            </a:p>
            <a:p>
              <a:r>
                <a:rPr lang="ru-RU" sz="1200" dirty="0" smtClean="0">
                  <a:solidFill>
                    <a:srgbClr val="C00000"/>
                  </a:solidFill>
                </a:rPr>
                <a:t>МО </a:t>
              </a:r>
              <a:r>
                <a:rPr lang="ru-RU" sz="1200" dirty="0">
                  <a:solidFill>
                    <a:srgbClr val="C00000"/>
                  </a:solidFill>
                </a:rPr>
                <a:t>учителей </a:t>
              </a:r>
              <a:r>
                <a:rPr lang="ru-RU" sz="1200" dirty="0" smtClean="0">
                  <a:solidFill>
                    <a:srgbClr val="C00000"/>
                  </a:solidFill>
                </a:rPr>
                <a:t>технологии, </a:t>
              </a:r>
              <a:endParaRPr lang="en-US" sz="1200" dirty="0" smtClean="0">
                <a:solidFill>
                  <a:srgbClr val="C00000"/>
                </a:solidFill>
              </a:endParaRPr>
            </a:p>
            <a:p>
              <a:r>
                <a:rPr lang="ru-RU" sz="1200" dirty="0" smtClean="0"/>
                <a:t>МО </a:t>
              </a:r>
              <a:r>
                <a:rPr lang="ru-RU" sz="1200" dirty="0"/>
                <a:t>учителей ИЗО, музыки, МО учителей естественно-научного цикла (химия, биология)</a:t>
              </a:r>
            </a:p>
          </p:txBody>
        </p:sp>
      </p:grpSp>
      <p:sp>
        <p:nvSpPr>
          <p:cNvPr id="62" name="Стрелка вправо 61"/>
          <p:cNvSpPr/>
          <p:nvPr/>
        </p:nvSpPr>
        <p:spPr>
          <a:xfrm>
            <a:off x="8712517" y="1303316"/>
            <a:ext cx="261915" cy="205420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право 62"/>
          <p:cNvSpPr/>
          <p:nvPr/>
        </p:nvSpPr>
        <p:spPr>
          <a:xfrm>
            <a:off x="8709131" y="1873116"/>
            <a:ext cx="261915" cy="205420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Стрелка вправо 63"/>
          <p:cNvSpPr/>
          <p:nvPr/>
        </p:nvSpPr>
        <p:spPr>
          <a:xfrm>
            <a:off x="8690295" y="2590184"/>
            <a:ext cx="261915" cy="205420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трелка вправо 64"/>
          <p:cNvSpPr/>
          <p:nvPr/>
        </p:nvSpPr>
        <p:spPr>
          <a:xfrm>
            <a:off x="8702798" y="2781753"/>
            <a:ext cx="261915" cy="205420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3081663" y="0"/>
            <a:ext cx="5588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«Ляпы» заполнения форм для анкетирования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Стрелка вправо 66"/>
          <p:cNvSpPr/>
          <p:nvPr/>
        </p:nvSpPr>
        <p:spPr>
          <a:xfrm>
            <a:off x="5726071" y="4798216"/>
            <a:ext cx="364676" cy="484632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право 68"/>
          <p:cNvSpPr/>
          <p:nvPr/>
        </p:nvSpPr>
        <p:spPr>
          <a:xfrm>
            <a:off x="5687250" y="5284429"/>
            <a:ext cx="364676" cy="484632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5674397" y="5936610"/>
            <a:ext cx="364676" cy="484632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690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36003" y="2906751"/>
            <a:ext cx="3582558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Ответы. Наставничество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18629" y="2917686"/>
            <a:ext cx="3566985" cy="369332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Ответы. ММС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291" y="1991320"/>
            <a:ext cx="4924425" cy="485775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/>
          <a:srcRect l="6164" t="7209" r="24070"/>
          <a:stretch/>
        </p:blipFill>
        <p:spPr>
          <a:xfrm>
            <a:off x="3642024" y="860838"/>
            <a:ext cx="2784390" cy="742423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3098328" y="205946"/>
            <a:ext cx="6877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entury Gothic" panose="020B0502020202020204" pitchFamily="34" charset="0"/>
              </a:rPr>
              <a:t>Исполнительская дисциплина</a:t>
            </a:r>
            <a:endParaRPr lang="ru-RU" sz="2000" dirty="0">
              <a:latin typeface="Century Gothic" panose="020B0502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8629" y="3415571"/>
            <a:ext cx="4310610" cy="2708583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6221286" y="4134975"/>
            <a:ext cx="5009566" cy="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9438" y="3494145"/>
            <a:ext cx="4634686" cy="2708583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709354" y="4075071"/>
            <a:ext cx="5296030" cy="40380"/>
          </a:xfrm>
          <a:prstGeom prst="line">
            <a:avLst/>
          </a:prstGeom>
          <a:ln w="381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61405" y="860838"/>
            <a:ext cx="17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212</a:t>
            </a:r>
            <a:endParaRPr lang="ru-RU" dirty="0"/>
          </a:p>
        </p:txBody>
      </p:sp>
      <p:sp>
        <p:nvSpPr>
          <p:cNvPr id="20" name="TextBox 18"/>
          <p:cNvSpPr txBox="1"/>
          <p:nvPr/>
        </p:nvSpPr>
        <p:spPr>
          <a:xfrm>
            <a:off x="5615519" y="5088312"/>
            <a:ext cx="810895" cy="37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sz="1800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2´12´´</a:t>
            </a:r>
            <a:endParaRPr lang="ru-RU" sz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5359408" y="5018942"/>
            <a:ext cx="1067006" cy="484632"/>
          </a:xfrm>
          <a:prstGeom prst="leftRightArrow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27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Группа 14"/>
          <p:cNvGrpSpPr/>
          <p:nvPr/>
        </p:nvGrpSpPr>
        <p:grpSpPr>
          <a:xfrm>
            <a:off x="312525" y="1682354"/>
            <a:ext cx="6035549" cy="3464482"/>
            <a:chOff x="477794" y="580086"/>
            <a:chExt cx="5445210" cy="2987133"/>
          </a:xfrm>
        </p:grpSpPr>
        <p:graphicFrame>
          <p:nvGraphicFramePr>
            <p:cNvPr id="2" name="Диаграмма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07121197"/>
                </p:ext>
              </p:extLst>
            </p:nvPr>
          </p:nvGraphicFramePr>
          <p:xfrm>
            <a:off x="477794" y="1011430"/>
            <a:ext cx="3266302" cy="24322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3" name="Диаграмма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05695826"/>
                </p:ext>
              </p:extLst>
            </p:nvPr>
          </p:nvGraphicFramePr>
          <p:xfrm>
            <a:off x="2619632" y="1011430"/>
            <a:ext cx="3303372" cy="255578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" name="TextBox 3"/>
            <p:cNvSpPr txBox="1"/>
            <p:nvPr/>
          </p:nvSpPr>
          <p:spPr>
            <a:xfrm>
              <a:off x="848497" y="580086"/>
              <a:ext cx="45308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Общее образование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21491" y="1011430"/>
              <a:ext cx="4465995" cy="25557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221258" y="1073213"/>
              <a:ext cx="1779373" cy="2432222"/>
            </a:xfrm>
            <a:prstGeom prst="rect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488721" y="1073213"/>
              <a:ext cx="1779373" cy="2432222"/>
            </a:xfrm>
            <a:prstGeom prst="rect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372609" y="1682354"/>
            <a:ext cx="6695823" cy="3491008"/>
            <a:chOff x="5602756" y="580086"/>
            <a:chExt cx="6092913" cy="3012080"/>
          </a:xfrm>
        </p:grpSpPr>
        <p:sp>
          <p:nvSpPr>
            <p:cNvPr id="6" name="TextBox 5"/>
            <p:cNvSpPr txBox="1"/>
            <p:nvPr/>
          </p:nvSpPr>
          <p:spPr>
            <a:xfrm>
              <a:off x="6264876" y="580086"/>
              <a:ext cx="453081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chemeClr val="accent6">
                      <a:lumMod val="50000"/>
                    </a:schemeClr>
                  </a:solidFill>
                  <a:latin typeface="Century Gothic" panose="020B0502020202020204" pitchFamily="34" charset="0"/>
                </a:rPr>
                <a:t>Дополнительное  образование</a:t>
              </a:r>
              <a:endParaRPr lang="ru-RU" sz="1400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351373" y="1013490"/>
              <a:ext cx="4357816" cy="255578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11" name="Диаграмма 1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0710917"/>
                </p:ext>
              </p:extLst>
            </p:nvPr>
          </p:nvGraphicFramePr>
          <p:xfrm>
            <a:off x="5602756" y="970474"/>
            <a:ext cx="3836775" cy="262169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2" name="Диаграмма 1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77660390"/>
                </p:ext>
              </p:extLst>
            </p:nvPr>
          </p:nvGraphicFramePr>
          <p:xfrm>
            <a:off x="7659128" y="1001366"/>
            <a:ext cx="4036541" cy="255990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3" name="Прямоугольник 12"/>
            <p:cNvSpPr/>
            <p:nvPr/>
          </p:nvSpPr>
          <p:spPr>
            <a:xfrm>
              <a:off x="6590269" y="1065209"/>
              <a:ext cx="1779373" cy="2432222"/>
            </a:xfrm>
            <a:prstGeom prst="rect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8746526" y="1077567"/>
              <a:ext cx="1779373" cy="2432222"/>
            </a:xfrm>
            <a:prstGeom prst="rect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749643" y="263611"/>
            <a:ext cx="10610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Реализация Целевой модели наставничества в образовательных организациях региона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7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4252238" y="3766110"/>
            <a:ext cx="4219575" cy="2662881"/>
            <a:chOff x="3320879" y="3937944"/>
            <a:chExt cx="4219575" cy="2662881"/>
          </a:xfrm>
        </p:grpSpPr>
        <p:graphicFrame>
          <p:nvGraphicFramePr>
            <p:cNvPr id="5" name="Диаграмма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70602513"/>
                </p:ext>
              </p:extLst>
            </p:nvPr>
          </p:nvGraphicFramePr>
          <p:xfrm>
            <a:off x="3320879" y="3937944"/>
            <a:ext cx="4219575" cy="25581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3905250" y="3937944"/>
              <a:ext cx="3028950" cy="2662881"/>
            </a:xfrm>
            <a:prstGeom prst="rect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7649991" y="3776019"/>
            <a:ext cx="4352925" cy="2672406"/>
            <a:chOff x="7540454" y="3680770"/>
            <a:chExt cx="4352925" cy="2672406"/>
          </a:xfrm>
        </p:grpSpPr>
        <p:graphicFrame>
          <p:nvGraphicFramePr>
            <p:cNvPr id="6" name="Диаграмма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17118919"/>
                </p:ext>
              </p:extLst>
            </p:nvPr>
          </p:nvGraphicFramePr>
          <p:xfrm>
            <a:off x="7540454" y="3680770"/>
            <a:ext cx="4352925" cy="26724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0" name="Прямоугольник 9"/>
            <p:cNvSpPr/>
            <p:nvPr/>
          </p:nvSpPr>
          <p:spPr>
            <a:xfrm>
              <a:off x="8311979" y="3680770"/>
              <a:ext cx="3028950" cy="2662881"/>
            </a:xfrm>
            <a:prstGeom prst="rect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97148" y="3766109"/>
            <a:ext cx="4239461" cy="2662881"/>
            <a:chOff x="894514" y="3956994"/>
            <a:chExt cx="4239461" cy="2662881"/>
          </a:xfrm>
        </p:grpSpPr>
        <p:graphicFrame>
          <p:nvGraphicFramePr>
            <p:cNvPr id="7" name="Диаграмма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34441907"/>
                </p:ext>
              </p:extLst>
            </p:nvPr>
          </p:nvGraphicFramePr>
          <p:xfrm>
            <a:off x="894514" y="4061769"/>
            <a:ext cx="4239461" cy="25581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Прямоугольник 12"/>
            <p:cNvSpPr/>
            <p:nvPr/>
          </p:nvSpPr>
          <p:spPr>
            <a:xfrm>
              <a:off x="1458485" y="3956994"/>
              <a:ext cx="3028950" cy="2662881"/>
            </a:xfrm>
            <a:prstGeom prst="rect">
              <a:avLst/>
            </a:prstGeom>
            <a:noFill/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5730704" y="760738"/>
            <a:ext cx="4572000" cy="2867669"/>
            <a:chOff x="6168854" y="675631"/>
            <a:chExt cx="4572000" cy="2867669"/>
          </a:xfrm>
        </p:grpSpPr>
        <p:graphicFrame>
          <p:nvGraphicFramePr>
            <p:cNvPr id="4" name="Диаграмма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37695675"/>
                </p:ext>
              </p:extLst>
            </p:nvPr>
          </p:nvGraphicFramePr>
          <p:xfrm>
            <a:off x="6168854" y="675631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5" name="Прямоугольник 14"/>
            <p:cNvSpPr/>
            <p:nvPr/>
          </p:nvSpPr>
          <p:spPr>
            <a:xfrm>
              <a:off x="7162800" y="675631"/>
              <a:ext cx="2663654" cy="2867669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330279" y="737718"/>
            <a:ext cx="4327696" cy="2867669"/>
            <a:chOff x="1206329" y="613396"/>
            <a:chExt cx="4327696" cy="2867669"/>
          </a:xfrm>
        </p:grpSpPr>
        <p:graphicFrame>
          <p:nvGraphicFramePr>
            <p:cNvPr id="3" name="Диаграмма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64158293"/>
                </p:ext>
              </p:extLst>
            </p:nvPr>
          </p:nvGraphicFramePr>
          <p:xfrm>
            <a:off x="1206329" y="747069"/>
            <a:ext cx="4327696" cy="26003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6" name="Прямоугольник 15"/>
            <p:cNvSpPr/>
            <p:nvPr/>
          </p:nvSpPr>
          <p:spPr>
            <a:xfrm>
              <a:off x="2124075" y="613396"/>
              <a:ext cx="2663654" cy="2867669"/>
            </a:xfrm>
            <a:prstGeom prst="rect">
              <a:avLst/>
            </a:prstGeom>
            <a:no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09614" y="149526"/>
            <a:ext cx="11129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Реализация Целевой модели наставничества в образовательных организациях Костромской области</a:t>
            </a:r>
            <a:endParaRPr lang="ru-RU" sz="16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73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48420"/>
              </p:ext>
            </p:extLst>
          </p:nvPr>
        </p:nvGraphicFramePr>
        <p:xfrm>
          <a:off x="573430" y="723644"/>
          <a:ext cx="9496425" cy="3219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8913306"/>
              </p:ext>
            </p:extLst>
          </p:nvPr>
        </p:nvGraphicFramePr>
        <p:xfrm>
          <a:off x="5000688" y="3529785"/>
          <a:ext cx="6573473" cy="3241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37968" y="189471"/>
            <a:ext cx="10651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0" i="0" u="none" strike="noStrike" baseline="0" dirty="0" smtClean="0">
                <a:solidFill>
                  <a:schemeClr val="accent6">
                    <a:lumMod val="50000"/>
                  </a:schemeClr>
                </a:solidFill>
                <a:effectLst/>
                <a:latin typeface="Century Gothic" panose="020B0502020202020204" pitchFamily="34" charset="0"/>
              </a:rPr>
              <a:t>Модели взаимодействия наставника и наставляемого, применяемые в  ММС региона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10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19208"/>
              </p:ext>
            </p:extLst>
          </p:nvPr>
        </p:nvGraphicFramePr>
        <p:xfrm>
          <a:off x="683740" y="1013254"/>
          <a:ext cx="10939849" cy="2059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60365"/>
              </p:ext>
            </p:extLst>
          </p:nvPr>
        </p:nvGraphicFramePr>
        <p:xfrm>
          <a:off x="3550507" y="3601307"/>
          <a:ext cx="4823255" cy="287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740" y="288324"/>
            <a:ext cx="10816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Типы наставников, представленные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в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ОУ муниципальных районов Костромской области 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6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042724"/>
              </p:ext>
            </p:extLst>
          </p:nvPr>
        </p:nvGraphicFramePr>
        <p:xfrm>
          <a:off x="428367" y="1101810"/>
          <a:ext cx="11013989" cy="2391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1101075"/>
              </p:ext>
            </p:extLst>
          </p:nvPr>
        </p:nvGraphicFramePr>
        <p:xfrm>
          <a:off x="428368" y="3754394"/>
          <a:ext cx="110139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13686" y="98853"/>
            <a:ext cx="692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Учреждения общего образования</a:t>
            </a:r>
            <a:endParaRPr lang="ru-RU" sz="2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0465" y="701700"/>
            <a:ext cx="4917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Целевая модель наставничества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86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2735070"/>
              </p:ext>
            </p:extLst>
          </p:nvPr>
        </p:nvGraphicFramePr>
        <p:xfrm>
          <a:off x="881447" y="1101810"/>
          <a:ext cx="10684477" cy="2621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294274"/>
              </p:ext>
            </p:extLst>
          </p:nvPr>
        </p:nvGraphicFramePr>
        <p:xfrm>
          <a:off x="881449" y="4123613"/>
          <a:ext cx="10684475" cy="2572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87827" y="140043"/>
            <a:ext cx="6928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Учреждения дополнительного образования</a:t>
            </a:r>
            <a:endParaRPr lang="ru-RU" sz="2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50508" y="701700"/>
            <a:ext cx="4777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Целевая модель наставничества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50508" y="3789405"/>
            <a:ext cx="5420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Положение о наставничестве 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7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17055"/>
              </p:ext>
            </p:extLst>
          </p:nvPr>
        </p:nvGraphicFramePr>
        <p:xfrm>
          <a:off x="288324" y="755821"/>
          <a:ext cx="11285837" cy="2621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3492478"/>
              </p:ext>
            </p:extLst>
          </p:nvPr>
        </p:nvGraphicFramePr>
        <p:xfrm>
          <a:off x="354229" y="4151870"/>
          <a:ext cx="11285835" cy="2378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45492" y="189470"/>
            <a:ext cx="7158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Данные о молодых специалистах и наставниках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1901" y="3694669"/>
            <a:ext cx="7158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Данные о наставниках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38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6098706"/>
              </p:ext>
            </p:extLst>
          </p:nvPr>
        </p:nvGraphicFramePr>
        <p:xfrm>
          <a:off x="527221" y="3935628"/>
          <a:ext cx="110963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29242"/>
              </p:ext>
            </p:extLst>
          </p:nvPr>
        </p:nvGraphicFramePr>
        <p:xfrm>
          <a:off x="453081" y="681681"/>
          <a:ext cx="110963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7221" y="172995"/>
            <a:ext cx="1109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Назначение кураторов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3564" y="3566296"/>
            <a:ext cx="3780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Century Gothic" panose="020B0502020202020204" pitchFamily="34" charset="0"/>
              </a:rPr>
              <a:t>Создание наставнических пар</a:t>
            </a:r>
          </a:p>
        </p:txBody>
      </p:sp>
    </p:spTree>
    <p:extLst>
      <p:ext uri="{BB962C8B-B14F-4D97-AF65-F5344CB8AC3E}">
        <p14:creationId xmlns:p14="http://schemas.microsoft.com/office/powerpoint/2010/main" val="250752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F5C44F-3564-4075-A841-D4C1D42DB56B}"/>
</file>

<file path=customXml/itemProps2.xml><?xml version="1.0" encoding="utf-8"?>
<ds:datastoreItem xmlns:ds="http://schemas.openxmlformats.org/officeDocument/2006/customXml" ds:itemID="{C29D3FEF-771F-4DAF-8188-2BF5FF1BCE68}"/>
</file>

<file path=customXml/itemProps3.xml><?xml version="1.0" encoding="utf-8"?>
<ds:datastoreItem xmlns:ds="http://schemas.openxmlformats.org/officeDocument/2006/customXml" ds:itemID="{B87AFD88-DCF3-4BF5-A545-4C74657B4692}"/>
</file>

<file path=customXml/itemProps4.xml><?xml version="1.0" encoding="utf-8"?>
<ds:datastoreItem xmlns:ds="http://schemas.openxmlformats.org/officeDocument/2006/customXml" ds:itemID="{71B3B037-3304-4047-BF54-AB8A5EA6C37B}"/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622</Words>
  <Application>Microsoft Office PowerPoint</Application>
  <PresentationFormat>Широкоэкранный</PresentationFormat>
  <Paragraphs>85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Times New Roman</vt:lpstr>
      <vt:lpstr>Тема Office</vt:lpstr>
      <vt:lpstr>Мониторинг  «Целевая модель наставничества»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49</cp:revision>
  <dcterms:created xsi:type="dcterms:W3CDTF">2022-10-19T08:13:49Z</dcterms:created>
  <dcterms:modified xsi:type="dcterms:W3CDTF">2023-03-20T11:11:07Z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