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0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8" r:id="rId4"/>
    <p:sldId id="257" r:id="rId5"/>
    <p:sldId id="259" r:id="rId6"/>
    <p:sldId id="272" r:id="rId7"/>
    <p:sldId id="261" r:id="rId8"/>
    <p:sldId id="277" r:id="rId9"/>
    <p:sldId id="278" r:id="rId10"/>
    <p:sldId id="279" r:id="rId11"/>
    <p:sldId id="273" r:id="rId12"/>
    <p:sldId id="262" r:id="rId13"/>
    <p:sldId id="274" r:id="rId14"/>
    <p:sldId id="270" r:id="rId15"/>
    <p:sldId id="269" r:id="rId16"/>
    <p:sldId id="263" r:id="rId17"/>
    <p:sldId id="265" r:id="rId18"/>
    <p:sldId id="275" r:id="rId19"/>
    <p:sldId id="276" r:id="rId20"/>
    <p:sldId id="280" r:id="rId21"/>
    <p:sldId id="281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2460" y="1122363"/>
            <a:ext cx="9601201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2458" y="3814309"/>
            <a:ext cx="9601201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41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087" y="5"/>
            <a:ext cx="98624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4488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087" y="5"/>
            <a:ext cx="98624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697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3" y="5"/>
            <a:ext cx="110163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067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3" y="5"/>
            <a:ext cx="110163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45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4" y="5"/>
            <a:ext cx="99604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761742"/>
      </p:ext>
    </p:extLst>
  </p:cSld>
  <p:clrMapOvr>
    <a:masterClrMapping/>
  </p:clrMapOvr>
  <p:transition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17" y="5"/>
            <a:ext cx="98624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995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12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2460" y="1122363"/>
            <a:ext cx="9601201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2460" y="4467452"/>
            <a:ext cx="9601201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61018" y="6356351"/>
            <a:ext cx="2601383" cy="365125"/>
          </a:xfrm>
        </p:spPr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3058584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73384" y="6356351"/>
            <a:ext cx="2362200" cy="365125"/>
          </a:xfrm>
        </p:spPr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577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118" y="-7482"/>
            <a:ext cx="95576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04329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118" y="-7482"/>
            <a:ext cx="95576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7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88" y="-7482"/>
            <a:ext cx="1052648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94572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87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3" y="-7482"/>
            <a:ext cx="1099457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94572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44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43" y="1236216"/>
            <a:ext cx="10384972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1341" y="4472561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92251" y="6010276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21251" y="6010276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64651" y="6010276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4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43" y="1236216"/>
            <a:ext cx="10384972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1341" y="4701161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5568" y="6375401"/>
            <a:ext cx="2275417" cy="365125"/>
          </a:xfrm>
        </p:spPr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44851" y="6375401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2567" y="6375401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311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343" y="1236216"/>
            <a:ext cx="10384972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1341" y="4701161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35568" y="6375401"/>
            <a:ext cx="2275417" cy="365125"/>
          </a:xfrm>
        </p:spPr>
        <p:txBody>
          <a:bodyPr/>
          <a:lstStyle>
            <a:lvl1pPr>
              <a:defRPr/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44851" y="6375401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12567" y="6375401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62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2F10BCD1-74B8-4579-9CA0-F477401D0183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B8B8B"/>
                </a:solidFill>
                <a:latin typeface="Garamond" panose="02020404030301010803" pitchFamily="18" charset="0"/>
              </a:defRPr>
            </a:lvl1pPr>
          </a:lstStyle>
          <a:p>
            <a:fld id="{A4924FD2-4896-4A2A-864F-906A3D40E5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80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entury Gothic" panose="020B0502020202020204" pitchFamily="34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entury Gothic" panose="020B0502020202020204" pitchFamily="34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entury Gothic" panose="020B0502020202020204" pitchFamily="34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entury Gothic" panose="020B050202020202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entury Gothic" panose="020B050202020202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entury Gothic" panose="020B050202020202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entury Gothic" panose="020B050202020202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Методические рекомендации для образовательных организаций по реализации системы (целевой модели) наставничества педагогических работников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06249" y="5123935"/>
            <a:ext cx="2314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Воронцова Л.И., </a:t>
            </a:r>
          </a:p>
          <a:p>
            <a:pPr algn="r"/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заведующий отделом </a:t>
            </a:r>
            <a:r>
              <a:rPr lang="ru-RU" sz="1100" dirty="0" err="1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тьюторского</a:t>
            </a:r>
            <a:r>
              <a:rPr lang="ru-RU" sz="1100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сопровождения ЦНППМ ОГБОУ ДПО «КОИРО»</a:t>
            </a:r>
            <a:endParaRPr lang="ru-RU" sz="11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1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Кто может быть наставляемым?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07804" y="1636859"/>
            <a:ext cx="816957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молодой/начинающий педагог;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педагог, приступивший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работе после длительного перерыва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педагог, находящийся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процессе адаптации на новом месте работы; 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педагог, желающий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повысить свой профессиональный уровень в определенном направлении педагогической деятельности (предметная область, воспитательная и внеурочная деятельность, дополнительное образование, работа с родителями и пр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.);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педагог, желающий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овладеть современными IT-программами, цифровыми навыками, ИКТ-компетенциями и т.д.; 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педагог, находящийся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состоянии профессионального, эмоционального выгорания; 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педагог, испытывающий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другие профессиональные затруднения и осознающих потребность в наставнике; 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стажер/студент, заключивший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с обязательством последующего принятия на работу и/или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проходящий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стажировку/практику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ОУ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043" y="3740664"/>
            <a:ext cx="1732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Наставляемый</a:t>
            </a:r>
            <a:endParaRPr lang="ru-RU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1946485" y="1524001"/>
            <a:ext cx="461319" cy="4802659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89489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Основные этапы внедрения </a:t>
            </a:r>
            <a:r>
              <a:rPr lang="ru-RU" sz="2400" dirty="0" smtClean="0"/>
              <a:t>и </a:t>
            </a:r>
            <a:r>
              <a:rPr lang="ru-RU" sz="2400" dirty="0"/>
              <a:t>реализации системы </a:t>
            </a:r>
            <a:r>
              <a:rPr lang="ru-RU" sz="2400" dirty="0" smtClean="0"/>
              <a:t>наставничества </a:t>
            </a:r>
            <a:r>
              <a:rPr lang="ru-RU" sz="2400" dirty="0"/>
              <a:t>педагогических работников </a:t>
            </a:r>
            <a:r>
              <a:rPr lang="ru-RU" sz="2400" dirty="0" smtClean="0"/>
              <a:t>в ОУ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94798" y="1890278"/>
            <a:ext cx="2300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подготовительный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23790" y="1767872"/>
            <a:ext cx="7257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ормативно-правовое оформление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внедрения системы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наставничества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организационно-методическое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процесса реализации системы наставничества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информационно-методическое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процесса реализации системы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наставничества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2475" y="2414203"/>
            <a:ext cx="5090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-информировать педагогический коллектив</a:t>
            </a:r>
          </a:p>
          <a:p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-сформировать </a:t>
            </a: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совет </a:t>
            </a:r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наставников</a:t>
            </a:r>
          </a:p>
          <a:p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-выбрать куратора</a:t>
            </a:r>
          </a:p>
          <a:p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-составить дорожную карту </a:t>
            </a:r>
            <a:r>
              <a:rPr lang="ru-RU" sz="1000" i="1" dirty="0">
                <a:latin typeface="Arial" panose="020B0604020202020204" pitchFamily="34" charset="0"/>
                <a:cs typeface="Arial" panose="020B0604020202020204" pitchFamily="34" charset="0"/>
              </a:rPr>
              <a:t>по реализации системы </a:t>
            </a:r>
            <a:r>
              <a:rPr lang="ru-RU" sz="1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наставничества</a:t>
            </a:r>
            <a:endParaRPr lang="ru-RU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23790" y="3391565"/>
            <a:ext cx="78259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определить пары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наставник/наставляемый,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организовать непосредственное взаимодействие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наставника и наставляемого в рамках реализации персонализированной программы наставничества через различные формы и виды наставничества (в том числе дистанционные), взаимное обогащение профессиональным опытом и наращивание компетенций с привлечением в том числе ресурсов социального партнерства.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93193" y="5220091"/>
            <a:ext cx="8523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мониторинг результатов внедрения (применения) системы (целевой модели) наставничества,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рефлексия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саморефлексия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поощрение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наставников и наставляемых, которые добились существенных профессиональных успехов,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диссеминация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лучшего опыта,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планирование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при необходимости следующих этапов развития системы наставничества с учетом имеющегося опыта и новых задач, запросов от наставляемых.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4798" y="5450924"/>
            <a:ext cx="2051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заключительный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4798" y="3450320"/>
            <a:ext cx="1620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основной</a:t>
            </a:r>
          </a:p>
        </p:txBody>
      </p:sp>
      <p:sp>
        <p:nvSpPr>
          <p:cNvPr id="10" name="Стрелка вправо 9"/>
          <p:cNvSpPr/>
          <p:nvPr/>
        </p:nvSpPr>
        <p:spPr>
          <a:xfrm>
            <a:off x="2723637" y="1832628"/>
            <a:ext cx="469556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2723637" y="3450320"/>
            <a:ext cx="469556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520267" y="5393274"/>
            <a:ext cx="469556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29186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2377" y="0"/>
            <a:ext cx="9960429" cy="1325563"/>
          </a:xfrm>
        </p:spPr>
        <p:txBody>
          <a:bodyPr/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Формы и виды наставничества педагогических работников 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2377" y="1260389"/>
            <a:ext cx="9740362" cy="400110"/>
          </a:xfrm>
          <a:prstGeom prst="rect">
            <a:avLst/>
          </a:prstGeom>
          <a:noFill/>
          <a:ln w="9525">
            <a:solidFill>
              <a:srgbClr val="C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наставничества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– способ реализации наставничества через организацию работы наставнической пары или группы, участники которой находятся в заданной ролевой ситуации, определяемой программой наставничества, основной деятельностью и позицией участников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8513" y="2049244"/>
            <a:ext cx="4085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+mj-lt"/>
              </a:rPr>
              <a:t>Модели  взаимодейств</a:t>
            </a:r>
            <a:r>
              <a:rPr lang="ru-RU" dirty="0" smtClean="0">
                <a:solidFill>
                  <a:srgbClr val="C00000"/>
                </a:solidFill>
                <a:latin typeface="+mj-lt"/>
              </a:rPr>
              <a:t>ия</a:t>
            </a:r>
            <a:endParaRPr lang="ru-RU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7053" y="2662468"/>
            <a:ext cx="4051398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«опытный педагог – молодой специалист»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«лидер педагогического сообщества – педагог, испытывающий профессиональные затруднения в сфере коммуникации»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«педагог-новатор – консервативный педагог»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«опытный предметник – неопытный предметник»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702" y="2744246"/>
            <a:ext cx="2636107" cy="360098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педагог–педагог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  <a:p>
            <a:pPr marL="342900" indent="-342900">
              <a:buAutoNum type="arabicPeriod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«руководитель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образовательной организации – педагог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</a:p>
          <a:p>
            <a:pPr marL="342900" indent="-342900">
              <a:buFontTx/>
              <a:buAutoNum type="arabicPeriod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«педагог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вуза/колледжа – молодой педагог образовательной организации» 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Tx/>
              <a:buAutoNum type="arabicPeriod"/>
            </a:pP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«социальный партнер – педагог образовательной организации»</a:t>
            </a:r>
          </a:p>
          <a:p>
            <a:pPr marL="342900" indent="-342900">
              <a:buAutoNum type="arabicPeriod"/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0702" y="2042986"/>
            <a:ext cx="2833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+mj-lt"/>
              </a:rPr>
              <a:t>Форма наставничества</a:t>
            </a:r>
            <a:endParaRPr lang="ru-RU" sz="16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184694" y="2792381"/>
            <a:ext cx="255373" cy="884587"/>
          </a:xfrm>
          <a:prstGeom prst="rightArrow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614715" y="4613207"/>
            <a:ext cx="3993736" cy="193899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профессорско-преподавательский состав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вузов;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специалисты и инженерно-технические работники учреждений, предприятий,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организаций;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специалисты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структурных подразделений управлений силовых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ведомств;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тренерский состав детско-юношеских и взрослых спортивных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обществ;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специалисты органов социальной защиты населения, органов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опеки;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члены общественных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организаций; 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201166" y="5140409"/>
            <a:ext cx="255373" cy="884587"/>
          </a:xfrm>
          <a:prstGeom prst="rightArrow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842422" y="2585952"/>
            <a:ext cx="3880317" cy="286232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Виртуальное (дистанционное) наставничество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Наставничество в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группе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Краткосрочное или целеполагающее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наставничество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Реверсивное наставничество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Ситуационное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наставничество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Скоростное консультационное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наставничество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Традиционная форма наставничества («один на один»)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42422" y="2085923"/>
            <a:ext cx="3105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+mj-lt"/>
              </a:rPr>
              <a:t>Виды наставничества</a:t>
            </a:r>
          </a:p>
        </p:txBody>
      </p:sp>
    </p:spTree>
    <p:extLst>
      <p:ext uri="{BB962C8B-B14F-4D97-AF65-F5344CB8AC3E}">
        <p14:creationId xmlns:p14="http://schemas.microsoft.com/office/powerpoint/2010/main" val="258165775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Для педагогов образовательных организаций ДО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46609" y="5551579"/>
            <a:ext cx="508274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специалисты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психолого-педагогических и медико-социальных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центров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40621" y="1033111"/>
            <a:ext cx="6079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социальные партнеры </a:t>
            </a:r>
            <a:r>
              <a:rPr lang="ru-RU" dirty="0">
                <a:solidFill>
                  <a:srgbClr val="C00000"/>
                </a:solidFill>
              </a:rPr>
              <a:t>и </a:t>
            </a:r>
            <a:r>
              <a:rPr lang="ru-RU" dirty="0" smtClean="0">
                <a:solidFill>
                  <a:srgbClr val="C00000"/>
                </a:solidFill>
              </a:rPr>
              <a:t>потенциальные наставники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8420" y="1613246"/>
            <a:ext cx="516806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для хормейстеров, балетмейстеров, режиссеров народного театра, художников-оформителей, концертмейстеров, руководителей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оркестров, руководителей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фольклорных коллективов, режиссеров театрализованных массовых представлений, акций, фестивалей, мастеров декоративно-прикладного творчества, распорядителей танцевальных программ и т.д.);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46608" y="1796541"/>
            <a:ext cx="5082745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деятели искусств академических, народных и прочих театров, консерваторий, филармоний, творческих союзов, творческих коллективов, иных учреждений культуры (домов культуры и творчества) и т.д.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8420" y="3220995"/>
            <a:ext cx="516806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для методистов, педагогов-библиотекарей, руководителей детских общественных объединений, старших вожатых,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педагогов-организаторов; 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0154" y="3220994"/>
            <a:ext cx="50292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сотрудники музеев, библиотек, центров военно-патриотического воспитания, члены общественных организаций (волонтерских, РДШ, молодежное объединение «</a:t>
            </a:r>
            <a:r>
              <a:rPr lang="ru-RU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Юнармия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8420" y="4090080"/>
            <a:ext cx="516806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инструкторов по физической культуре, тренеров-преподавателей, руководителей кружков и секций спортивной направленности;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6609" y="4274745"/>
            <a:ext cx="5082745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тренерский состав ведущих спортивных клубов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8420" y="4872319"/>
            <a:ext cx="516806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для методистов, педагогов дополнительного образования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руководителей кружков, секций, туристических станций и т.д.;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6609" y="4779985"/>
            <a:ext cx="508274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специалисты </a:t>
            </a:r>
            <a:r>
              <a:rPr lang="ru-RU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кванториумов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IT-кубов, кружков робототехники, образовательных центров для одаренных детей, малых академий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наук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8421" y="5551579"/>
            <a:ext cx="516806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для педагогов дополнительного образования, работающих с детьми с ограниченными возможностями здоровья (далее – ОВЗ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5944926" y="2030965"/>
            <a:ext cx="554727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5944925" y="3287062"/>
            <a:ext cx="554727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5925656" y="4185656"/>
            <a:ext cx="554727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5944926" y="4782524"/>
            <a:ext cx="554727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5972362" y="5521737"/>
            <a:ext cx="554727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01807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Необходимые компетенции наставника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3653" y="1325568"/>
            <a:ext cx="114291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знать и уметь применять в работе нормативную правовую базу (федеральную, региональную) в сфере образования, наставнической деятельности;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уметь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«вводить в должность» (знакомить с основными обязанностями, требованиями, предъявляемыми к учителю-предметнику (учителю начальных классов), с правилами внутреннего трудового распорядка, охраны труда и техники безопасности);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знакомить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молодого (начинающего) педагога со школой, с расположением учебных классов, кабинетов, служебных и бытовых помещений;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разрабатывать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совместно с наставляемым педагогом персонализированные программы наставничества с учетом уровня его научной, психолого-педагогической, методической компетентности, уровня мотивации;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изучать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деловые и нравственные качества молодого педагога, его отношение к проведению занятий, к педагогическому коллективу, обучающимся и их родителям, увлечения, наклонности, круг досугового общения;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консультировать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 поводу самостоятельного проведения молодым или менее опытным педагогом учебных занятий и внеклассных мероприятий;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оказывать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молодому (начинающему) педагогу индивидуальную помощь в овладении практическими приемами и способами качественного проведения занятий, выявлять и совместно устранять допущенные ошибки;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личным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примером развивать положительные качества наставляемого, привлекать к участию в общественной жизни коллектива, содействовать развитию общекультурного и профессионального кругозора;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участвовать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обсуждении вопросов, связанных с педагогической и общественной деятельностью молодого (начинающего) педагога, вносить предложения о его поощрении или применении мер воспитательного и дисциплинарного воздействия;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периодически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сообщать куратору или руководителю методического объединения о процессе адаптации молодого (начинающего) педагога, результативности его профессиональной деятельности;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подводить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итоги профессиональной адаптации молодого (начинающего) педагога с предложениями по дальнейшей работе и др.</a:t>
            </a:r>
          </a:p>
        </p:txBody>
      </p:sp>
    </p:spTree>
    <p:extLst>
      <p:ext uri="{BB962C8B-B14F-4D97-AF65-F5344CB8AC3E}">
        <p14:creationId xmlns:p14="http://schemas.microsoft.com/office/powerpoint/2010/main" val="363669989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Права участников наставнических пар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3840" y="2041611"/>
            <a:ext cx="480677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пользоваться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имеющейся в образовательной организации нормативной, информационно-аналитической и учебно-методической документацией, материалами и иными ресурсами, обеспечивающими реализацию персонализированной программы наставничества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индивидуальном порядке обращаться к наставнику за советом, помощью по вопросам, связанным с наставничеством;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запрашивать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интересующую информацию;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принимать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участие в оценке качества реализованных персонализированных программ наставничества, в оценке соответствия условий их организации требованиям и принципам системы (целевой модели) наставничества;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выходить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 ходатайством о замене наставника к куратору реализации программ наставничества в образовательной организации.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67136" y="1383594"/>
            <a:ext cx="3204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+mj-lt"/>
              </a:rPr>
              <a:t>н</a:t>
            </a:r>
            <a:r>
              <a:rPr lang="ru-RU" dirty="0" smtClean="0">
                <a:solidFill>
                  <a:srgbClr val="C00000"/>
                </a:solidFill>
                <a:latin typeface="+mj-lt"/>
              </a:rPr>
              <a:t>аставляемый:</a:t>
            </a:r>
            <a:endParaRPr lang="ru-RU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6077" y="1810953"/>
            <a:ext cx="591476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привлекать наставляемого к участию в мероприятиях, связанных с реализацией персонализированной программы наставничества;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участвовать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обсуждении вопросов, связанных с внедрением (применением) системы (целевой модели) наставничества в образовательной организации, в том числе с деятельностью наставляемого;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выбирать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формы и методы взаимодействия с наставляемым и своевременности выполнения заданий, проектов, определенных персонализированной программой наставничества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составе комиссий принимать участие в аттестации наставляемого и иных оценочных или конкурсных мероприятиях;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обращаться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 куратору с предложениями по внесению изменений и дополнений в документацию и инструменты осуществления персонализированных программ наставничества;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обращаться к куратору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организационно-методической поддержкой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принимать участие в оценке качества реализованной персонализированной программы наставничества, в оценке соответствия условий ее организации требованиям и принципам системы (целевой модели) наставничества;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обращаться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 руководителю образовательной организации с мотивированным заявлением о сложении обязанностей наставника по причинам личного характера или успешного выполнения лицом, в отношении которого осуществляется наставничество, мероприятий, содержащихся в персонализированной программе наставляемого.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9439" y="1325568"/>
            <a:ext cx="3204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+mj-lt"/>
              </a:rPr>
              <a:t>наставник:</a:t>
            </a:r>
            <a:endParaRPr lang="ru-RU" dirty="0">
              <a:solidFill>
                <a:srgbClr val="C00000"/>
              </a:solidFill>
              <a:latin typeface="+mj-lt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6483178" y="4969611"/>
            <a:ext cx="451024" cy="2338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6483178" y="5642541"/>
            <a:ext cx="451024" cy="2338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09708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Завершение персонализированной программы наставничества педагогических работников. 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1449" y="2067697"/>
            <a:ext cx="996778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происходит в случае: </a:t>
            </a:r>
          </a:p>
          <a:p>
            <a:endParaRPr lang="ru-RU" sz="16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завершения плана мероприятий и срока действия персонализированной программы наставничества;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инициативе наставника или наставляемого и/или обоюдному решению (по уважительным обстоятельствам);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инициативе куратора (в случае недолжного исполнения персонализированной программы наставничества в силу различных обстоятельств со стороны наставника и/или наставляемого – форс-мажора)</a:t>
            </a: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01187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Оценка результативности и эффективности ее реализации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3125" y="1268647"/>
            <a:ext cx="107009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ценка показателей системы наставничества по четырем характеристикам: </a:t>
            </a:r>
          </a:p>
          <a:p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− реакция наставляемого, или его эмоциональная удовлетворенность от пребывания в роли наставляемого;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− изменения в знаниях и их оценки; </a:t>
            </a:r>
          </a:p>
          <a:p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− изменение поведения и способа действий в проблемных ситуациях; </a:t>
            </a:r>
          </a:p>
          <a:p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− общая оценка результатов для образовательной организации: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5822" y="3245904"/>
            <a:ext cx="557701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Оценка эмоциональной удовлетворенности от обучения в рамках наставничества, или реакция.</a:t>
            </a:r>
          </a:p>
          <a:p>
            <a:pPr marL="342900" indent="-342900">
              <a:buAutoNum type="arabicParenR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arenR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Оценка знаний, полученных во время реализации персонализированной программы наставничества.</a:t>
            </a:r>
          </a:p>
          <a:p>
            <a:pPr marL="342900" indent="-342900">
              <a:buAutoNum type="arabicParenR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arenR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arenR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Оценка изменения поведения.</a:t>
            </a:r>
          </a:p>
          <a:p>
            <a:pPr marL="342900" indent="-342900">
              <a:buAutoNum type="arabicParenR"/>
            </a:pP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arenR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arenR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arenR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AutoNum type="arabicParenR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Оценка результатов для образовательной организации. 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54949" y="3266888"/>
            <a:ext cx="17743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Анкетирование 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781535" y="3157921"/>
            <a:ext cx="9784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983783" y="3975009"/>
            <a:ext cx="1716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Тестирование 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8767119" y="3896585"/>
            <a:ext cx="9784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9983783" y="4510496"/>
            <a:ext cx="198126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Наблюдение, анкеты, опросники, непосредственное </a:t>
            </a:r>
            <a:r>
              <a:rPr lang="ru-RU" sz="1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невключенное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наблюдение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8781535" y="4635249"/>
            <a:ext cx="9784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8719752" y="5654372"/>
            <a:ext cx="978408" cy="484632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922000" y="5661535"/>
            <a:ext cx="1981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31469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Оценка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результативности внедрения (применения) системы (целевой модели) наставничества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6562" y="2141837"/>
            <a:ext cx="51156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снижение «текучести» педагогических кадров, закрепление молодых/начинающих педагогов в образовательной организации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сокращение времени на адаптацию молодого/начинающего педагога в профессиональной среде; </a:t>
            </a: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увеличение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доли педагогов, вовлеченных в процесс наставничества; </a:t>
            </a:r>
          </a:p>
          <a:p>
            <a:pPr algn="just"/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апробация и внедрение персонализированных программ наставничества для педагогических работников с учетом потребностей их профессионального роста и выявленных профессиональных затруднений;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электронного банка наставничества, доступного для взаимодействия педагогов в рамках наставнических практик вне зависимости от их места работы и проживания (открытое наставничество);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материалов мониторинга оценки эффективности осуществления персонализированных программ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наставничества;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4844" y="1502870"/>
            <a:ext cx="4077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Ожидаемые результаты внедрения (применения) системы (целевой модели) </a:t>
            </a:r>
            <a:r>
              <a:rPr lang="ru-RU" sz="12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наставничества:</a:t>
            </a:r>
            <a:endParaRPr lang="ru-RU" sz="12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13837" y="2141837"/>
            <a:ext cx="47836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профессионального мастерства педагогов, развитие профессиональных инициатив и активности;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уровня профессиональной компетентности педагогов при решении новых или нестандартных задач;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построение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открытой среды наставничества педагогических работников, партнерского взаимодействия среди всех субъектов наставнической деятельности.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29168" y="1502870"/>
            <a:ext cx="4847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Ожидаемые эффекты от внедрения (применения) системы (целевой модели) наставничества: </a:t>
            </a:r>
          </a:p>
        </p:txBody>
      </p:sp>
    </p:spTree>
    <p:extLst>
      <p:ext uri="{BB962C8B-B14F-4D97-AF65-F5344CB8AC3E}">
        <p14:creationId xmlns:p14="http://schemas.microsoft.com/office/powerpoint/2010/main" val="37990302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9965" y="74146"/>
            <a:ext cx="9960429" cy="1325563"/>
          </a:xfrm>
        </p:spPr>
        <p:txBody>
          <a:bodyPr/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Риски внедрения (применения) системы (целевой модели) педагогических работников в образовательных организациях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пути их минимизации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1274" y="1573526"/>
            <a:ext cx="11214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Отсутствие у некоторых педагогов восприятия наставничества как механизма профессионального роста педагогов.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3037" y="3290334"/>
            <a:ext cx="11223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Высокая нагрузка на наставников и наставляемых.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3037" y="4506279"/>
            <a:ext cx="11214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Низкая мотивация наставников, недостаточно высокое качество наставнической деятельности и формализм в выполнении их функций.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3037" y="5616836"/>
            <a:ext cx="11223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Низкая мотивация наставляемых, их стремление противопоставить себя «косным» наставникам и их многолетнему </a:t>
            </a:r>
            <a:r>
              <a:rPr lang="ru-RU" sz="12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опыту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6076" y="5986168"/>
            <a:ext cx="68374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 развитие реверсивных форм наставничества;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вовлечение наставника и наставляемого в инновационные общешкольные процессы;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привлечение наставника в процесс подготовки аттестации наставляемого;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привлечение наставляемого в процесс подготовки наставника к аттестационным процедурам.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4313" y="4664181"/>
            <a:ext cx="110089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вертикально-интегрированная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система обучения и сопровождения наставников;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методического обеспечения и диагностического инструментария административно-кураторским корпусом для предоставления его наставнику;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планирование, распределение и соблюдение обязанностей, четкое формулирование и реализация запросов наставников;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разнообразных форм наставничества, в том числе дистанционных;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психолого-педагогическая поддержка наставников и наставляемых;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выстраивание многоуровневой среды наставничества, включающей внутриорганизационный и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внеорганизационный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контуры.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4313" y="3560592"/>
            <a:ext cx="1143735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 разработка системы мотивирования, материальных и нематериальных форм стимулирования, поощрения за конкретные достижения;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соразвитие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тандемов «наставник – наставляемый» в направлении их дополнительности, взаимозаменяемости, синергии, реверсивности;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вовлечение большего количества педагогов в наставническую деятельность, в том числе молодых/начинающих педагогов путем развития разнообразных форм наставничества, основанных на идее разделения труда наставников (наставничество, разделенное между несколькими наставниками, по профессиональным затруднениям наставляемого).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363" y="1843784"/>
            <a:ext cx="111490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 создание в образовательной организации среды для развития наставничества с благоприятным психологическим климатом, освещение практик наставничества на сайте образовательной организации, в социальных сетях и других доступных образовательных ресурсах, получение реальных позитивных результатов от внедрения системы наставничества;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расширение возможностей профессионального роста педагогов за счет создания сетевого партнерского взаимодействия по различным направлениям наставничества, организация стажировок и др.;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участие в муниципальных, региональных программах и мероприятиях по наставничеству (конкурсах, грантах, съездах и т.п.), а также в деятельности ассоциаций и профессиональных сообществ педагогических работников; 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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рефлексия результатов профессиональной деятельности педагогов, реализующих программы наставничества.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387179" y="2280230"/>
            <a:ext cx="15487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Пути минимизации</a:t>
            </a:r>
            <a:endParaRPr lang="ru-RU" sz="1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163453" y="3836751"/>
            <a:ext cx="1047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Пути </a:t>
            </a:r>
          </a:p>
          <a:p>
            <a:pPr algn="ctr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минимизации</a:t>
            </a:r>
            <a:endParaRPr lang="ru-RU" sz="1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99016" y="5000002"/>
            <a:ext cx="972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Пути </a:t>
            </a:r>
          </a:p>
          <a:p>
            <a:pPr algn="ctr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минимизации</a:t>
            </a:r>
            <a:endParaRPr lang="ru-RU" sz="1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-126076" y="6162677"/>
            <a:ext cx="972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Пути </a:t>
            </a:r>
          </a:p>
          <a:p>
            <a:pPr algn="ctr"/>
            <a:r>
              <a:rPr lang="ru-RU" sz="1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минимизации</a:t>
            </a:r>
            <a:endParaRPr lang="ru-RU" sz="1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58018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7922" r="4319"/>
          <a:stretch/>
        </p:blipFill>
        <p:spPr>
          <a:xfrm>
            <a:off x="7443088" y="441642"/>
            <a:ext cx="3793322" cy="482068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641" y="420126"/>
            <a:ext cx="3415991" cy="484219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Стрелка вправо 4"/>
          <p:cNvSpPr/>
          <p:nvPr/>
        </p:nvSpPr>
        <p:spPr>
          <a:xfrm>
            <a:off x="4644182" y="357515"/>
            <a:ext cx="2347784" cy="496741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разработаны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целью оказания практической помощи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 системы наставничества педагогов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образовательных организациях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7222" y="5478162"/>
            <a:ext cx="11252886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Методические рекомендации обеспечивают образовательные организации инструментарием по внедрению и применению системы (целевой модели) наставничества в образовательных организациях, определяют виды и формы наставничества, ответственность, права и обязанности, а также функции различных участников процесса наставничества, методику организации наставничества в образовательных организациях.</a:t>
            </a:r>
          </a:p>
        </p:txBody>
      </p:sp>
    </p:spTree>
    <p:extLst>
      <p:ext uri="{BB962C8B-B14F-4D97-AF65-F5344CB8AC3E}">
        <p14:creationId xmlns:p14="http://schemas.microsoft.com/office/powerpoint/2010/main" val="275424261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Карьерный рост наставника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8758" y="5513846"/>
            <a:ext cx="8122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2023г.  - аттестация по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новым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квалификационным категориям 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«педагог-методист» и «педагог-наставник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6649" y="1578459"/>
            <a:ext cx="11178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Распоряжение 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Правительства Российской Федерации от 31 декабря 2019 года № </a:t>
            </a:r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3273-р</a:t>
            </a:r>
          </a:p>
          <a:p>
            <a:pPr algn="ctr"/>
            <a:r>
              <a:rPr lang="ru-RU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«Об утверждении основных принципов национальной системы профессионального роста педагогических работников Российской Федерации, включая национальную систему учительского роста»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3254" y="2907957"/>
            <a:ext cx="10387913" cy="163121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субъектов </a:t>
            </a:r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Российской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Федерации:</a:t>
            </a:r>
          </a:p>
          <a:p>
            <a:pPr algn="ctr"/>
            <a:endParaRPr lang="ru-RU" sz="12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первый этап пилотной апробации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установления педагогическим работникам организаций, осуществляющих образовательную деятельность,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новых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квалификационных категорий </a:t>
            </a:r>
            <a:endParaRPr lang="ru-RU" sz="16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педагог-методист» и «педагог-наставник». </a:t>
            </a:r>
          </a:p>
        </p:txBody>
      </p:sp>
    </p:spTree>
    <p:extLst>
      <p:ext uri="{BB962C8B-B14F-4D97-AF65-F5344CB8AC3E}">
        <p14:creationId xmlns:p14="http://schemas.microsoft.com/office/powerpoint/2010/main" val="2307586281"/>
      </p:ext>
    </p:extLst>
  </p:cSld>
  <p:clrMapOvr>
    <a:masterClrMapping/>
  </p:clrMapOvr>
  <p:transition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3514" y="120533"/>
            <a:ext cx="9720648" cy="1325563"/>
          </a:xfrm>
        </p:spPr>
        <p:txBody>
          <a:bodyPr/>
          <a:lstStyle/>
          <a:p>
            <a:r>
              <a:rPr lang="ru-RU" sz="2400" dirty="0" smtClean="0"/>
              <a:t>Что изучить для воплощения наставнической практики в ОУ?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2497" y="1731382"/>
            <a:ext cx="6796067" cy="147313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0750" y="3775089"/>
            <a:ext cx="5119559" cy="182967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040943867"/>
      </p:ext>
    </p:extLst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2301" y="0"/>
            <a:ext cx="9960429" cy="1325563"/>
          </a:xfrm>
        </p:spPr>
        <p:txBody>
          <a:bodyPr/>
          <a:lstStyle/>
          <a:p>
            <a:r>
              <a:rPr lang="ru-RU" sz="2000" dirty="0" smtClean="0"/>
              <a:t>Нормативные правовые условия осуществления наставнической деятельности педагогическими работниками в образовательной организации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95634" y="2431271"/>
            <a:ext cx="4654377" cy="453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добровольной основе 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0919" y="3069249"/>
            <a:ext cx="4679092" cy="6590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дополнительные меры стимулирования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0919" y="3945983"/>
            <a:ext cx="4679092" cy="7496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письменное согласие наставника на выполнение наставнических обязанностей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0920" y="4913333"/>
            <a:ext cx="4679091" cy="7825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письменное согласие педагогического работника на закрепление за ним наставника</a:t>
            </a:r>
            <a:endParaRPr lang="ru-RU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83180" y="1646422"/>
            <a:ext cx="4744994" cy="37240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Наставническая деятельность регулируется: </a:t>
            </a:r>
          </a:p>
          <a:p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коллективным договором,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дополнительными соглашениями к трудовому договору,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положением об оплате труда,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иными локальными нормативными актами образовательной организации в соответствии с трудовым законодательством.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Положение о системе наставничества педагогических работников в образовательной организации,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Положение об установлении систем оплаты труда работников образовательной организации</a:t>
            </a:r>
            <a:endParaRPr lang="ru-RU" sz="12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6564" y="6027875"/>
            <a:ext cx="11640064" cy="4924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основе методических рекомендаций образовательные организации могут разрабатывать собственные рекомендации, положения, программы по организации и развитию системы (целевой модели) наставничества педагогических </a:t>
            </a:r>
            <a:r>
              <a:rPr lang="ru-RU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работников.</a:t>
            </a:r>
            <a:endParaRPr lang="ru-RU" sz="1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0919" y="1612630"/>
            <a:ext cx="4679092" cy="52322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дополнительные обязанности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наставничеству, </a:t>
            </a: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входящие в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должностные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обязанности педагога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613" y="1504908"/>
            <a:ext cx="1015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Важно! </a:t>
            </a:r>
          </a:p>
        </p:txBody>
      </p:sp>
    </p:spTree>
    <p:extLst>
      <p:ext uri="{BB962C8B-B14F-4D97-AF65-F5344CB8AC3E}">
        <p14:creationId xmlns:p14="http://schemas.microsoft.com/office/powerpoint/2010/main" val="79517432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Локальные нормативные правовые акты, обеспечивающие реализацию системы (целевой модели) наставничества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6822" y="2166551"/>
            <a:ext cx="998425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Приказ «Об утверждении положения о системе наставничества педагогических работников в образовательной организации» </a:t>
            </a:r>
          </a:p>
          <a:p>
            <a:endParaRPr lang="ru-RU" sz="1200" b="1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Приложения к приказу: </a:t>
            </a:r>
          </a:p>
          <a:p>
            <a:r>
              <a:rPr lang="ru-RU" sz="1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Положение о системе наставничества педагогических работников в образовательной организации», </a:t>
            </a:r>
          </a:p>
          <a:p>
            <a:r>
              <a:rPr lang="ru-RU" sz="1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Дорожная карта (план мероприятий) по реализации Положения о системе наставничества педагогических работников в    образовательной организации).  </a:t>
            </a:r>
          </a:p>
          <a:p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Приказ(ы) о закреплении наставнических пар/групп с письменного согласия их участников на возложение на них дополнительных обязанностей, связанных с наставнической деятельностью</a:t>
            </a:r>
          </a:p>
          <a:p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Соглашения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сотрудничестве 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- с </a:t>
            </a:r>
            <a:r>
              <a:rPr lang="ru-RU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другими образовательными организациями, </a:t>
            </a:r>
            <a:endParaRPr lang="ru-RU" sz="12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- с ИРО</a:t>
            </a:r>
            <a:r>
              <a:rPr lang="ru-RU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ЦНППМ </a:t>
            </a:r>
            <a:r>
              <a:rPr lang="ru-RU" sz="1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ПР, </a:t>
            </a:r>
          </a:p>
          <a:p>
            <a:r>
              <a:rPr lang="ru-RU" sz="1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- со </a:t>
            </a:r>
            <a:r>
              <a:rPr lang="ru-RU" sz="12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стажировочными</a:t>
            </a:r>
            <a:r>
              <a:rPr lang="ru-RU" sz="1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площадками, </a:t>
            </a:r>
            <a:endParaRPr lang="ru-RU" sz="12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- с социальными </a:t>
            </a:r>
            <a:r>
              <a:rPr lang="ru-RU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партнерами, общественными профессиональными объединениями (ассоциациями) </a:t>
            </a:r>
          </a:p>
          <a:p>
            <a:r>
              <a:rPr lang="ru-RU" sz="1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- др</a:t>
            </a:r>
            <a:r>
              <a:rPr lang="ru-RU" sz="1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заинтересованными в наставничестве педагогических работников образовательной </a:t>
            </a:r>
            <a:r>
              <a:rPr lang="ru-RU" sz="1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организации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1238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Организационно-методическое и информационно-методическое обеспечение реализации системы (целевой модели) наставничества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6120" y="1507524"/>
            <a:ext cx="696921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 пар/групп «наставник – наставляемый» с составлением персонализированных программ наставничества для конкретных пар/групп;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повышение квалификации наставников по соответствующей программе дополнительного профессионального образования, в том числе возможно на базе ФГАОУ ДПО «Академия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Минпросвещения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России» и/или по программам соответствующего профиля из числа программ Федерального реестра программ ДППО;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 материалов анкетирования для оценки реализации персонализированных программ наставничества с целью выявления профессиональных затруднений педагогических работников (в том числе молодых/начинающих педагогов);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 методических материалов для наставника и наставляемого;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 планов участия в межшкольных инновационных проектах наставников вместе с наставляемыми, вовлечения их в исследовательскую и аналитическую деятельность;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подготовка положения и иной документации о проведении конкурсов на лучшего наставника, конкурсов наставнических пар;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помощь молодым педагогам в подготовке к участию в профессиональных конкурсах;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организация обмена педагогическим и наставническим опытом;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организационно-методическая помощь наставляемым в публикации статей на различных цифровых ресурсах, в методической литературе и пр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48584" y="1222830"/>
            <a:ext cx="2927670" cy="549381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3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Разработать необходимые </a:t>
            </a:r>
            <a:r>
              <a:rPr lang="ru-RU" sz="13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ЛА;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3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3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Выявить </a:t>
            </a:r>
            <a:r>
              <a:rPr lang="ru-RU" sz="13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дефициты педагогов</a:t>
            </a:r>
            <a:r>
              <a:rPr lang="ru-RU" sz="13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3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3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Обучить наставников;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3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3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Создать пары;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3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3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Составить план работы</a:t>
            </a:r>
            <a:r>
              <a:rPr lang="ru-RU" sz="13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3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3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Составить персонализированные программы </a:t>
            </a:r>
            <a:r>
              <a:rPr lang="ru-RU" sz="1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наставничества для конкретных пар/групп;</a:t>
            </a:r>
            <a:endParaRPr lang="ru-RU" sz="13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3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3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Подготовить метод. материалы для наставников;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3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3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Подготовить метод. материалы для </a:t>
            </a:r>
            <a:r>
              <a:rPr lang="ru-RU" sz="13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наставляемых;</a:t>
            </a:r>
          </a:p>
          <a:p>
            <a:endParaRPr lang="ru-RU" sz="13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3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Провести плановые мероприятия;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13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3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Организовать диссеминацию опыта в </a:t>
            </a:r>
            <a:r>
              <a:rPr lang="ru-RU" sz="1300" dirty="0" err="1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т.ч</a:t>
            </a:r>
            <a:r>
              <a:rPr lang="ru-RU" sz="13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. наставляемых</a:t>
            </a:r>
          </a:p>
        </p:txBody>
      </p:sp>
    </p:spTree>
    <p:extLst>
      <p:ext uri="{BB962C8B-B14F-4D97-AF65-F5344CB8AC3E}">
        <p14:creationId xmlns:p14="http://schemas.microsoft.com/office/powerpoint/2010/main" val="131801812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Персонализированная программа наставничества педагогических работников в образовательных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организациях 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551" y="1655805"/>
            <a:ext cx="11310552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‒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является краткосрочной (от 3 месяцев до 1 года, при необходимости может быть продлена); 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‒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создается для конкретной пары/группы наставников и наставляемых; 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‒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разрабатывается совместно наставником и наставляемым, </a:t>
            </a: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или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наставляемый знакомится с разработанной наставником программой (возможно, в присутствии куратора или члена методического объединения/совета наставников).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3124" y="3517557"/>
            <a:ext cx="3311611" cy="25237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Включает:</a:t>
            </a:r>
          </a:p>
          <a:p>
            <a:endParaRPr lang="ru-RU" sz="1200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-описание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 и видов наставничества, 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-участников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наставнической деятельности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-направления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наставнической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деятельности,</a:t>
            </a:r>
          </a:p>
          <a:p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перечень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мероприятий, нацеленных на устранение выявленных профессиональных затруднений наставляемого и на поддержку его сильных сторон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40659" y="3517556"/>
            <a:ext cx="1869990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Структура программы</a:t>
            </a:r>
          </a:p>
          <a:p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пояснительная записка</a:t>
            </a:r>
          </a:p>
          <a:p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план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мероприятий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24568" y="3110302"/>
            <a:ext cx="578620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описание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проблемы, цели и задачи наставничества, описание возможного содержания деятельности наставника и наставляемого, сроки реализации программы наставничества, промежуточные и планируемые результаты, расписание встреч, режим работы (онлайн, очный, смешанный), условия обучения и т.д.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24568" y="4311836"/>
            <a:ext cx="3940924" cy="249299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наставнической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-научно-теоретические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-нормативные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правовые,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-предметно-профессиональные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-психолого-педагогические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(ориентированные на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обучающихся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их родителей),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-методические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(содержание образования, методики и технологии обучения),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-ИКТ-компетенции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цифровизация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образования,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-внеурочная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воспитательная деятельность, 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здоровьесбережение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обучающихся.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470293" y="4311836"/>
            <a:ext cx="1540475" cy="24622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меры и формы мероприятий по устранению профессиональных затруднений наставляемого, указываются ориентировочные сроки достижения промежуточных и конечных (для данной программы наставничества) результатов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лево 8"/>
          <p:cNvSpPr/>
          <p:nvPr/>
        </p:nvSpPr>
        <p:spPr>
          <a:xfrm>
            <a:off x="10050162" y="5189838"/>
            <a:ext cx="420131" cy="484632"/>
          </a:xfrm>
          <a:prstGeom prst="lef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920946" y="3698789"/>
            <a:ext cx="303622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920946" y="4971916"/>
            <a:ext cx="303622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39953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Информационно-методическое обеспечение системы (целевой модели) наставничества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58099" y="2199503"/>
            <a:ext cx="97041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официальный сайт образовательной организации;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участие педагогов в сетевых предметных сообществах;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организация доступа в виртуальные библиотеки, в том числе библиотеки методической литературы;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сетевое взаимодействие образовательных организаций и других субъектов в рамках организации единого пространства наставничества, продвижения педагогических и наставнических практик и опыта. </a:t>
            </a:r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95746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Кто может быть наставником?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https://img2.freepng.ru/20180712/reb/kisspng-mentorship-clip-art-mentor-5b47b38bd47128.4695372215314256758702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7"/>
          <a:stretch/>
        </p:blipFill>
        <p:spPr bwMode="auto">
          <a:xfrm>
            <a:off x="1837338" y="1556950"/>
            <a:ext cx="8459959" cy="5148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1862" y="3210076"/>
            <a:ext cx="141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Опытный педагог</a:t>
            </a:r>
            <a:endParaRPr lang="ru-RU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2862" y="963140"/>
            <a:ext cx="93119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авторитетный среди педагогов, обладающий лидерскими качествами, организационными и коммуникативными навыками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заинтересованный в успехе и повышении престижа образовательной организации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заинтересованный в успехах наставляемого коллеги и готовый нести личную ответственность за результаты его работы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руководитель 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педагогического 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сообщества;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автор учебных пособий и 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материалов;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показывающий 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высокое качество образования обучающихся по своему предмету вне зависимости от контингента детей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методически 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ориентированный, обладающий 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аналитическими 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навыками;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способный создать 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рефлексивную среду для освоения коллегами педагогических технологий и методик, которыми 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владеет сам;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готовый 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 самосовершенствованию, инновационному профессиональному развитию в плане приобретения новых компетенций и 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опыта;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4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социально мобильный, способный </a:t>
            </a:r>
            <a:r>
              <a:rPr lang="ru-RU" sz="1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 самообучению и дальнейшей успешной </a:t>
            </a:r>
            <a:r>
              <a:rPr lang="ru-RU" sz="14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самореализации.</a:t>
            </a:r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1709139" y="1153259"/>
            <a:ext cx="643723" cy="50728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97199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Кто может быть наставником?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https://img2.freepng.ru/20180712/reb/kisspng-mentorship-clip-art-mentor-5b47b38bd47128.4695372215314256758702.jpg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27"/>
          <a:stretch/>
        </p:blipFill>
        <p:spPr bwMode="auto">
          <a:xfrm>
            <a:off x="1837338" y="1556950"/>
            <a:ext cx="8459959" cy="5148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1862" y="3210076"/>
            <a:ext cx="1412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Опытный педагог</a:t>
            </a:r>
            <a:endParaRPr lang="ru-RU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4820" y="1153259"/>
            <a:ext cx="612895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авторитетный среди педагогов, обладающий лидерскими качествами, организационными и коммуникативными навыками</a:t>
            </a: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заинтересованный </a:t>
            </a:r>
            <a:r>
              <a:rPr lang="ru-RU" sz="1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успехе и повышении престижа образовательной организации;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заинтересованный в успехах наставляемого коллеги и готовый нести личную ответственность за результаты его работы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руководитель </a:t>
            </a:r>
            <a:r>
              <a:rPr lang="ru-RU" sz="1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педагогического </a:t>
            </a: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сообщества;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автор учебных пособий и </a:t>
            </a: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материалов;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показывающий </a:t>
            </a:r>
            <a:r>
              <a:rPr lang="ru-RU" sz="1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высокое качество образования обучающихся по своему предмету вне зависимости от контингента детей</a:t>
            </a: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12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методически </a:t>
            </a: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ориентированный, обладающий </a:t>
            </a:r>
            <a:r>
              <a:rPr lang="ru-RU" sz="1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аналитическими </a:t>
            </a: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навыками;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способный создать </a:t>
            </a:r>
            <a:r>
              <a:rPr lang="ru-RU" sz="1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рефлексивную среду для освоения коллегами педагогических технологий и методик, которыми </a:t>
            </a: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владеет сам;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готовый </a:t>
            </a:r>
            <a:r>
              <a:rPr lang="ru-RU" sz="1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 самосовершенствованию, инновационному профессиональному развитию в плане приобретения новых компетенций и </a:t>
            </a: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опыта;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200" dirty="0" smtClean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социально мобильный, способный </a:t>
            </a:r>
            <a:r>
              <a:rPr lang="ru-RU" sz="12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 самообучению и дальнейшей успешной </a:t>
            </a:r>
            <a:r>
              <a:rPr lang="ru-RU" sz="12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самореализации.</a:t>
            </a:r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1709139" y="1153259"/>
            <a:ext cx="643723" cy="4759963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826247" y="1073750"/>
            <a:ext cx="3169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+mj-lt"/>
              </a:rPr>
              <a:t>Если в вашей школе таких педагогов  нет…</a:t>
            </a:r>
            <a:endParaRPr lang="ru-RU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31935" y="2194412"/>
            <a:ext cx="2743200" cy="267765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Наставником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может стать педагог из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другого ОУ,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работающий в другом муниципальном образовании или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другом регионе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основе сетевого взаимодействия.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Поиск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подбор такого наставника может осуществляться на дистанционной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основе.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0297297" y="1775200"/>
            <a:ext cx="484632" cy="364092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66475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19ABD8F6D586447BEC745CCCE922233" ma:contentTypeVersion="49" ma:contentTypeDescription="Создание документа." ma:contentTypeScope="" ma:versionID="e7ba8c9a17f5fac8e8a0ba3372aa7e3c">
  <xsd:schema xmlns:xsd="http://www.w3.org/2001/XMLSchema" xmlns:xs="http://www.w3.org/2001/XMLSchema" xmlns:p="http://schemas.microsoft.com/office/2006/metadata/properties" xmlns:ns2="f13cd17a-5410-446a-96bd-44fada269ec3" xmlns:ns3="4a252ca3-5a62-4c1c-90a6-29f4710e47f8" targetNamespace="http://schemas.microsoft.com/office/2006/metadata/properties" ma:root="true" ma:fieldsID="3ef2d5c7c49e63c501edd87c472c3fdd" ns2:_="" ns3:_="">
    <xsd:import namespace="f13cd17a-5410-446a-96bd-44fada269ec3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cd17a-5410-446a-96bd-44fada269e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3596BD-4CC4-478F-A5FA-1454181293F8}"/>
</file>

<file path=customXml/itemProps2.xml><?xml version="1.0" encoding="utf-8"?>
<ds:datastoreItem xmlns:ds="http://schemas.openxmlformats.org/officeDocument/2006/customXml" ds:itemID="{1FF30BE9-3C54-459B-B75B-BEBB164A00F5}"/>
</file>

<file path=customXml/itemProps3.xml><?xml version="1.0" encoding="utf-8"?>
<ds:datastoreItem xmlns:ds="http://schemas.openxmlformats.org/officeDocument/2006/customXml" ds:itemID="{EFFA0FE8-0B66-47BB-AD53-02C50491578A}"/>
</file>

<file path=customXml/itemProps4.xml><?xml version="1.0" encoding="utf-8"?>
<ds:datastoreItem xmlns:ds="http://schemas.openxmlformats.org/officeDocument/2006/customXml" ds:itemID="{C2FA31DB-9E54-4DDA-ADBC-58040AEECC27}"/>
</file>

<file path=docProps/app.xml><?xml version="1.0" encoding="utf-8"?>
<Properties xmlns="http://schemas.openxmlformats.org/officeDocument/2006/extended-properties" xmlns:vt="http://schemas.openxmlformats.org/officeDocument/2006/docPropsVTypes">
  <Template>+Окружающий мир и География Костромской области_03.03.22г.</Template>
  <TotalTime>374</TotalTime>
  <Words>3042</Words>
  <Application>Microsoft Office PowerPoint</Application>
  <PresentationFormat>Широкоэкранный</PresentationFormat>
  <Paragraphs>391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Century Gothic</vt:lpstr>
      <vt:lpstr>Garamond</vt:lpstr>
      <vt:lpstr>Tahoma</vt:lpstr>
      <vt:lpstr>Wingdings</vt:lpstr>
      <vt:lpstr>КОИРО2</vt:lpstr>
      <vt:lpstr>Методические рекомендации для образовательных организаций по реализации системы (целевой модели) наставничества педагогических работников</vt:lpstr>
      <vt:lpstr>Презентация PowerPoint</vt:lpstr>
      <vt:lpstr>Нормативные правовые условия осуществления наставнической деятельности педагогическими работниками в образовательной организации</vt:lpstr>
      <vt:lpstr>Локальные нормативные правовые акты, обеспечивающие реализацию системы (целевой модели) наставничества</vt:lpstr>
      <vt:lpstr>Организационно-методическое и информационно-методическое обеспечение реализации системы (целевой модели) наставничества</vt:lpstr>
      <vt:lpstr>Персонализированная программа наставничества педагогических работников в образовательных организациях </vt:lpstr>
      <vt:lpstr>Информационно-методическое обеспечение системы (целевой модели) наставничества</vt:lpstr>
      <vt:lpstr>Кто может быть наставником?</vt:lpstr>
      <vt:lpstr>Кто может быть наставником?</vt:lpstr>
      <vt:lpstr>Кто может быть наставляемым?</vt:lpstr>
      <vt:lpstr>Основные этапы внедрения и реализации системы наставничества педагогических работников в ОУ</vt:lpstr>
      <vt:lpstr>Формы и виды наставничества педагогических работников </vt:lpstr>
      <vt:lpstr>Для педагогов образовательных организаций ДО </vt:lpstr>
      <vt:lpstr>Необходимые компетенции наставника</vt:lpstr>
      <vt:lpstr>Права участников наставнических пар</vt:lpstr>
      <vt:lpstr>Завершение персонализированной программы наставничества педагогических работников. </vt:lpstr>
      <vt:lpstr>Оценка результативности и эффективности ее реализации</vt:lpstr>
      <vt:lpstr>Оценка результативности внедрения (применения) системы (целевой модели) наставничества</vt:lpstr>
      <vt:lpstr>Риски внедрения (применения) системы (целевой модели) педагогических работников в образовательных организациях  и пути их минимизации</vt:lpstr>
      <vt:lpstr>Карьерный рост наставника</vt:lpstr>
      <vt:lpstr>Что изучить для воплощения наставнической практики в ОУ?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Условия и ресурсы для внедрения и реализации системы (целевой модели) наставничества педагогических работников в образовательной организации</dc:title>
  <dc:creator>Администратор</dc:creator>
  <cp:lastModifiedBy>Администратор</cp:lastModifiedBy>
  <cp:revision>42</cp:revision>
  <dcterms:created xsi:type="dcterms:W3CDTF">2022-04-21T10:21:39Z</dcterms:created>
  <dcterms:modified xsi:type="dcterms:W3CDTF">2023-03-21T06:42:27Z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0x010100619ABD8F6D586447BEC745CCCE922233</vt:lpwstr>
  </property>
</Properties>
</file>