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sldIdLst>
    <p:sldId id="256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4" autoAdjust="0"/>
    <p:restoredTop sz="61989" autoAdjust="0"/>
  </p:normalViewPr>
  <p:slideViewPr>
    <p:cSldViewPr snapToGrid="0">
      <p:cViewPr varScale="1">
        <p:scale>
          <a:sx n="72" d="100"/>
          <a:sy n="72" d="100"/>
        </p:scale>
        <p:origin x="18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FC059-49DE-4047-8632-E0A214D0A767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09445-9D8E-4C39-9142-4DB3F92CD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развития и функционирования единой федеральной системы научно-методического сопровождения педагогических работников и управленческих кадров ключевым направлением является методическая поддержка и помощь, максимально приближенные к потребностям каждого педагога, обеспечивающие им доступ к современным методикам, технологиям, средствам и инструментам обучения и воспитания. Одним из основных ресурсов для оказания такой помощи должны выступать муниципальные методические службы. </a:t>
            </a:r>
          </a:p>
          <a:p>
            <a:endParaRPr lang="ru-RU" dirty="0" smtClean="0"/>
          </a:p>
          <a:p>
            <a:r>
              <a:rPr lang="ru-RU" dirty="0" smtClean="0"/>
              <a:t>Муниципальная методическая служба (ММС) - важнейшее звено системы непрерывного образования педагогического коллектива школы. Повседневная деятельность по повышению квалификации тесно связана с учебно-воспитательным процессом, и учитель имеет возможность в ходе своей работы ежедневно на практике закреплять свои теоретические познания.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9445-9D8E-4C39-9142-4DB3F92CD0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8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основные направления деятельности ЦНППМ и ММС в рамках системы научно-методического сопровождения. Главным направлением деятельности Центра является </a:t>
            </a:r>
            <a:r>
              <a:rPr lang="ru-RU" dirty="0" err="1" smtClean="0"/>
              <a:t>тьюторское</a:t>
            </a:r>
            <a:r>
              <a:rPr lang="ru-RU" dirty="0" smtClean="0"/>
              <a:t> сопровождение повышения квалификации, разработка ИОМ, анализ профессиональных дефицитов, адресная методическая поддержка. Муниципальная методическая служба совместно с ЦНППМ обеспечивают методическое сопровождение педагогических работников и управленческих кадров. Основные функции ММС представлены на слайде. И как вы видите, между Центром и ММС выстраивается тесное взаимодействие.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9445-9D8E-4C39-9142-4DB3F92CD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5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Муниципальные методические службы совместно с ЦНППМ  обеспечивают </a:t>
            </a:r>
            <a:r>
              <a:rPr lang="ru-RU" dirty="0" err="1" smtClean="0"/>
              <a:t>тьюторское</a:t>
            </a:r>
            <a:r>
              <a:rPr lang="ru-RU" dirty="0" smtClean="0"/>
              <a:t> методическое сопровождение педагогических работников и управленческих кадров.</a:t>
            </a:r>
          </a:p>
          <a:p>
            <a:r>
              <a:rPr lang="ru-RU" dirty="0" smtClean="0"/>
              <a:t>Одной из ключевых задач ММС является создание условий для повышения уровня профессионального мастерства педагога, готовности к инновациям (к освоению новых и разработке авторских программ и технологий), созданию индивидуально-авторской педагогической или методической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9445-9D8E-4C39-9142-4DB3F92CD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4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ED0D9-0A35-4FB1-85AD-60231099CD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4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ED0D9-0A35-4FB1-85AD-60231099CD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1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9445-9D8E-4C39-9142-4DB3F92CD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0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8" y="6356350"/>
            <a:ext cx="228282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09147-2FF2-440E-ACE8-DA923431F3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9825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3050" y="6356350"/>
            <a:ext cx="17097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1AC1-4261-46F8-A049-7354F6FEE77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73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1782F-0587-450D-8791-0CA66BBE576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BB56A-A372-4A65-9B42-312686DC9E9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4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2CC23-477A-409C-98D9-52C98130D20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E0320-1A39-460E-BD70-E57BA2CB7DB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18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B5D35-ACD0-499C-AC19-D8E50FA1184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2A22-4308-4E06-B6F2-66CDC6C0837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57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6F8C0-631D-41A0-B566-FE1D3BF7170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A0CC0-6E37-425D-A159-E6114DC9868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5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4401-C5F5-4600-B8A4-5089D8C32B4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76C1-4E1A-407A-B42C-C4A016F4616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2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04DF8-958B-43A5-92FD-083E911561A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8275-5D80-4AF6-8420-67641B15D41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313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249488"/>
            <a:ext cx="5384800" cy="4324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88"/>
            <a:ext cx="5384800" cy="4324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BFEF9-6D0A-4F1C-B7F8-5613DD8F2F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CB339-B657-427E-A218-CDE55B4E280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80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3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73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8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7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604D0-4FC2-47B9-BE14-F4620B87199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6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100" y="6356350"/>
            <a:ext cx="24717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AA60-6902-4830-A36C-E0DD05FD586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751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0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17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9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92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6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9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08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37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0206E-00F2-494D-9F37-0322D96A8FF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02BC6-F3EC-4F60-BCEB-EF46506F183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49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0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8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7CC48-7955-4D59-A399-F1837698DA8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AA15D-C12C-43F8-A514-FD2E5044498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79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C710A-7631-45E0-9BA6-34A68EF8E0F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ACA7A-4B14-4CD8-9CB5-175EC382EB6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0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0FB89-73E6-4A41-9A83-5B65FCA556C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964B-8BDC-474E-9ABD-5FA6E99ED39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D2ABD-7A5D-40B9-A9A4-661C678CD10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37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038" y="6356350"/>
            <a:ext cx="18319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C379E-004E-4050-99FD-F694766B166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9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829D5-0289-4B43-B7FE-A67D853DF29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37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038" y="6356350"/>
            <a:ext cx="18319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1F4EC-FDFE-4197-A389-A0164746EDA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6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F35F0-C0A7-45D2-8946-DB6AC30A13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66114-5CB0-49E9-BC8A-42B062A50D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67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B5529-9D38-4DCC-A728-34CEA3CA573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D5177-A807-4A1F-A55F-5D4FE9088DA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50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71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k.com/club210735012" TargetMode="External"/><Relationship Id="rId5" Type="http://schemas.openxmlformats.org/officeDocument/2006/relationships/hyperlink" Target="mailto:cnppm-kostroma@yandex.ru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/>
                </a:solidFill>
              </a:rPr>
              <a:t>Взаимодействие ЦНППМ и ММС: результаты, проблемы, перспективы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1270" y="6308035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25.08.2022г.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68138" y="4969565"/>
            <a:ext cx="3366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err="1" smtClean="0"/>
              <a:t>Гольцова</a:t>
            </a:r>
            <a:r>
              <a:rPr lang="ru-RU" i="1" dirty="0" smtClean="0"/>
              <a:t> А.А.,</a:t>
            </a:r>
          </a:p>
          <a:p>
            <a:pPr algn="r"/>
            <a:r>
              <a:rPr lang="ru-RU" dirty="0" smtClean="0"/>
              <a:t> руководитель ЦНППМ, </a:t>
            </a:r>
          </a:p>
          <a:p>
            <a:pPr algn="r"/>
            <a:r>
              <a:rPr lang="ru-RU" dirty="0" smtClean="0"/>
              <a:t>декан факультета повышения квалификации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54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5" y="2005012"/>
            <a:ext cx="5869952" cy="71269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800" dirty="0"/>
              <a:t>Тьюторское сопровождение реализации программ повышения квалификации педагогических работников и управленческих кадров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242" t="38864" r="55000" b="47534"/>
          <a:stretch/>
        </p:blipFill>
        <p:spPr>
          <a:xfrm>
            <a:off x="2299856" y="327605"/>
            <a:ext cx="3325090" cy="1225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4173" y="524942"/>
            <a:ext cx="242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ММС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7890" y="2005012"/>
            <a:ext cx="5361709" cy="1839863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230400" marR="0" lvl="0" indent="-2304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переноса приобретенных в ходе освоения индивидуальных образовательных маршрутов компетенций в реальную педагогическую практику во взаимодействии с ЦНППМ (в формате стажировок, мастер-классов, организации обмена опытом, посещения учебных занятий педагогических работников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77887" y="3965144"/>
            <a:ext cx="5361709" cy="593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400" marR="0" lvl="0" indent="-2304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запросов и оказание практической помощи педагогическим работникам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77888" y="4727109"/>
            <a:ext cx="5361709" cy="15905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400" marR="0" lvl="0" indent="-2304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Calibri" panose="020F0502020204030204" pitchFamily="34" charset="0"/>
                <a:cs typeface="+mn-cs"/>
              </a:rPr>
              <a:t>Координация методической работы, формирование методической инфраструктуры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Calibri" panose="020F0502020204030204" pitchFamily="34" charset="0"/>
                <a:cs typeface="+mn-cs"/>
              </a:rPr>
              <a:t>муниципальной системы образования для сопровождения профессиональной деятельности педагогических работников и управленческих кадров, образовательных организаций.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336885" y="4552482"/>
            <a:ext cx="5869952" cy="67448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Выявление и анализ  дефицитов профессиональных компетенций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(обязательно)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336885" y="3558922"/>
            <a:ext cx="5869952" cy="81244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Сопровождение переноса педагогическими работниками новых компетенций в практику обучения и воспитания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336885" y="2832192"/>
            <a:ext cx="5869952" cy="67449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Разработка индивидуальных образовательных маршрутов, их методическое сопровождение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336885" y="5408087"/>
            <a:ext cx="5869952" cy="66020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Адресная методическая поддержка, консультирование педагогических работников и управленческих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28846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734" y="195791"/>
            <a:ext cx="9598882" cy="1325563"/>
          </a:xfrm>
        </p:spPr>
        <p:txBody>
          <a:bodyPr/>
          <a:lstStyle/>
          <a:p>
            <a:r>
              <a:rPr lang="ru-RU" sz="3600" dirty="0"/>
              <a:t>Треки взаимодействия ЦНППМ и ММС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251" y="2005012"/>
            <a:ext cx="10813775" cy="437591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 Аналитическое направление</a:t>
            </a:r>
          </a:p>
          <a:p>
            <a:pPr algn="just"/>
            <a:r>
              <a:rPr lang="ru-RU" sz="2400" dirty="0" smtClean="0"/>
              <a:t>изучение </a:t>
            </a:r>
            <a:r>
              <a:rPr lang="ru-RU" sz="2400" dirty="0"/>
              <a:t>и анализ состояния и результатов деятельности по профессиональному развитию педагогов и руководителей муниципальных </a:t>
            </a:r>
            <a:r>
              <a:rPr lang="ru-RU" sz="2400" dirty="0" smtClean="0"/>
              <a:t>образований;</a:t>
            </a:r>
            <a:endParaRPr lang="ru-RU" sz="2400" dirty="0"/>
          </a:p>
          <a:p>
            <a:pPr algn="just"/>
            <a:r>
              <a:rPr lang="ru-RU" sz="2400" dirty="0">
                <a:solidFill>
                  <a:schemeClr val="accent5"/>
                </a:solidFill>
              </a:rPr>
              <a:t>изучение и анализ деятельности профессиональных сообществ </a:t>
            </a:r>
            <a:r>
              <a:rPr lang="ru-RU" sz="2400" dirty="0" smtClean="0">
                <a:solidFill>
                  <a:schemeClr val="accent5"/>
                </a:solidFill>
              </a:rPr>
              <a:t>муниципалитетов</a:t>
            </a:r>
            <a:r>
              <a:rPr lang="ru-RU" sz="2400" dirty="0" smtClean="0"/>
              <a:t>;</a:t>
            </a:r>
            <a:endParaRPr lang="ru-RU" sz="2400" dirty="0"/>
          </a:p>
          <a:p>
            <a:pPr algn="just"/>
            <a:r>
              <a:rPr lang="ru-RU" sz="2400" dirty="0"/>
              <a:t>выявление запроса педагогических коллективов, управленческих кадров и отдельных педагогов на направления повышения квалификации и профессионального развития;</a:t>
            </a:r>
          </a:p>
          <a:p>
            <a:pPr algn="just"/>
            <a:r>
              <a:rPr lang="ru-RU" sz="2400" dirty="0">
                <a:solidFill>
                  <a:schemeClr val="accent5"/>
                </a:solidFill>
              </a:rPr>
              <a:t>изучение, обобщение и распространение эффективного опыта педагогической и управленческой деятельности образовательных организаций муниципального образования, направленной на достижение приоритетных задач в области </a:t>
            </a:r>
            <a:r>
              <a:rPr lang="ru-RU" sz="2400" dirty="0" smtClean="0">
                <a:solidFill>
                  <a:schemeClr val="accent5"/>
                </a:solidFill>
              </a:rPr>
              <a:t>образования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25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Треки взаимодействия ЦНППМ и ММС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7" y="2005012"/>
            <a:ext cx="1091316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Информационное направление</a:t>
            </a:r>
          </a:p>
          <a:p>
            <a:pPr algn="just"/>
            <a:r>
              <a:rPr lang="ru-RU" sz="2400" dirty="0" smtClean="0"/>
              <a:t>информирование </a:t>
            </a:r>
            <a:r>
              <a:rPr lang="ru-RU" sz="2400" dirty="0"/>
              <a:t>педагогического сообщества муниципального образования о новых тенденциях развития образования, задачах и требованиях к профессиональной компетентности педагогических работников и управленческих кадров, приоритетных направлениях развития отрасли;</a:t>
            </a:r>
          </a:p>
          <a:p>
            <a:pPr algn="just"/>
            <a:r>
              <a:rPr lang="ru-RU" sz="2400" dirty="0" smtClean="0">
                <a:solidFill>
                  <a:schemeClr val="accent5"/>
                </a:solidFill>
              </a:rPr>
              <a:t>популяризация </a:t>
            </a:r>
            <a:r>
              <a:rPr lang="ru-RU" sz="2400" dirty="0">
                <a:solidFill>
                  <a:schemeClr val="accent5"/>
                </a:solidFill>
              </a:rPr>
              <a:t>новейших эффективных педагогических практик, методик обучения и воспитания, инструментов управления образовательными организациями муниципального образования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178" y="365126"/>
            <a:ext cx="9894771" cy="1125008"/>
          </a:xfrm>
        </p:spPr>
        <p:txBody>
          <a:bodyPr/>
          <a:lstStyle/>
          <a:p>
            <a:r>
              <a:rPr lang="ru-RU" sz="3600" dirty="0"/>
              <a:t>Треки взаимодействия ЦНППМ и ММС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7" y="1828800"/>
            <a:ext cx="10933044" cy="48502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 Организационно-методическое направление</a:t>
            </a:r>
          </a:p>
          <a:p>
            <a:pPr algn="just"/>
            <a:r>
              <a:rPr lang="ru-RU" sz="2000" dirty="0" smtClean="0"/>
              <a:t>организация </a:t>
            </a:r>
            <a:r>
              <a:rPr lang="ru-RU" sz="2000" dirty="0" err="1"/>
              <a:t>тьюторского</a:t>
            </a:r>
            <a:r>
              <a:rPr lang="ru-RU" sz="2000" dirty="0"/>
              <a:t> сопровождения педагогических работников и управленческих кадров в процессе проектирования и реализации индивидуальных образовательных маршрутов развития профессионального мастерства, </a:t>
            </a:r>
            <a:endParaRPr lang="ru-RU" sz="2000" dirty="0" smtClean="0"/>
          </a:p>
          <a:p>
            <a:pPr algn="just"/>
            <a:r>
              <a:rPr lang="ru-RU" sz="2000" dirty="0" smtClean="0"/>
              <a:t>участие  </a:t>
            </a:r>
            <a:r>
              <a:rPr lang="ru-RU" sz="2000" dirty="0"/>
              <a:t>в реализации программ повышения квалификации педагогических работников и управленческих кадров (в </a:t>
            </a:r>
            <a:r>
              <a:rPr lang="ru-RU" sz="2000" dirty="0" err="1"/>
              <a:t>т.ч</a:t>
            </a:r>
            <a:r>
              <a:rPr lang="ru-RU" sz="2000" dirty="0"/>
              <a:t>. </a:t>
            </a:r>
            <a:r>
              <a:rPr lang="ru-RU" sz="2000" dirty="0">
                <a:solidFill>
                  <a:schemeClr val="accent5"/>
                </a:solidFill>
              </a:rPr>
              <a:t>в форме стажировок в образовательных организациях </a:t>
            </a:r>
            <a:r>
              <a:rPr lang="ru-RU" sz="2000" dirty="0"/>
              <a:t>муниципального образования);</a:t>
            </a:r>
          </a:p>
          <a:p>
            <a:pPr algn="just"/>
            <a:r>
              <a:rPr lang="ru-RU" sz="2000" dirty="0">
                <a:solidFill>
                  <a:schemeClr val="accent5"/>
                </a:solidFill>
              </a:rPr>
              <a:t>участие в обеспечении методического сопровождения переноса педагогическими работниками и управленческими кадрами муниципального образования приобретенных профессиональных компетенций в практику обучения и воспитания;</a:t>
            </a:r>
          </a:p>
          <a:p>
            <a:pPr algn="just"/>
            <a:r>
              <a:rPr lang="ru-RU" sz="2000" dirty="0"/>
              <a:t>организационно-методическое сопровождение внедрения моделей «горизонтального» обучения педагогических работников и управленческих кадров муниципалитета;</a:t>
            </a:r>
          </a:p>
          <a:p>
            <a:pPr algn="just"/>
            <a:r>
              <a:rPr lang="ru-RU" sz="2000" dirty="0">
                <a:solidFill>
                  <a:schemeClr val="accent5"/>
                </a:solidFill>
              </a:rPr>
              <a:t>оказание адресной методической поддержки работникам  методических служб образовательных организаций муниципалитета, педагогическим работникам и управленческим кадрам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786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158875"/>
          </a:xfrm>
        </p:spPr>
        <p:txBody>
          <a:bodyPr/>
          <a:lstStyle/>
          <a:p>
            <a:r>
              <a:rPr lang="ru-RU" sz="3600" dirty="0"/>
              <a:t>Треки взаимодействия ЦНППМ и ММС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861" y="2005012"/>
            <a:ext cx="1091316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Консультационное направление</a:t>
            </a:r>
          </a:p>
          <a:p>
            <a:pPr algn="just"/>
            <a:r>
              <a:rPr lang="ru-RU" sz="2400" dirty="0" smtClean="0"/>
              <a:t>организация консультационной работы в рамках  проектирования и реализации индивидуальных образовательных маршрутов профессионального развития педагогических работников и управленческих кадров образовательных организаций муниципалитета;</a:t>
            </a:r>
          </a:p>
          <a:p>
            <a:pPr algn="just"/>
            <a:r>
              <a:rPr lang="ru-RU" sz="2400" dirty="0" smtClean="0">
                <a:solidFill>
                  <a:schemeClr val="accent5"/>
                </a:solidFill>
              </a:rPr>
              <a:t>консультирование </a:t>
            </a:r>
            <a:r>
              <a:rPr lang="ru-RU" sz="2400" dirty="0">
                <a:solidFill>
                  <a:schemeClr val="accent5"/>
                </a:solidFill>
              </a:rPr>
              <a:t>методических служб образовательных организаций муниципалитета, педагогических коллективов и отдельных педагогов образовательных организаций по вопросам эффективного методического обеспечения образовательной деятельности, повышения профессионального мастерства;</a:t>
            </a:r>
          </a:p>
          <a:p>
            <a:pPr algn="just"/>
            <a:r>
              <a:rPr lang="ru-RU" sz="2400" dirty="0">
                <a:solidFill>
                  <a:schemeClr val="accent5"/>
                </a:solidFill>
              </a:rPr>
              <a:t>консультирование в рамках сетевого взаимодействия с различными организациями системы образования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16018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 rot="2200849">
            <a:off x="4848949" y="3662470"/>
            <a:ext cx="213961" cy="859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608325" y="3804838"/>
            <a:ext cx="232103" cy="617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184669" y="3046564"/>
            <a:ext cx="249382" cy="423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/>
                </a:solidFill>
              </a:rPr>
              <a:t>ЦНППМ + ММС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9883" y="1916526"/>
            <a:ext cx="89996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Результаты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диагностики 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основании стандартизированных оценочных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процедур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(ФИОКО, Академия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М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инпросвещения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, КОИРО)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3684" y="3540069"/>
            <a:ext cx="37593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Дефицитарный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профиль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1379" y="4476880"/>
            <a:ext cx="185710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КПК, стажировка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77024" y="5307877"/>
            <a:ext cx="419092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Мероприятия неформального образования: РСМО, семинары, конкурсы…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187142" y="4809389"/>
            <a:ext cx="817823" cy="3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425270" y="4809389"/>
            <a:ext cx="1322017" cy="4298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6023482" y="4476880"/>
            <a:ext cx="1401788" cy="6650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ИОМ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54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9662" y="167062"/>
            <a:ext cx="9611559" cy="1325563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5"/>
                </a:solidFill>
              </a:rPr>
              <a:t>Внутришкольное</a:t>
            </a:r>
            <a:r>
              <a:rPr lang="ru-RU" sz="3200" b="1" dirty="0" smtClean="0">
                <a:solidFill>
                  <a:schemeClr val="accent5"/>
                </a:solidFill>
              </a:rPr>
              <a:t> повышение квалификации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332" y="3000314"/>
            <a:ext cx="5965556" cy="2986592"/>
          </a:xfrm>
        </p:spPr>
        <p:txBody>
          <a:bodyPr>
            <a:normAutofit/>
          </a:bodyPr>
          <a:lstStyle/>
          <a:p>
            <a:r>
              <a:rPr lang="ru-RU" dirty="0" smtClean="0"/>
              <a:t>Тематические педагогические советы</a:t>
            </a:r>
          </a:p>
          <a:p>
            <a:r>
              <a:rPr lang="ru-RU" dirty="0" smtClean="0"/>
              <a:t>Профессиональные объединения: МО, проблемные группы и др.</a:t>
            </a:r>
          </a:p>
          <a:p>
            <a:r>
              <a:rPr lang="ru-RU" dirty="0" smtClean="0"/>
              <a:t>Мастер-классы</a:t>
            </a:r>
          </a:p>
          <a:p>
            <a:r>
              <a:rPr lang="ru-RU" dirty="0" smtClean="0"/>
              <a:t>Тренинги </a:t>
            </a:r>
          </a:p>
          <a:p>
            <a:r>
              <a:rPr lang="ru-RU" dirty="0" smtClean="0"/>
              <a:t>……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7759" y="1520656"/>
            <a:ext cx="40399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Выявленные дефициты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0239" y="1591172"/>
            <a:ext cx="3757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+ Личная заинтересованность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00000">
                  <a:lumMod val="60000"/>
                  <a:lumOff val="40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93" y="2260485"/>
            <a:ext cx="27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Сходные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1949" y="2279145"/>
            <a:ext cx="45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Частные, индивидуальные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1949" y="3000314"/>
            <a:ext cx="4093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Наставничество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Кураторство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Взаимообучение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ИОМ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Самообразование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……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23110" y="5816988"/>
            <a:ext cx="7317678" cy="86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Методическая работа ОО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265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9369287" cy="450268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938052" y="3246783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104" y="4519277"/>
            <a:ext cx="4572000" cy="2338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357" y="5380383"/>
            <a:ext cx="449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cnppm-kostroma@yandex.ru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9357" y="5892952"/>
            <a:ext cx="523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6"/>
              </a:rPr>
              <a:t>ЦНППМ Кострома (</a:t>
            </a:r>
            <a:r>
              <a:rPr lang="en-US" dirty="0">
                <a:hlinkClick r:id="rId6"/>
              </a:rPr>
              <a:t>vk.com)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106964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1_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5308FB-1485-4BD4-9CBC-597B0EE63034}"/>
</file>

<file path=customXml/itemProps2.xml><?xml version="1.0" encoding="utf-8"?>
<ds:datastoreItem xmlns:ds="http://schemas.openxmlformats.org/officeDocument/2006/customXml" ds:itemID="{4BBA8F18-0C9E-4432-ACFD-8D7B8DB813F5}"/>
</file>

<file path=customXml/itemProps3.xml><?xml version="1.0" encoding="utf-8"?>
<ds:datastoreItem xmlns:ds="http://schemas.openxmlformats.org/officeDocument/2006/customXml" ds:itemID="{B0A1E4F3-FD3D-429A-B680-7467D351233B}"/>
</file>

<file path=customXml/itemProps4.xml><?xml version="1.0" encoding="utf-8"?>
<ds:datastoreItem xmlns:ds="http://schemas.openxmlformats.org/officeDocument/2006/customXml" ds:itemID="{6427016F-8867-4655-927E-71D75AFCCB8D}"/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753</Words>
  <Application>Microsoft Office PowerPoint</Application>
  <PresentationFormat>Широкоэкранный</PresentationFormat>
  <Paragraphs>74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Garamond</vt:lpstr>
      <vt:lpstr>Times New Roman</vt:lpstr>
      <vt:lpstr>коиро1</vt:lpstr>
      <vt:lpstr>1_коиро1</vt:lpstr>
      <vt:lpstr>Взаимодействие ЦНППМ и ММС: результаты, проблемы, перспективы</vt:lpstr>
      <vt:lpstr>Презентация PowerPoint</vt:lpstr>
      <vt:lpstr>Треки взаимодействия ЦНППМ и ММС:</vt:lpstr>
      <vt:lpstr>Треки взаимодействия ЦНППМ и ММС:</vt:lpstr>
      <vt:lpstr>Треки взаимодействия ЦНППМ и ММС:</vt:lpstr>
      <vt:lpstr>Треки взаимодействия ЦНППМ и ММС:</vt:lpstr>
      <vt:lpstr>ЦНППМ + ММС</vt:lpstr>
      <vt:lpstr>Внутришкольное повышение квалификации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2022-08-22T10:54:54Z</dcterms:created>
  <dcterms:modified xsi:type="dcterms:W3CDTF">2022-08-26T10:58:32Z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