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1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9" r:id="rId9"/>
    <p:sldId id="273" r:id="rId10"/>
    <p:sldId id="272" r:id="rId11"/>
    <p:sldId id="263" r:id="rId12"/>
    <p:sldId id="264" r:id="rId13"/>
    <p:sldId id="265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1498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resh.edu.ru/" TargetMode="External"/><Relationship Id="rId2" Type="http://schemas.openxmlformats.org/officeDocument/2006/relationships/hyperlink" Target="https://classroom.google.com/h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learningapps.org/" TargetMode="External"/><Relationship Id="rId5" Type="http://schemas.openxmlformats.org/officeDocument/2006/relationships/hyperlink" Target="https://www.learnis.ru/" TargetMode="External"/><Relationship Id="rId4" Type="http://schemas.openxmlformats.org/officeDocument/2006/relationships/hyperlink" Target="https://uchi.ru/teachers/stats/main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916832"/>
            <a:ext cx="7704856" cy="168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srgbClr val="002060"/>
                </a:solidFill>
                <a:latin typeface="Georgia" panose="02040502050405020303" pitchFamily="18" charset="0"/>
              </a:rPr>
              <a:t>СОВРЕМЕННЫЕ ОБРАЗОВАТЕЛЬНЫЕ ТЕХНОЛОГИИ РЕАЛИЗАЦИИ ФГОС В СИСТЕМЕ ОБЩЕГО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27103262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4528" t="23282" r="18828" b="14258"/>
          <a:stretch/>
        </p:blipFill>
        <p:spPr>
          <a:xfrm>
            <a:off x="-1" y="-33110"/>
            <a:ext cx="9148543" cy="689111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33444" t="22770" r="18168" b="12712"/>
          <a:stretch/>
        </p:blipFill>
        <p:spPr>
          <a:xfrm>
            <a:off x="179512" y="-5128"/>
            <a:ext cx="8964488" cy="672336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34163" t="22776" r="18862" b="13451"/>
          <a:stretch/>
        </p:blipFill>
        <p:spPr>
          <a:xfrm>
            <a:off x="7842" y="116632"/>
            <a:ext cx="9100662" cy="6949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053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53480" t="16081" r="11923" b="42542"/>
          <a:stretch/>
        </p:blipFill>
        <p:spPr>
          <a:xfrm>
            <a:off x="107504" y="836712"/>
            <a:ext cx="8849202" cy="595309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7504" y="0"/>
            <a:ext cx="851226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anose="02040502050405020303" pitchFamily="18" charset="0"/>
              </a:rPr>
              <a:t>Технология дистанционного обучения</a:t>
            </a:r>
            <a:endParaRPr lang="ru-RU" sz="36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198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0589" t="17781" r="52934" b="29924"/>
          <a:stretch/>
        </p:blipFill>
        <p:spPr>
          <a:xfrm>
            <a:off x="323528" y="38881"/>
            <a:ext cx="8424936" cy="6794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1669615"/>
              </p:ext>
            </p:extLst>
          </p:nvPr>
        </p:nvGraphicFramePr>
        <p:xfrm>
          <a:off x="35495" y="44624"/>
          <a:ext cx="9108505" cy="65527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30230">
                  <a:extLst>
                    <a:ext uri="{9D8B030D-6E8A-4147-A177-3AD203B41FA5}">
                      <a16:colId xmlns:a16="http://schemas.microsoft.com/office/drawing/2014/main" val="1035797485"/>
                    </a:ext>
                  </a:extLst>
                </a:gridCol>
                <a:gridCol w="5683706">
                  <a:extLst>
                    <a:ext uri="{9D8B030D-6E8A-4147-A177-3AD203B41FA5}">
                      <a16:colId xmlns:a16="http://schemas.microsoft.com/office/drawing/2014/main" val="2891899688"/>
                    </a:ext>
                  </a:extLst>
                </a:gridCol>
                <a:gridCol w="1894569">
                  <a:extLst>
                    <a:ext uri="{9D8B030D-6E8A-4147-A177-3AD203B41FA5}">
                      <a16:colId xmlns:a16="http://schemas.microsoft.com/office/drawing/2014/main" val="3271530949"/>
                    </a:ext>
                  </a:extLst>
                </a:gridCol>
              </a:tblGrid>
              <a:tr h="5235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Georgia" panose="02040502050405020303" pitchFamily="18" charset="0"/>
                        </a:rPr>
                        <a:t>Название ресурса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96" marR="308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Georgia" panose="02040502050405020303" pitchFamily="18" charset="0"/>
                        </a:rPr>
                        <a:t>Описание ресурса</a:t>
                      </a:r>
                      <a:endParaRPr lang="ru-RU" sz="16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96" marR="308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Georgia" panose="02040502050405020303" pitchFamily="18" charset="0"/>
                        </a:rPr>
                        <a:t>Ссылка</a:t>
                      </a:r>
                      <a:endParaRPr lang="ru-RU" sz="16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96" marR="30896" marT="0" marB="0"/>
                </a:tc>
                <a:extLst>
                  <a:ext uri="{0D108BD9-81ED-4DB2-BD59-A6C34878D82A}">
                    <a16:rowId xmlns:a16="http://schemas.microsoft.com/office/drawing/2014/main" val="2105676810"/>
                  </a:ext>
                </a:extLst>
              </a:tr>
              <a:tr h="11380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Georgia" panose="02040502050405020303" pitchFamily="18" charset="0"/>
                        </a:rPr>
                        <a:t>Гугл класс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96" marR="308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Georgia" panose="02040502050405020303" pitchFamily="18" charset="0"/>
                        </a:rPr>
                        <a:t>Этот ресурс делает дистанционное обучение более продуктивным: он позволяет удобно публиковать и оценивать задания, организовать совместную работу и эффективное взаимодействие всех участников процесса.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96" marR="308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u="sng">
                          <a:effectLst/>
                          <a:latin typeface="Georgia" panose="02040502050405020303" pitchFamily="18" charset="0"/>
                          <a:hlinkClick r:id="rId2"/>
                        </a:rPr>
                        <a:t>https://classroom.google.com/h</a:t>
                      </a:r>
                      <a:r>
                        <a:rPr lang="ru-RU" sz="1600">
                          <a:effectLst/>
                          <a:latin typeface="Georgia" panose="02040502050405020303" pitchFamily="18" charset="0"/>
                        </a:rPr>
                        <a:t> </a:t>
                      </a:r>
                      <a:endParaRPr lang="ru-RU" sz="16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96" marR="30896" marT="0" marB="0"/>
                </a:tc>
                <a:extLst>
                  <a:ext uri="{0D108BD9-81ED-4DB2-BD59-A6C34878D82A}">
                    <a16:rowId xmlns:a16="http://schemas.microsoft.com/office/drawing/2014/main" val="244988245"/>
                  </a:ext>
                </a:extLst>
              </a:tr>
              <a:tr h="11867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Georgia" panose="02040502050405020303" pitchFamily="18" charset="0"/>
                        </a:rPr>
                        <a:t>«Российская электронная школа»</a:t>
                      </a:r>
                      <a:endParaRPr lang="ru-RU" sz="16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96" marR="308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Georgia" panose="02040502050405020303" pitchFamily="18" charset="0"/>
                        </a:rPr>
                        <a:t>Это интерактивные уроки по всему школьному курсу с 1 по 11 класс. К нему можно обращаться постоянно, а можно заглянуть, чтобы повторить пропущенную тему или разобраться со сложным и непонятым материалом.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96" marR="308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u="sng">
                          <a:effectLst/>
                          <a:latin typeface="Georgia" panose="02040502050405020303" pitchFamily="18" charset="0"/>
                          <a:hlinkClick r:id="rId3"/>
                        </a:rPr>
                        <a:t>https://resh.edu.ru/</a:t>
                      </a:r>
                      <a:r>
                        <a:rPr lang="ru-RU" sz="1600">
                          <a:effectLst/>
                          <a:latin typeface="Georgia" panose="02040502050405020303" pitchFamily="18" charset="0"/>
                        </a:rPr>
                        <a:t> </a:t>
                      </a:r>
                      <a:endParaRPr lang="ru-RU" sz="16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96" marR="30896" marT="0" marB="0"/>
                </a:tc>
                <a:extLst>
                  <a:ext uri="{0D108BD9-81ED-4DB2-BD59-A6C34878D82A}">
                    <a16:rowId xmlns:a16="http://schemas.microsoft.com/office/drawing/2014/main" val="1365556623"/>
                  </a:ext>
                </a:extLst>
              </a:tr>
              <a:tr h="7911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Georgia" panose="02040502050405020303" pitchFamily="18" charset="0"/>
                        </a:rPr>
                        <a:t>Учи.ру</a:t>
                      </a:r>
                      <a:endParaRPr lang="ru-RU" sz="16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96" marR="308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Georgia" panose="02040502050405020303" pitchFamily="18" charset="0"/>
                        </a:rPr>
                        <a:t>Учи.ру — это отечественная онлайн-платформа, где ученики из всех регионов России изучают школьные предметы в интерактивной форме.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96" marR="308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u="sng">
                          <a:effectLst/>
                          <a:latin typeface="Georgia" panose="02040502050405020303" pitchFamily="18" charset="0"/>
                          <a:hlinkClick r:id="rId4"/>
                        </a:rPr>
                        <a:t>https://uchi.ru/teachers/stats/main</a:t>
                      </a:r>
                      <a:r>
                        <a:rPr lang="ru-RU" sz="1600">
                          <a:effectLst/>
                          <a:latin typeface="Georgia" panose="02040502050405020303" pitchFamily="18" charset="0"/>
                        </a:rPr>
                        <a:t> </a:t>
                      </a:r>
                      <a:endParaRPr lang="ru-RU" sz="16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96" marR="30896" marT="0" marB="0"/>
                </a:tc>
                <a:extLst>
                  <a:ext uri="{0D108BD9-81ED-4DB2-BD59-A6C34878D82A}">
                    <a16:rowId xmlns:a16="http://schemas.microsoft.com/office/drawing/2014/main" val="1906332885"/>
                  </a:ext>
                </a:extLst>
              </a:tr>
              <a:tr h="16044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800">
                          <a:effectLst/>
                          <a:latin typeface="Georgia" panose="02040502050405020303" pitchFamily="18" charset="0"/>
                        </a:rPr>
                        <a:t>Learnis</a:t>
                      </a:r>
                      <a:endParaRPr lang="ru-RU" sz="1600">
                        <a:effectLst/>
                        <a:latin typeface="Georgia" panose="02040502050405020303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ru-RU" sz="16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96" marR="308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800" dirty="0">
                          <a:effectLst/>
                          <a:latin typeface="Georgia" panose="02040502050405020303" pitchFamily="18" charset="0"/>
                        </a:rPr>
                        <a:t>Это образовательный сервис, который содержит </a:t>
                      </a:r>
                      <a:r>
                        <a:rPr lang="ru-RU" sz="1600" dirty="0">
                          <a:effectLst/>
                          <a:latin typeface="Georgia" panose="02040502050405020303" pitchFamily="18" charset="0"/>
                        </a:rPr>
                        <a:t>электронный набор инструментов для эффективного обучения на основе игровых методов.</a:t>
                      </a:r>
                      <a:r>
                        <a:rPr lang="ru-RU" sz="1600" kern="1800" dirty="0">
                          <a:effectLst/>
                          <a:latin typeface="Georgia" panose="02040502050405020303" pitchFamily="18" charset="0"/>
                        </a:rPr>
                        <a:t> По имеющимся шаблонам учитель может создать образовательные </a:t>
                      </a:r>
                      <a:r>
                        <a:rPr lang="ru-RU" sz="1600" kern="1800" dirty="0" err="1">
                          <a:effectLst/>
                          <a:latin typeface="Georgia" panose="02040502050405020303" pitchFamily="18" charset="0"/>
                        </a:rPr>
                        <a:t>квесты</a:t>
                      </a:r>
                      <a:r>
                        <a:rPr lang="ru-RU" sz="1600" kern="1800" dirty="0">
                          <a:effectLst/>
                          <a:latin typeface="Georgia" panose="02040502050405020303" pitchFamily="18" charset="0"/>
                        </a:rPr>
                        <a:t> или викторины и дистанционно потом проверить правильность их решения. 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30896" marR="308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u="sng" dirty="0">
                          <a:effectLst/>
                          <a:latin typeface="Georgia" panose="02040502050405020303" pitchFamily="18" charset="0"/>
                          <a:hlinkClick r:id="rId5"/>
                        </a:rPr>
                        <a:t>https://www.learnis.ru/</a:t>
                      </a:r>
                      <a:r>
                        <a:rPr lang="ru-RU" sz="1600" dirty="0">
                          <a:effectLst/>
                          <a:latin typeface="Georgia" panose="02040502050405020303" pitchFamily="18" charset="0"/>
                        </a:rPr>
                        <a:t> 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96" marR="30896" marT="0" marB="0"/>
                </a:tc>
                <a:extLst>
                  <a:ext uri="{0D108BD9-81ED-4DB2-BD59-A6C34878D82A}">
                    <a16:rowId xmlns:a16="http://schemas.microsoft.com/office/drawing/2014/main" val="3873034822"/>
                  </a:ext>
                </a:extLst>
              </a:tr>
              <a:tr h="13088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Georgia" panose="02040502050405020303" pitchFamily="18" charset="0"/>
                        </a:rPr>
                        <a:t>LearningApps</a:t>
                      </a:r>
                      <a:endParaRPr lang="ru-RU" sz="16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96" marR="308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Georgia" panose="02040502050405020303" pitchFamily="18" charset="0"/>
                        </a:rPr>
                        <a:t>Это сборник  интерактивных модулей, содержащих множество упражнений или заданий по предмету. Они могут быть непосредственно включены в содержание обучения, а также их можно изменять или создавать новые. </a:t>
                      </a:r>
                      <a:endParaRPr lang="ru-RU" sz="16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96" marR="308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u="sng" dirty="0">
                          <a:effectLst/>
                          <a:latin typeface="Georgia" panose="02040502050405020303" pitchFamily="18" charset="0"/>
                          <a:hlinkClick r:id="rId6"/>
                        </a:rPr>
                        <a:t>https://learningapps.org/</a:t>
                      </a:r>
                      <a:r>
                        <a:rPr lang="ru-RU" sz="1600" dirty="0">
                          <a:effectLst/>
                          <a:latin typeface="Georgia" panose="02040502050405020303" pitchFamily="18" charset="0"/>
                        </a:rPr>
                        <a:t> 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96" marR="30896" marT="0" marB="0"/>
                </a:tc>
                <a:extLst>
                  <a:ext uri="{0D108BD9-81ED-4DB2-BD59-A6C34878D82A}">
                    <a16:rowId xmlns:a16="http://schemas.microsoft.com/office/drawing/2014/main" val="26848454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59750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8436" t="8495" r="18433" b="15036"/>
          <a:stretch/>
        </p:blipFill>
        <p:spPr>
          <a:xfrm>
            <a:off x="-108520" y="404664"/>
            <a:ext cx="9154466" cy="623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403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4982" t="4261" r="13101" b="5178"/>
          <a:stretch/>
        </p:blipFill>
        <p:spPr>
          <a:xfrm>
            <a:off x="29236" y="260648"/>
            <a:ext cx="9008933" cy="638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25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32401" t="25044" r="17589" b="9841"/>
          <a:stretch/>
        </p:blipFill>
        <p:spPr>
          <a:xfrm>
            <a:off x="0" y="44624"/>
            <a:ext cx="9106242" cy="666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745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2094" t="12525" r="18591" b="22070"/>
          <a:stretch/>
        </p:blipFill>
        <p:spPr>
          <a:xfrm>
            <a:off x="-1" y="0"/>
            <a:ext cx="9132823" cy="681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756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2123" t="19469" r="18231" b="1433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71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2585" t="22929" r="17858" b="11900"/>
          <a:stretch/>
        </p:blipFill>
        <p:spPr>
          <a:xfrm>
            <a:off x="-1" y="0"/>
            <a:ext cx="9113331" cy="67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128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52095" t="30411" r="9742" b="29744"/>
          <a:stretch/>
        </p:blipFill>
        <p:spPr>
          <a:xfrm>
            <a:off x="290" y="188640"/>
            <a:ext cx="9073008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591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7603950"/>
              </p:ext>
            </p:extLst>
          </p:nvPr>
        </p:nvGraphicFramePr>
        <p:xfrm>
          <a:off x="10671" y="0"/>
          <a:ext cx="9025824" cy="6829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44905">
                  <a:extLst>
                    <a:ext uri="{9D8B030D-6E8A-4147-A177-3AD203B41FA5}">
                      <a16:colId xmlns:a16="http://schemas.microsoft.com/office/drawing/2014/main" val="1612844351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3272979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4000660137"/>
                    </a:ext>
                  </a:extLst>
                </a:gridCol>
                <a:gridCol w="5112567">
                  <a:extLst>
                    <a:ext uri="{9D8B030D-6E8A-4147-A177-3AD203B41FA5}">
                      <a16:colId xmlns:a16="http://schemas.microsoft.com/office/drawing/2014/main" val="348458339"/>
                    </a:ext>
                  </a:extLst>
                </a:gridCol>
              </a:tblGrid>
              <a:tr h="44624">
                <a:tc gridSpan="4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03" marR="4140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355473"/>
                  </a:ext>
                </a:extLst>
              </a:tr>
              <a:tr h="199237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Georgia" panose="02040502050405020303" pitchFamily="18" charset="0"/>
                        </a:rPr>
                        <a:t>Необходимые условия</a:t>
                      </a:r>
                      <a:endParaRPr lang="ru-RU" sz="11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03" marR="4140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</a:rPr>
                        <a:t>Тип проблемной задачи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03" marR="414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</a:rPr>
                        <a:t>Пример проблемной задачи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03" marR="41403" marT="0" marB="0"/>
                </a:tc>
                <a:extLst>
                  <a:ext uri="{0D108BD9-81ED-4DB2-BD59-A6C34878D82A}">
                    <a16:rowId xmlns:a16="http://schemas.microsoft.com/office/drawing/2014/main" val="2770319891"/>
                  </a:ext>
                </a:extLst>
              </a:tr>
              <a:tr h="1195415">
                <a:tc rowSpan="6">
                  <a:txBody>
                    <a:bodyPr/>
                    <a:lstStyle/>
                    <a:p>
                      <a:pPr marL="71755" marR="7175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Georgia" panose="02040502050405020303" pitchFamily="18" charset="0"/>
                        </a:rPr>
                        <a:t>1. Невозможность выполнить предложенное задание с помощью имеющихся знаний и способов действия рождает потребность в новом знании. Эта потребность и является основным условием возникновения проблемной ситуации.</a:t>
                      </a:r>
                      <a:endParaRPr lang="ru-RU" sz="11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03" marR="41403" marT="0" marB="0" vert="vert270"/>
                </a:tc>
                <a:tc rowSpan="6">
                  <a:txBody>
                    <a:bodyPr/>
                    <a:lstStyle/>
                    <a:p>
                      <a:pPr marL="71755" marR="7175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Georgia" panose="02040502050405020303" pitchFamily="18" charset="0"/>
                        </a:rPr>
                        <a:t>2. Степень трудности задания должна быть такова, чтобы с помощью имеющихся знаний и способов действия учащиеся не могли его выполнить, однако этих знаний было бы достаточно для самостоятельного анализа содержания и условий выполнения задания.</a:t>
                      </a:r>
                      <a:endParaRPr lang="ru-RU" sz="11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03" marR="41403" marT="0" marB="0" vert="vert27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Georgia" panose="02040502050405020303" pitchFamily="18" charset="0"/>
                        </a:rPr>
                        <a:t>Задачи на анализ теоретических положений, высказанных разными людьми по поводу одного события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03" marR="4140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</a:rPr>
                        <a:t>Одни историки говорят о внезапном нападении фашистской Германии на СССР, другие же заявляют, что И.В.Сталин знал о готовящейся войне, третьи – о намерении И.В. Сталина нанести превентивный удар по Германии. Противоречие налицо. Задача учащихся – доказать одну из точек зрения, причем можно работать по группам одновременно по всем трем.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03" marR="41403" marT="0" marB="0"/>
                </a:tc>
                <a:extLst>
                  <a:ext uri="{0D108BD9-81ED-4DB2-BD59-A6C34878D82A}">
                    <a16:rowId xmlns:a16="http://schemas.microsoft.com/office/drawing/2014/main" val="2355851799"/>
                  </a:ext>
                </a:extLst>
              </a:tr>
              <a:tr h="7969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Georgia" panose="02040502050405020303" pitchFamily="18" charset="0"/>
                        </a:rPr>
                        <a:t>Задачи на противоположные высказывания одного человека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03" marR="4140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</a:rPr>
                        <a:t>В.И.Ленин в 1919 году резко осуждал эсеровский принцип свободной торговли, а в 1921 году был провозглашен НЭП, одним из принципов которого была свободная торговля. Что послужило причиной тому, что В.И. Ленин так кардинально поменял свою точку зрения?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03" marR="41403" marT="0" marB="0"/>
                </a:tc>
                <a:extLst>
                  <a:ext uri="{0D108BD9-81ED-4DB2-BD59-A6C34878D82A}">
                    <a16:rowId xmlns:a16="http://schemas.microsoft.com/office/drawing/2014/main" val="339013265"/>
                  </a:ext>
                </a:extLst>
              </a:tr>
              <a:tr h="11954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Georgia" panose="02040502050405020303" pitchFamily="18" charset="0"/>
                        </a:rPr>
                        <a:t>Факты, идеи, вызывающие удивление, кажущиеся парадоксальными, поражающие своей неожиданностью</a:t>
                      </a:r>
                      <a:endParaRPr lang="ru-RU" sz="11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03" marR="4140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Georgia" panose="02040502050405020303" pitchFamily="18" charset="0"/>
                        </a:rPr>
                        <a:t>В 58 томе энциклопедического словаря Брокгауза и </a:t>
                      </a:r>
                      <a:r>
                        <a:rPr lang="ru-RU" sz="1100" dirty="0" err="1">
                          <a:effectLst/>
                          <a:latin typeface="Georgia" panose="02040502050405020303" pitchFamily="18" charset="0"/>
                        </a:rPr>
                        <a:t>Ефрона</a:t>
                      </a:r>
                      <a:r>
                        <a:rPr lang="ru-RU" sz="1100" dirty="0">
                          <a:effectLst/>
                          <a:latin typeface="Georgia" panose="02040502050405020303" pitchFamily="18" charset="0"/>
                        </a:rPr>
                        <a:t> (1903 г.) рассказывается о взятии войсками Петра I </a:t>
                      </a:r>
                      <a:r>
                        <a:rPr lang="ru-RU" sz="1100" dirty="0" err="1">
                          <a:effectLst/>
                          <a:latin typeface="Georgia" panose="02040502050405020303" pitchFamily="18" charset="0"/>
                        </a:rPr>
                        <a:t>Нотебурга</a:t>
                      </a:r>
                      <a:r>
                        <a:rPr lang="ru-RU" sz="1100" dirty="0">
                          <a:effectLst/>
                          <a:latin typeface="Georgia" panose="02040502050405020303" pitchFamily="18" charset="0"/>
                        </a:rPr>
                        <a:t>: «Особый отряд был переправлен на берег, прервав сообщение крепости с </a:t>
                      </a:r>
                      <a:r>
                        <a:rPr lang="ru-RU" sz="1100" dirty="0" err="1">
                          <a:effectLst/>
                          <a:latin typeface="Georgia" panose="02040502050405020303" pitchFamily="18" charset="0"/>
                        </a:rPr>
                        <a:t>Ниешанцем</a:t>
                      </a:r>
                      <a:r>
                        <a:rPr lang="ru-RU" sz="1100" dirty="0">
                          <a:effectLst/>
                          <a:latin typeface="Georgia" panose="02040502050405020303" pitchFamily="18" charset="0"/>
                        </a:rPr>
                        <a:t>. Флотилия блокировала ее со стороны Ладожского озера. На самолете была устроена связь между обоими берегами Невы...». Разве в эпоху Петра I существовали самолеты?</a:t>
                      </a:r>
                      <a:endParaRPr lang="ru-RU" sz="11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03" marR="41403" marT="0" marB="0"/>
                </a:tc>
                <a:extLst>
                  <a:ext uri="{0D108BD9-81ED-4DB2-BD59-A6C34878D82A}">
                    <a16:rowId xmlns:a16="http://schemas.microsoft.com/office/drawing/2014/main" val="57193159"/>
                  </a:ext>
                </a:extLst>
              </a:tr>
              <a:tr h="5977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Georgia" panose="02040502050405020303" pitchFamily="18" charset="0"/>
                        </a:rPr>
                        <a:t>Ситуация несоответствия, когда жизненный опыт слушателей противоречит научным данным, предъявленным в условиях задачи</a:t>
                      </a:r>
                      <a:endParaRPr lang="ru-RU" sz="11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03" marR="4140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Georgia" panose="02040502050405020303" pitchFamily="18" charset="0"/>
                        </a:rPr>
                        <a:t>По всем законам стратегии и ведения войны СССР должен был проиграть в Великой Отечественной войне, но мы знаем, что наша страна одержала победу. Почему?  </a:t>
                      </a:r>
                      <a:endParaRPr lang="ru-RU" sz="11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03" marR="41403" marT="0" marB="0"/>
                </a:tc>
                <a:extLst>
                  <a:ext uri="{0D108BD9-81ED-4DB2-BD59-A6C34878D82A}">
                    <a16:rowId xmlns:a16="http://schemas.microsoft.com/office/drawing/2014/main" val="1374761606"/>
                  </a:ext>
                </a:extLst>
              </a:tr>
              <a:tr h="11954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Georgia" panose="02040502050405020303" pitchFamily="18" charset="0"/>
                        </a:rPr>
                        <a:t>Ситуация предположения основана на возможности выдвинуть собственную версию о причинах, характере, последствиях исторических событий   </a:t>
                      </a:r>
                      <a:endParaRPr lang="ru-RU" sz="11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03" marR="4140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Georgia" panose="02040502050405020303" pitchFamily="18" charset="0"/>
                        </a:rPr>
                        <a:t>В поселке родовой общины обычно строились большие вместительные дома, площадью 150-200 кв. метров. Какие выводы вправе сделать археологи, обнаружив остатки такого жилища?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Georgia" panose="02040502050405020303" pitchFamily="18" charset="0"/>
                        </a:rPr>
                        <a:t>В первобытное время было много животных, которыми могли питаться люди. Однако, они часто голодали. Почему такое могло случаться в древности?</a:t>
                      </a:r>
                      <a:endParaRPr lang="ru-RU" sz="11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03" marR="41403" marT="0" marB="0"/>
                </a:tc>
                <a:extLst>
                  <a:ext uri="{0D108BD9-81ED-4DB2-BD59-A6C34878D82A}">
                    <a16:rowId xmlns:a16="http://schemas.microsoft.com/office/drawing/2014/main" val="507898645"/>
                  </a:ext>
                </a:extLst>
              </a:tr>
              <a:tr h="9961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Georgia" panose="02040502050405020303" pitchFamily="18" charset="0"/>
                        </a:rPr>
                        <a:t>Ситуация неопределенности возникает в случаях, когда проблемное задание содержит недостаточное количество данных для его решения. Расчет делается на сообразительность, смекалку и интуицию учащихся.</a:t>
                      </a:r>
                      <a:endParaRPr lang="ru-RU" sz="11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03" marR="4140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Georgia" panose="02040502050405020303" pitchFamily="18" charset="0"/>
                        </a:rPr>
                        <a:t>Известно, что отец Владимира Мономаха знал 5 иностранных языков. Какие это могли быть языки?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Georgia" panose="02040502050405020303" pitchFamily="18" charset="0"/>
                        </a:rPr>
                        <a:t>В Иркутске и Чите одна из городских улиц называется Дамской. Чем вы можете объяснить подобное название?</a:t>
                      </a:r>
                      <a:endParaRPr lang="ru-RU" sz="11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03" marR="41403" marT="0" marB="0"/>
                </a:tc>
                <a:extLst>
                  <a:ext uri="{0D108BD9-81ED-4DB2-BD59-A6C34878D82A}">
                    <a16:rowId xmlns:a16="http://schemas.microsoft.com/office/drawing/2014/main" val="297061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52681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6899" t="22390" r="32061" b="19867"/>
          <a:stretch/>
        </p:blipFill>
        <p:spPr>
          <a:xfrm>
            <a:off x="-7533" y="548680"/>
            <a:ext cx="9165589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93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1609" t="19546" r="16854" b="13266"/>
          <a:stretch/>
        </p:blipFill>
        <p:spPr>
          <a:xfrm>
            <a:off x="13307" y="144614"/>
            <a:ext cx="9130694" cy="674136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31164" t="19177" r="17296" b="15831"/>
          <a:stretch/>
        </p:blipFill>
        <p:spPr>
          <a:xfrm>
            <a:off x="0" y="144614"/>
            <a:ext cx="9036496" cy="640960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32757" t="21219" r="16797" b="13558"/>
          <a:stretch/>
        </p:blipFill>
        <p:spPr>
          <a:xfrm>
            <a:off x="25264" y="0"/>
            <a:ext cx="9012055" cy="6554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519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619ABD8F6D586447BEC745CCCE922233" ma:contentTypeVersion="49" ma:contentTypeDescription="Создание документа." ma:contentTypeScope="" ma:versionID="e7ba8c9a17f5fac8e8a0ba3372aa7e3c">
  <xsd:schema xmlns:xsd="http://www.w3.org/2001/XMLSchema" xmlns:xs="http://www.w3.org/2001/XMLSchema" xmlns:p="http://schemas.microsoft.com/office/2006/metadata/properties" xmlns:ns2="f13cd17a-5410-446a-96bd-44fada269ec3" xmlns:ns3="4a252ca3-5a62-4c1c-90a6-29f4710e47f8" targetNamespace="http://schemas.microsoft.com/office/2006/metadata/properties" ma:root="true" ma:fieldsID="3ef2d5c7c49e63c501edd87c472c3fdd" ns2:_="" ns3:_="">
    <xsd:import namespace="f13cd17a-5410-446a-96bd-44fada269ec3"/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3cd17a-5410-446a-96bd-44fada269ec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/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BEA3B74-BB93-4ACA-9FAF-A04F4A1936F7}"/>
</file>

<file path=customXml/itemProps2.xml><?xml version="1.0" encoding="utf-8"?>
<ds:datastoreItem xmlns:ds="http://schemas.openxmlformats.org/officeDocument/2006/customXml" ds:itemID="{DACCE655-56CE-4C9E-87ED-32528D7C2264}"/>
</file>

<file path=customXml/itemProps3.xml><?xml version="1.0" encoding="utf-8"?>
<ds:datastoreItem xmlns:ds="http://schemas.openxmlformats.org/officeDocument/2006/customXml" ds:itemID="{4E7A9292-872B-4712-A7C8-26DA47C5CFD1}"/>
</file>

<file path=customXml/itemProps4.xml><?xml version="1.0" encoding="utf-8"?>
<ds:datastoreItem xmlns:ds="http://schemas.openxmlformats.org/officeDocument/2006/customXml" ds:itemID="{B69C7702-4792-45C9-B6D8-8ADDC146D1C4}"/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599</Words>
  <Application>Microsoft Office PowerPoint</Application>
  <PresentationFormat>Экран (4:3)</PresentationFormat>
  <Paragraphs>43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Georgia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Таня</dc:creator>
  <cp:lastModifiedBy>школа 4</cp:lastModifiedBy>
  <cp:revision>10</cp:revision>
  <dcterms:created xsi:type="dcterms:W3CDTF">2021-10-19T16:07:12Z</dcterms:created>
  <dcterms:modified xsi:type="dcterms:W3CDTF">2021-10-20T11:29:11Z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0x010100619ABD8F6D586447BEC745CCCE922233</vt:lpwstr>
  </property>
</Properties>
</file>