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heme/themeOverride2.xml" ContentType="application/vnd.openxmlformats-officedocument.themeOverride+xml"/>
  <Override PartName="/ppt/theme/themeOverride1.xml" ContentType="application/vnd.openxmlformats-officedocument.themeOverride+xml"/>
  <Override PartName="/ppt/theme/themeOverride3.xml" ContentType="application/vnd.openxmlformats-officedocument.themeOverrid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02E2"/>
    <a:srgbClr val="075CF7"/>
    <a:srgbClr val="0781F7"/>
    <a:srgbClr val="71D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2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468" y="3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5FEE-C881-43F8-AB2A-0B5EB1302A74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279CA-F02E-4A18-83DE-42B509FC7D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4108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5FEE-C881-43F8-AB2A-0B5EB1302A74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279CA-F02E-4A18-83DE-42B509FC7D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74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5FEE-C881-43F8-AB2A-0B5EB1302A74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279CA-F02E-4A18-83DE-42B509FC7D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9985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5FEE-C881-43F8-AB2A-0B5EB1302A74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279CA-F02E-4A18-83DE-42B509FC7D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761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5FEE-C881-43F8-AB2A-0B5EB1302A74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279CA-F02E-4A18-83DE-42B509FC7D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273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5FEE-C881-43F8-AB2A-0B5EB1302A74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279CA-F02E-4A18-83DE-42B509FC7D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8274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5FEE-C881-43F8-AB2A-0B5EB1302A74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279CA-F02E-4A18-83DE-42B509FC7D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491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5FEE-C881-43F8-AB2A-0B5EB1302A74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279CA-F02E-4A18-83DE-42B509FC7D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768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5FEE-C881-43F8-AB2A-0B5EB1302A74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279CA-F02E-4A18-83DE-42B509FC7D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7070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5FEE-C881-43F8-AB2A-0B5EB1302A74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279CA-F02E-4A18-83DE-42B509FC7D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807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5FEE-C881-43F8-AB2A-0B5EB1302A74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279CA-F02E-4A18-83DE-42B509FC7D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8358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75FEE-C881-43F8-AB2A-0B5EB1302A74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279CA-F02E-4A18-83DE-42B509FC7D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6553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jpeg"/><Relationship Id="rId7" Type="http://schemas.microsoft.com/office/2007/relationships/hdphoto" Target="../media/hdphoto1.wdp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11" Type="http://schemas.openxmlformats.org/officeDocument/2006/relationships/image" Target="../media/image1.emf"/><Relationship Id="rId5" Type="http://schemas.openxmlformats.org/officeDocument/2006/relationships/image" Target="../media/image4.png"/><Relationship Id="rId10" Type="http://schemas.openxmlformats.org/officeDocument/2006/relationships/oleObject" Target="../embeddings/oleObject1.bin"/><Relationship Id="rId4" Type="http://schemas.openxmlformats.org/officeDocument/2006/relationships/image" Target="../media/image3.png"/><Relationship Id="rId9" Type="http://schemas.microsoft.com/office/2007/relationships/hdphoto" Target="../media/hdphoto2.wdp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4" Type="http://schemas.microsoft.com/office/2007/relationships/hdphoto" Target="../media/hdphoto3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Relationship Id="rId4" Type="http://schemas.microsoft.com/office/2007/relationships/hdphoto" Target="../media/hdphoto3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Relationship Id="rId4" Type="http://schemas.microsoft.com/office/2007/relationships/hdphoto" Target="../media/hdphoto3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microsoft.com/office/2007/relationships/hdphoto" Target="../media/hdphoto3.wdp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Группа 26"/>
          <p:cNvGrpSpPr/>
          <p:nvPr/>
        </p:nvGrpSpPr>
        <p:grpSpPr>
          <a:xfrm>
            <a:off x="-600" y="0"/>
            <a:ext cx="12193200" cy="6858000"/>
            <a:chOff x="-600" y="0"/>
            <a:chExt cx="12193200" cy="6858000"/>
          </a:xfrm>
        </p:grpSpPr>
        <p:pic>
          <p:nvPicPr>
            <p:cNvPr id="5" name="Рисунок 4" descr="05d8ed5312b111f0960fd68fc3378e4f_1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600" y="0"/>
              <a:ext cx="12193200" cy="6858000"/>
            </a:xfrm>
            <a:prstGeom prst="rect">
              <a:avLst/>
            </a:prstGeom>
          </p:spPr>
        </p:pic>
        <p:pic>
          <p:nvPicPr>
            <p:cNvPr id="11" name="Рисунок 10" descr="pngtree-line-drawing-flowers-orchid-image_2235942.png"/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EFEFE">
                    <a:alpha val="7451"/>
                  </a:srgbClr>
                </a:clrFrom>
                <a:clrTo>
                  <a:srgbClr val="FEFEFE">
                    <a:alpha val="0"/>
                  </a:srgbClr>
                </a:clrTo>
              </a:clrChange>
              <a:lum bright="70000" contrast="-70000"/>
            </a:blip>
            <a:stretch>
              <a:fillRect/>
            </a:stretch>
          </p:blipFill>
          <p:spPr>
            <a:xfrm>
              <a:off x="9394238" y="4123738"/>
              <a:ext cx="2734262" cy="2734262"/>
            </a:xfrm>
            <a:prstGeom prst="rect">
              <a:avLst/>
            </a:prstGeom>
          </p:spPr>
        </p:pic>
      </p:grpSp>
      <p:grpSp>
        <p:nvGrpSpPr>
          <p:cNvPr id="29" name="Группа 28"/>
          <p:cNvGrpSpPr/>
          <p:nvPr/>
        </p:nvGrpSpPr>
        <p:grpSpPr>
          <a:xfrm>
            <a:off x="0" y="57150"/>
            <a:ext cx="11865120" cy="2423828"/>
            <a:chOff x="0" y="57150"/>
            <a:chExt cx="11865120" cy="2423828"/>
          </a:xfrm>
        </p:grpSpPr>
        <p:grpSp>
          <p:nvGrpSpPr>
            <p:cNvPr id="20" name="Группа 19"/>
            <p:cNvGrpSpPr/>
            <p:nvPr/>
          </p:nvGrpSpPr>
          <p:grpSpPr>
            <a:xfrm>
              <a:off x="326880" y="57150"/>
              <a:ext cx="11538240" cy="1260000"/>
              <a:chOff x="348960" y="57150"/>
              <a:chExt cx="11538240" cy="1260000"/>
            </a:xfrm>
          </p:grpSpPr>
          <p:pic>
            <p:nvPicPr>
              <p:cNvPr id="13" name="Рисунок 12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38983" y="367285"/>
                <a:ext cx="4056835" cy="900000"/>
              </a:xfrm>
              <a:prstGeom prst="rect">
                <a:avLst/>
              </a:prstGeom>
            </p:spPr>
          </p:pic>
          <p:pic>
            <p:nvPicPr>
              <p:cNvPr id="14" name="Рисунок 13"/>
              <p:cNvPicPr>
                <a:picLocks noChangeAspect="1"/>
              </p:cNvPicPr>
              <p:nvPr/>
            </p:nvPicPr>
            <p:blipFill>
              <a:blip r:embed="rId6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colorTemperature colorTemp="47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348960" y="242577"/>
                <a:ext cx="1050000" cy="900000"/>
              </a:xfrm>
              <a:prstGeom prst="rect">
                <a:avLst/>
              </a:prstGeom>
            </p:spPr>
          </p:pic>
          <p:sp>
            <p:nvSpPr>
              <p:cNvPr id="16" name="TextBox 15"/>
              <p:cNvSpPr txBox="1"/>
              <p:nvPr/>
            </p:nvSpPr>
            <p:spPr bwMode="auto">
              <a:xfrm>
                <a:off x="1411660" y="402864"/>
                <a:ext cx="2258433" cy="6001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1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ДЕПАРТАМЕНТ </a:t>
                </a:r>
                <a:endParaRPr lang="ru-RU" sz="11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1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ОБРАЗОВАНИЯ </a:t>
                </a:r>
                <a:r>
                  <a:rPr lang="ru-RU" sz="11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И НАУКИ</a:t>
                </a:r>
              </a:p>
              <a:p>
                <a:r>
                  <a:rPr lang="ru-RU" sz="11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КОСТРОМСКОЙ ОБЛАСТИ</a:t>
                </a:r>
              </a:p>
            </p:txBody>
          </p:sp>
          <p:pic>
            <p:nvPicPr>
              <p:cNvPr id="17" name="Рисунок 16"/>
              <p:cNvPicPr>
                <a:picLocks noChangeAspect="1"/>
              </p:cNvPicPr>
              <p:nvPr/>
            </p:nvPicPr>
            <p:blipFill>
              <a:blip r:embed="rId8" cstate="print">
                <a:lum bright="70000" contrast="-70000"/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saturation sat="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314267" y="463028"/>
                <a:ext cx="2458973" cy="540000"/>
              </a:xfrm>
              <a:prstGeom prst="rect">
                <a:avLst/>
              </a:prstGeom>
            </p:spPr>
          </p:pic>
          <p:graphicFrame>
            <p:nvGraphicFramePr>
              <p:cNvPr id="18" name="Объект 1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85234203"/>
                  </p:ext>
                </p:extLst>
              </p:nvPr>
            </p:nvGraphicFramePr>
            <p:xfrm>
              <a:off x="11271982" y="57150"/>
              <a:ext cx="615218" cy="12600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35" name="CorelDRAW" r:id="rId10" imgW="892800" imgH="1827201" progId="CorelDRAW.Graphic.13">
                      <p:embed/>
                    </p:oleObj>
                  </mc:Choice>
                  <mc:Fallback>
                    <p:oleObj name="CorelDRAW" r:id="rId10" imgW="892800" imgH="1827201" progId="CorelDRAW.Graphic.13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11"/>
                          <a:stretch>
                            <a:fillRect/>
                          </a:stretch>
                        </p:blipFill>
                        <p:spPr>
                          <a:xfrm>
                            <a:off x="11271982" y="57150"/>
                            <a:ext cx="615218" cy="12600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21" name="Заголовок 1"/>
            <p:cNvSpPr txBox="1">
              <a:spLocks/>
            </p:cNvSpPr>
            <p:nvPr/>
          </p:nvSpPr>
          <p:spPr>
            <a:xfrm>
              <a:off x="0" y="1287085"/>
              <a:ext cx="3937000" cy="1193893"/>
            </a:xfrm>
            <a:prstGeom prst="rect">
              <a:avLst/>
            </a:prstGeom>
          </p:spPr>
          <p:txBody>
            <a:bodyPr lIns="68580" tIns="34290" rIns="68580" bIns="34290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ru-RU" sz="2400" b="1" dirty="0" smtClean="0">
                  <a:solidFill>
                    <a:srgbClr val="00B0F0"/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«КЛАССНАЯ ВЕСНА»</a:t>
              </a:r>
            </a:p>
            <a:p>
              <a:pPr algn="ctr"/>
              <a:r>
                <a:rPr lang="ru-RU" sz="1800" b="1" dirty="0" smtClean="0">
                  <a:solidFill>
                    <a:schemeClr val="bg1"/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Первый</a:t>
              </a:r>
              <a:r>
                <a:rPr lang="en-US" sz="1800" b="1" dirty="0" smtClean="0">
                  <a:solidFill>
                    <a:schemeClr val="bg1"/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 </a:t>
              </a:r>
              <a:r>
                <a:rPr lang="ru-RU" sz="1800" b="1" dirty="0" smtClean="0">
                  <a:solidFill>
                    <a:schemeClr val="bg1"/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Форум </a:t>
              </a:r>
            </a:p>
            <a:p>
              <a:pPr algn="ctr"/>
              <a:r>
                <a:rPr lang="ru-RU" sz="1800" b="1" dirty="0" smtClean="0">
                  <a:solidFill>
                    <a:schemeClr val="bg1"/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классных руководителей </a:t>
              </a:r>
            </a:p>
            <a:p>
              <a:pPr algn="ctr"/>
              <a:r>
                <a:rPr lang="ru-RU" sz="1800" b="1" dirty="0" smtClean="0">
                  <a:solidFill>
                    <a:schemeClr val="bg1"/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Костромской области</a:t>
              </a:r>
              <a:endParaRPr lang="ru-RU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2" name="Заголовок 1"/>
          <p:cNvSpPr txBox="1">
            <a:spLocks/>
          </p:cNvSpPr>
          <p:nvPr/>
        </p:nvSpPr>
        <p:spPr>
          <a:xfrm>
            <a:off x="3937000" y="2714234"/>
            <a:ext cx="8255000" cy="2164557"/>
          </a:xfrm>
          <a:prstGeom prst="rect">
            <a:avLst/>
          </a:prstGeom>
        </p:spPr>
        <p:txBody>
          <a:bodyPr lIns="68580" tIns="34290" rIns="68580" bIns="3429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+mn-cs"/>
              </a:rPr>
              <a:t>Тема презентации</a:t>
            </a:r>
          </a:p>
          <a:p>
            <a:endParaRPr lang="ru-RU" sz="36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+mn-cs"/>
            </a:endParaRPr>
          </a:p>
          <a:p>
            <a:endParaRPr lang="ru-RU" sz="3600" b="1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+mn-cs"/>
            </a:endParaRPr>
          </a:p>
          <a:p>
            <a:r>
              <a:rPr lang="ru-RU" b="1" dirty="0" smtClean="0">
                <a:solidFill>
                  <a:srgbClr val="C00000"/>
                </a:solidFill>
                <a:latin typeface="Book Antiqua" pitchFamily="18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Book Antiqua" pitchFamily="18" charset="0"/>
              </a:rPr>
            </a:br>
            <a:r>
              <a:rPr lang="ru-RU" sz="2400" dirty="0" smtClean="0">
                <a:solidFill>
                  <a:srgbClr val="C00000"/>
                </a:solidFill>
                <a:latin typeface="Futura PT Book" panose="020B0502020204020303" pitchFamily="34" charset="-52"/>
              </a:rPr>
              <a:t> </a:t>
            </a:r>
            <a:endParaRPr lang="ru-RU" sz="2400" dirty="0">
              <a:solidFill>
                <a:srgbClr val="C00000"/>
              </a:solidFill>
              <a:latin typeface="Futura PT Book" panose="020B0502020204020303" pitchFamily="34" charset="-52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10412420" y="4878792"/>
            <a:ext cx="1440000" cy="1440000"/>
          </a:xfrm>
          <a:prstGeom prst="ellipse">
            <a:avLst/>
          </a:prstGeom>
          <a:ln w="38100">
            <a:solidFill>
              <a:srgbClr val="0402E2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dirty="0" smtClean="0"/>
              <a:t>Фото спикера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3937000" y="5245147"/>
            <a:ext cx="6160640" cy="99257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ru-RU" sz="2000" dirty="0" smtClean="0">
                <a:solidFill>
                  <a:srgbClr val="0402E2"/>
                </a:solidFill>
                <a:latin typeface="Verdana" pitchFamily="34" charset="0"/>
                <a:ea typeface="Verdana" pitchFamily="34" charset="0"/>
              </a:rPr>
              <a:t>Спикер:</a:t>
            </a:r>
            <a:r>
              <a:rPr lang="ru-RU" sz="2000" b="1" dirty="0" smtClean="0">
                <a:solidFill>
                  <a:srgbClr val="0402E2"/>
                </a:solidFill>
                <a:latin typeface="Verdana" pitchFamily="34" charset="0"/>
                <a:ea typeface="Verdana" pitchFamily="34" charset="0"/>
              </a:rPr>
              <a:t> ФИО, </a:t>
            </a:r>
          </a:p>
          <a:p>
            <a:r>
              <a:rPr lang="ru-RU" sz="2000" b="1" dirty="0" smtClean="0">
                <a:solidFill>
                  <a:srgbClr val="0402E2"/>
                </a:solidFill>
                <a:latin typeface="Verdana" pitchFamily="34" charset="0"/>
                <a:ea typeface="Verdana" pitchFamily="34" charset="0"/>
              </a:rPr>
              <a:t>место работы, должность</a:t>
            </a:r>
          </a:p>
          <a:p>
            <a:endParaRPr lang="ru-RU" sz="2000" b="1" dirty="0">
              <a:solidFill>
                <a:srgbClr val="0402E2"/>
              </a:solidFill>
              <a:latin typeface="Verdana" pitchFamily="34" charset="0"/>
              <a:ea typeface="Verdana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26880" y="6227013"/>
            <a:ext cx="3610120" cy="34624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en-US" dirty="0" smtClean="0">
                <a:solidFill>
                  <a:srgbClr val="0402E2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#</a:t>
            </a:r>
            <a:r>
              <a:rPr lang="ru-RU" dirty="0" smtClean="0">
                <a:solidFill>
                  <a:srgbClr val="0402E2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Классная весна</a:t>
            </a:r>
            <a:endParaRPr lang="ru-RU" dirty="0">
              <a:solidFill>
                <a:srgbClr val="0402E2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87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>
            <a:off x="-600" y="-1"/>
            <a:ext cx="12193200" cy="1914525"/>
            <a:chOff x="-600" y="-1"/>
            <a:chExt cx="12193200" cy="1914525"/>
          </a:xfrm>
        </p:grpSpPr>
        <p:pic>
          <p:nvPicPr>
            <p:cNvPr id="10" name="Рисунок 9"/>
            <p:cNvPicPr>
              <a:picLocks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25000"/>
                      </a14:imgEffect>
                      <a14:imgEffect>
                        <a14:colorTemperature colorTemp="4700"/>
                      </a14:imgEffect>
                      <a14:imgEffect>
                        <a14:saturation sat="400000"/>
                      </a14:imgEffect>
                      <a14:imgEffect>
                        <a14:brightnessContrast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4214" b="13235"/>
            <a:stretch/>
          </p:blipFill>
          <p:spPr>
            <a:xfrm flipH="1" flipV="1">
              <a:off x="-600" y="-1"/>
              <a:ext cx="12193200" cy="1914525"/>
            </a:xfrm>
            <a:prstGeom prst="rect">
              <a:avLst/>
            </a:prstGeom>
          </p:spPr>
        </p:pic>
        <p:sp>
          <p:nvSpPr>
            <p:cNvPr id="8" name="Заголовок 1"/>
            <p:cNvSpPr txBox="1">
              <a:spLocks/>
            </p:cNvSpPr>
            <p:nvPr/>
          </p:nvSpPr>
          <p:spPr>
            <a:xfrm>
              <a:off x="8086724" y="115510"/>
              <a:ext cx="3416532" cy="713165"/>
            </a:xfrm>
            <a:prstGeom prst="rect">
              <a:avLst/>
            </a:prstGeom>
          </p:spPr>
          <p:txBody>
            <a:bodyPr lIns="68580" tIns="34290" rIns="68580" bIns="34290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ru-RU" sz="2000" b="1" dirty="0" smtClean="0">
                  <a:solidFill>
                    <a:srgbClr val="71D6FF"/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«КЛАССНАЯ ВЕСНА»</a:t>
              </a:r>
              <a:endParaRPr lang="ru-RU" sz="2000" b="1" dirty="0" smtClean="0">
                <a:solidFill>
                  <a:srgbClr val="71D6FF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Заголовок 1"/>
            <p:cNvSpPr txBox="1">
              <a:spLocks/>
            </p:cNvSpPr>
            <p:nvPr/>
          </p:nvSpPr>
          <p:spPr>
            <a:xfrm>
              <a:off x="7810501" y="439360"/>
              <a:ext cx="4076700" cy="827465"/>
            </a:xfrm>
            <a:prstGeom prst="rect">
              <a:avLst/>
            </a:prstGeom>
          </p:spPr>
          <p:txBody>
            <a:bodyPr lIns="68580" tIns="34290" rIns="68580" bIns="34290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r"/>
              <a:r>
                <a:rPr lang="ru-RU" sz="1400" b="1" dirty="0" smtClean="0">
                  <a:solidFill>
                    <a:schemeClr val="bg1"/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Первый Форум классных руководителей </a:t>
              </a:r>
              <a:endPara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endParaRPr>
            </a:p>
            <a:p>
              <a:pPr algn="r"/>
              <a:r>
                <a:rPr lang="ru-RU" sz="1400" b="1" dirty="0" smtClean="0">
                  <a:solidFill>
                    <a:schemeClr val="bg1"/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Костромской области</a:t>
              </a:r>
              <a:endPara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-600" y="1662370"/>
            <a:ext cx="121925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402E2"/>
                </a:solidFill>
                <a:latin typeface="Verdana" pitchFamily="34" charset="0"/>
                <a:ea typeface="Verdana" pitchFamily="34" charset="0"/>
              </a:rPr>
              <a:t>Содержание и примерный план выступления</a:t>
            </a:r>
            <a:endParaRPr lang="ru-RU" sz="2400" dirty="0">
              <a:solidFill>
                <a:srgbClr val="0402E2"/>
              </a:solidFill>
              <a:latin typeface="Futura PT Book" panose="020B0502020204020303" pitchFamily="34" charset="-5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3375" y="2710119"/>
            <a:ext cx="11553825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Verdana" pitchFamily="34" charset="0"/>
                <a:ea typeface="Verdana" pitchFamily="34" charset="0"/>
              </a:rPr>
              <a:t>Вступление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2400" dirty="0">
              <a:latin typeface="Verdana" pitchFamily="34" charset="0"/>
              <a:ea typeface="Verdana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2400" dirty="0" smtClean="0">
              <a:latin typeface="Verdana" pitchFamily="34" charset="0"/>
              <a:ea typeface="Verdana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Verdana" pitchFamily="34" charset="0"/>
                <a:ea typeface="Verdana" pitchFamily="34" charset="0"/>
              </a:rPr>
              <a:t>Основная часть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2400" dirty="0">
              <a:latin typeface="Verdana" pitchFamily="34" charset="0"/>
              <a:ea typeface="Verdana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2400" dirty="0" smtClean="0">
              <a:latin typeface="Verdana" pitchFamily="34" charset="0"/>
              <a:ea typeface="Verdana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Verdana" pitchFamily="34" charset="0"/>
                <a:ea typeface="Verdana" pitchFamily="34" charset="0"/>
              </a:rPr>
              <a:t>Выводы</a:t>
            </a:r>
            <a:endParaRPr lang="ru-RU" sz="2400" dirty="0">
              <a:latin typeface="Verdana" pitchFamily="34" charset="0"/>
              <a:ea typeface="Verdana" pitchFamily="34" charset="0"/>
            </a:endParaRPr>
          </a:p>
          <a:p>
            <a:endParaRPr lang="ru-RU" b="1" dirty="0">
              <a:latin typeface="Verdana" pitchFamily="34" charset="0"/>
              <a:ea typeface="Verdana" pitchFamily="34" charset="0"/>
            </a:endParaRPr>
          </a:p>
          <a:p>
            <a:endParaRPr lang="ru-RU" b="1" dirty="0">
              <a:latin typeface="Verdana" pitchFamily="34" charset="0"/>
              <a:ea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25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>
            <a:off x="-600" y="-1"/>
            <a:ext cx="12193200" cy="1914525"/>
            <a:chOff x="-600" y="-1"/>
            <a:chExt cx="12193200" cy="1914525"/>
          </a:xfrm>
        </p:grpSpPr>
        <p:pic>
          <p:nvPicPr>
            <p:cNvPr id="10" name="Рисунок 9"/>
            <p:cNvPicPr>
              <a:picLocks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25000"/>
                      </a14:imgEffect>
                      <a14:imgEffect>
                        <a14:colorTemperature colorTemp="4700"/>
                      </a14:imgEffect>
                      <a14:imgEffect>
                        <a14:saturation sat="400000"/>
                      </a14:imgEffect>
                      <a14:imgEffect>
                        <a14:brightnessContrast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4214" b="13235"/>
            <a:stretch/>
          </p:blipFill>
          <p:spPr>
            <a:xfrm flipH="1" flipV="1">
              <a:off x="-600" y="-1"/>
              <a:ext cx="12193200" cy="1914525"/>
            </a:xfrm>
            <a:prstGeom prst="rect">
              <a:avLst/>
            </a:prstGeom>
          </p:spPr>
        </p:pic>
        <p:sp>
          <p:nvSpPr>
            <p:cNvPr id="8" name="Заголовок 1"/>
            <p:cNvSpPr txBox="1">
              <a:spLocks/>
            </p:cNvSpPr>
            <p:nvPr/>
          </p:nvSpPr>
          <p:spPr>
            <a:xfrm>
              <a:off x="8086724" y="115510"/>
              <a:ext cx="3416532" cy="713165"/>
            </a:xfrm>
            <a:prstGeom prst="rect">
              <a:avLst/>
            </a:prstGeom>
          </p:spPr>
          <p:txBody>
            <a:bodyPr lIns="68580" tIns="34290" rIns="68580" bIns="34290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ru-RU" sz="2000" b="1" dirty="0" smtClean="0">
                  <a:solidFill>
                    <a:srgbClr val="71D6FF"/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«КЛАССНАЯ ВЕСНА»</a:t>
              </a:r>
              <a:endParaRPr lang="ru-RU" sz="2000" b="1" dirty="0" smtClean="0">
                <a:solidFill>
                  <a:srgbClr val="71D6FF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Заголовок 1"/>
            <p:cNvSpPr txBox="1">
              <a:spLocks/>
            </p:cNvSpPr>
            <p:nvPr/>
          </p:nvSpPr>
          <p:spPr>
            <a:xfrm>
              <a:off x="7810501" y="439360"/>
              <a:ext cx="4076700" cy="827465"/>
            </a:xfrm>
            <a:prstGeom prst="rect">
              <a:avLst/>
            </a:prstGeom>
          </p:spPr>
          <p:txBody>
            <a:bodyPr lIns="68580" tIns="34290" rIns="68580" bIns="34290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r"/>
              <a:r>
                <a:rPr lang="ru-RU" sz="1400" b="1" dirty="0" smtClean="0">
                  <a:solidFill>
                    <a:schemeClr val="bg1"/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Первый Форум классных руководителей </a:t>
              </a:r>
              <a:endPara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endParaRPr>
            </a:p>
            <a:p>
              <a:pPr algn="r"/>
              <a:r>
                <a:rPr lang="ru-RU" sz="1400" b="1" dirty="0" smtClean="0">
                  <a:solidFill>
                    <a:schemeClr val="bg1"/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Костромской области</a:t>
              </a:r>
              <a:endPara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-600" y="1643320"/>
            <a:ext cx="121925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402E2"/>
                </a:solidFill>
                <a:latin typeface="Verdana" pitchFamily="34" charset="0"/>
                <a:ea typeface="Verdana" pitchFamily="34" charset="0"/>
              </a:rPr>
              <a:t>ВСТУПЛЕНИЕ</a:t>
            </a:r>
            <a:r>
              <a:rPr lang="ru-RU" sz="2400" dirty="0" smtClean="0">
                <a:solidFill>
                  <a:srgbClr val="0402E2"/>
                </a:solidFill>
                <a:latin typeface="Verdana" pitchFamily="34" charset="0"/>
                <a:ea typeface="Verdana" pitchFamily="34" charset="0"/>
              </a:rPr>
              <a:t> </a:t>
            </a:r>
          </a:p>
          <a:p>
            <a:pPr algn="ctr"/>
            <a:r>
              <a:rPr lang="ru-RU" sz="2400" i="1" dirty="0" smtClean="0">
                <a:solidFill>
                  <a:srgbClr val="0402E2"/>
                </a:solidFill>
                <a:latin typeface="Verdana" pitchFamily="34" charset="0"/>
                <a:ea typeface="Verdana" pitchFamily="34" charset="0"/>
              </a:rPr>
              <a:t>отвечаем на </a:t>
            </a:r>
            <a:r>
              <a:rPr lang="ru-RU" sz="2400" i="1" dirty="0">
                <a:solidFill>
                  <a:srgbClr val="0402E2"/>
                </a:solidFill>
                <a:latin typeface="Verdana" pitchFamily="34" charset="0"/>
                <a:ea typeface="Verdana" pitchFamily="34" charset="0"/>
              </a:rPr>
              <a:t>вопрос «Для чего я это делаю?»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33375" y="2715627"/>
            <a:ext cx="1155382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dirty="0">
                <a:latin typeface="Verdana" pitchFamily="34" charset="0"/>
                <a:ea typeface="Verdana" pitchFamily="34" charset="0"/>
              </a:rPr>
              <a:t>Есть </a:t>
            </a:r>
            <a:r>
              <a:rPr lang="ru-RU" sz="2400" dirty="0" smtClean="0">
                <a:latin typeface="Verdana" pitchFamily="34" charset="0"/>
                <a:ea typeface="Verdana" pitchFamily="34" charset="0"/>
              </a:rPr>
              <a:t>проблема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ru-RU" sz="2400" dirty="0" smtClean="0">
              <a:latin typeface="Verdana" pitchFamily="34" charset="0"/>
              <a:ea typeface="Verdana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ru-RU" sz="2400" dirty="0">
              <a:latin typeface="Verdana" pitchFamily="34" charset="0"/>
              <a:ea typeface="Verdana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dirty="0">
                <a:latin typeface="Verdana" pitchFamily="34" charset="0"/>
                <a:ea typeface="Verdana" pitchFamily="34" charset="0"/>
              </a:rPr>
              <a:t>Есть </a:t>
            </a:r>
            <a:r>
              <a:rPr lang="ru-RU" sz="2400" dirty="0">
                <a:latin typeface="Verdana" pitchFamily="34" charset="0"/>
                <a:ea typeface="Verdana" pitchFamily="34" charset="0"/>
              </a:rPr>
              <a:t>конкретные </a:t>
            </a:r>
            <a:r>
              <a:rPr lang="ru-RU" sz="2400" dirty="0" smtClean="0">
                <a:latin typeface="Verdana" pitchFamily="34" charset="0"/>
                <a:ea typeface="Verdana" pitchFamily="34" charset="0"/>
              </a:rPr>
              <a:t>задачи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ru-RU" sz="2400" dirty="0" smtClean="0">
              <a:latin typeface="Verdana" pitchFamily="34" charset="0"/>
              <a:ea typeface="Verdana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ru-RU" sz="2400" dirty="0">
              <a:latin typeface="Verdana" pitchFamily="34" charset="0"/>
              <a:ea typeface="Verdana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dirty="0">
                <a:latin typeface="Verdana" pitchFamily="34" charset="0"/>
                <a:ea typeface="Verdana" pitchFamily="34" charset="0"/>
              </a:rPr>
              <a:t>Реализую идею детей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2400" dirty="0">
              <a:latin typeface="Verdana" pitchFamily="34" charset="0"/>
              <a:ea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943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>
            <a:off x="-600" y="-1"/>
            <a:ext cx="12193200" cy="1914525"/>
            <a:chOff x="-600" y="-1"/>
            <a:chExt cx="12193200" cy="1914525"/>
          </a:xfrm>
        </p:grpSpPr>
        <p:pic>
          <p:nvPicPr>
            <p:cNvPr id="10" name="Рисунок 9"/>
            <p:cNvPicPr>
              <a:picLocks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25000"/>
                      </a14:imgEffect>
                      <a14:imgEffect>
                        <a14:colorTemperature colorTemp="4700"/>
                      </a14:imgEffect>
                      <a14:imgEffect>
                        <a14:saturation sat="400000"/>
                      </a14:imgEffect>
                      <a14:imgEffect>
                        <a14:brightnessContrast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4214" b="13235"/>
            <a:stretch/>
          </p:blipFill>
          <p:spPr>
            <a:xfrm flipH="1" flipV="1">
              <a:off x="-600" y="-1"/>
              <a:ext cx="12193200" cy="1914525"/>
            </a:xfrm>
            <a:prstGeom prst="rect">
              <a:avLst/>
            </a:prstGeom>
          </p:spPr>
        </p:pic>
        <p:sp>
          <p:nvSpPr>
            <p:cNvPr id="8" name="Заголовок 1"/>
            <p:cNvSpPr txBox="1">
              <a:spLocks/>
            </p:cNvSpPr>
            <p:nvPr/>
          </p:nvSpPr>
          <p:spPr>
            <a:xfrm>
              <a:off x="8086724" y="115510"/>
              <a:ext cx="3416532" cy="713165"/>
            </a:xfrm>
            <a:prstGeom prst="rect">
              <a:avLst/>
            </a:prstGeom>
          </p:spPr>
          <p:txBody>
            <a:bodyPr lIns="68580" tIns="34290" rIns="68580" bIns="34290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ru-RU" sz="2000" b="1" dirty="0" smtClean="0">
                  <a:solidFill>
                    <a:srgbClr val="71D6FF"/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«КЛАССНАЯ ВЕСНА»</a:t>
              </a:r>
              <a:endParaRPr lang="ru-RU" sz="2000" b="1" dirty="0" smtClean="0">
                <a:solidFill>
                  <a:srgbClr val="71D6FF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Заголовок 1"/>
            <p:cNvSpPr txBox="1">
              <a:spLocks/>
            </p:cNvSpPr>
            <p:nvPr/>
          </p:nvSpPr>
          <p:spPr>
            <a:xfrm>
              <a:off x="7810501" y="439360"/>
              <a:ext cx="4076700" cy="827465"/>
            </a:xfrm>
            <a:prstGeom prst="rect">
              <a:avLst/>
            </a:prstGeom>
          </p:spPr>
          <p:txBody>
            <a:bodyPr lIns="68580" tIns="34290" rIns="68580" bIns="34290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r"/>
              <a:r>
                <a:rPr lang="ru-RU" sz="1400" b="1" dirty="0" smtClean="0">
                  <a:solidFill>
                    <a:schemeClr val="bg1"/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Первый Форум классных руководителей </a:t>
              </a:r>
              <a:endPara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endParaRPr>
            </a:p>
            <a:p>
              <a:pPr algn="r"/>
              <a:r>
                <a:rPr lang="ru-RU" sz="1400" b="1" dirty="0" smtClean="0">
                  <a:solidFill>
                    <a:schemeClr val="bg1"/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Костромской области</a:t>
              </a:r>
              <a:endPara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-600" y="1643320"/>
            <a:ext cx="121925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ОСНОВНАЯ </a:t>
            </a:r>
            <a:r>
              <a:rPr lang="ru-RU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ЧАСТЬ</a:t>
            </a:r>
            <a:endParaRPr lang="ru-RU" sz="2400" dirty="0" smtClean="0">
              <a:solidFill>
                <a:srgbClr val="0402E2"/>
              </a:solidFill>
              <a:latin typeface="Verdana" pitchFamily="34" charset="0"/>
              <a:ea typeface="Verdana" pitchFamily="34" charset="0"/>
            </a:endParaRPr>
          </a:p>
          <a:p>
            <a:pPr algn="ctr"/>
            <a:r>
              <a:rPr lang="ru-RU" sz="2400" i="1" dirty="0">
                <a:solidFill>
                  <a:srgbClr val="0402E2"/>
                </a:solidFill>
                <a:latin typeface="Verdana" pitchFamily="34" charset="0"/>
                <a:ea typeface="Verdana" pitchFamily="34" charset="0"/>
              </a:rPr>
              <a:t>отвечаем на </a:t>
            </a:r>
            <a:r>
              <a:rPr lang="ru-RU" sz="2400" i="1" dirty="0">
                <a:solidFill>
                  <a:srgbClr val="0402E2"/>
                </a:solidFill>
                <a:latin typeface="Verdana" pitchFamily="34" charset="0"/>
                <a:ea typeface="Verdana" pitchFamily="34" charset="0"/>
              </a:rPr>
              <a:t>вопрос </a:t>
            </a:r>
            <a:r>
              <a:rPr lang="ru-RU" sz="2400" i="1" dirty="0">
                <a:solidFill>
                  <a:srgbClr val="0402E2"/>
                </a:solidFill>
                <a:latin typeface="Verdana" pitchFamily="34" charset="0"/>
                <a:ea typeface="Verdana" pitchFamily="34" charset="0"/>
              </a:rPr>
              <a:t>«Что </a:t>
            </a:r>
            <a:r>
              <a:rPr lang="ru-RU" sz="2400" i="1" dirty="0">
                <a:solidFill>
                  <a:srgbClr val="0402E2"/>
                </a:solidFill>
                <a:latin typeface="Verdana" pitchFamily="34" charset="0"/>
                <a:ea typeface="Verdana" pitchFamily="34" charset="0"/>
              </a:rPr>
              <a:t>именно я делаю</a:t>
            </a:r>
            <a:r>
              <a:rPr lang="ru-RU" sz="2400" i="1" dirty="0">
                <a:solidFill>
                  <a:srgbClr val="0402E2"/>
                </a:solidFill>
                <a:latin typeface="Verdana" pitchFamily="34" charset="0"/>
                <a:ea typeface="Verdana" pitchFamily="34" charset="0"/>
              </a:rPr>
              <a:t>?»</a:t>
            </a:r>
            <a:endParaRPr lang="ru-RU" sz="2400" i="1" dirty="0">
              <a:solidFill>
                <a:srgbClr val="0402E2"/>
              </a:solidFill>
              <a:latin typeface="Verdana" pitchFamily="34" charset="0"/>
              <a:ea typeface="Verdan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33375" y="2715627"/>
            <a:ext cx="1155382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dirty="0">
                <a:latin typeface="Verdana" pitchFamily="34" charset="0"/>
                <a:ea typeface="Verdana" pitchFamily="34" charset="0"/>
              </a:rPr>
              <a:t>Этапы </a:t>
            </a:r>
            <a:r>
              <a:rPr lang="ru-RU" sz="2400" dirty="0" smtClean="0">
                <a:latin typeface="Verdana" pitchFamily="34" charset="0"/>
                <a:ea typeface="Verdana" pitchFamily="34" charset="0"/>
              </a:rPr>
              <a:t>реализации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ru-RU" sz="2400" dirty="0">
              <a:latin typeface="Verdana" pitchFamily="34" charset="0"/>
              <a:ea typeface="Verdana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dirty="0">
                <a:latin typeface="Verdana" pitchFamily="34" charset="0"/>
                <a:ea typeface="Verdana" pitchFamily="34" charset="0"/>
              </a:rPr>
              <a:t>Было/стало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ru-RU" sz="2400" dirty="0">
              <a:latin typeface="Verdana" pitchFamily="34" charset="0"/>
              <a:ea typeface="Verdana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dirty="0">
                <a:latin typeface="Verdana" pitchFamily="34" charset="0"/>
                <a:ea typeface="Verdana" pitchFamily="34" charset="0"/>
              </a:rPr>
              <a:t>Мероприятия/дорожная </a:t>
            </a:r>
            <a:r>
              <a:rPr lang="ru-RU" sz="2400" dirty="0" smtClean="0">
                <a:latin typeface="Verdana" pitchFamily="34" charset="0"/>
                <a:ea typeface="Verdana" pitchFamily="34" charset="0"/>
              </a:rPr>
              <a:t>карта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ru-RU" sz="2400" dirty="0">
              <a:latin typeface="Verdana" pitchFamily="34" charset="0"/>
              <a:ea typeface="Verdana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dirty="0">
                <a:latin typeface="Verdana" pitchFamily="34" charset="0"/>
                <a:ea typeface="Verdana" pitchFamily="34" charset="0"/>
              </a:rPr>
              <a:t>Где представлена практика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2400" dirty="0">
              <a:latin typeface="Verdana" pitchFamily="34" charset="0"/>
              <a:ea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0186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>
            <a:off x="-600" y="-1"/>
            <a:ext cx="12193200" cy="1914525"/>
            <a:chOff x="-600" y="-1"/>
            <a:chExt cx="12193200" cy="1914525"/>
          </a:xfrm>
        </p:grpSpPr>
        <p:pic>
          <p:nvPicPr>
            <p:cNvPr id="10" name="Рисунок 9"/>
            <p:cNvPicPr>
              <a:picLocks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25000"/>
                      </a14:imgEffect>
                      <a14:imgEffect>
                        <a14:colorTemperature colorTemp="4700"/>
                      </a14:imgEffect>
                      <a14:imgEffect>
                        <a14:saturation sat="400000"/>
                      </a14:imgEffect>
                      <a14:imgEffect>
                        <a14:brightnessContrast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4214" b="13235"/>
            <a:stretch/>
          </p:blipFill>
          <p:spPr>
            <a:xfrm flipH="1" flipV="1">
              <a:off x="-600" y="-1"/>
              <a:ext cx="12193200" cy="1914525"/>
            </a:xfrm>
            <a:prstGeom prst="rect">
              <a:avLst/>
            </a:prstGeom>
          </p:spPr>
        </p:pic>
        <p:sp>
          <p:nvSpPr>
            <p:cNvPr id="8" name="Заголовок 1"/>
            <p:cNvSpPr txBox="1">
              <a:spLocks/>
            </p:cNvSpPr>
            <p:nvPr/>
          </p:nvSpPr>
          <p:spPr>
            <a:xfrm>
              <a:off x="8086724" y="115510"/>
              <a:ext cx="3416532" cy="713165"/>
            </a:xfrm>
            <a:prstGeom prst="rect">
              <a:avLst/>
            </a:prstGeom>
          </p:spPr>
          <p:txBody>
            <a:bodyPr lIns="68580" tIns="34290" rIns="68580" bIns="34290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ru-RU" sz="2000" b="1" dirty="0" smtClean="0">
                  <a:solidFill>
                    <a:srgbClr val="71D6FF"/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«КЛАССНАЯ ВЕСНА»</a:t>
              </a:r>
              <a:endParaRPr lang="ru-RU" sz="2000" b="1" dirty="0" smtClean="0">
                <a:solidFill>
                  <a:srgbClr val="71D6FF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Заголовок 1"/>
            <p:cNvSpPr txBox="1">
              <a:spLocks/>
            </p:cNvSpPr>
            <p:nvPr/>
          </p:nvSpPr>
          <p:spPr>
            <a:xfrm>
              <a:off x="7810501" y="439360"/>
              <a:ext cx="4076700" cy="827465"/>
            </a:xfrm>
            <a:prstGeom prst="rect">
              <a:avLst/>
            </a:prstGeom>
          </p:spPr>
          <p:txBody>
            <a:bodyPr lIns="68580" tIns="34290" rIns="68580" bIns="34290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r"/>
              <a:r>
                <a:rPr lang="ru-RU" sz="1400" b="1" dirty="0" smtClean="0">
                  <a:solidFill>
                    <a:schemeClr val="bg1"/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Первый Форум классных руководителей </a:t>
              </a:r>
              <a:endPara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endParaRPr>
            </a:p>
            <a:p>
              <a:pPr algn="r"/>
              <a:r>
                <a:rPr lang="ru-RU" sz="1400" b="1" dirty="0" smtClean="0">
                  <a:solidFill>
                    <a:schemeClr val="bg1"/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Костромской области</a:t>
              </a:r>
              <a:endPara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-600" y="1643320"/>
            <a:ext cx="121925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ВЫВОДЫ</a:t>
            </a:r>
            <a:endParaRPr lang="ru-RU" sz="2400" dirty="0" smtClean="0">
              <a:solidFill>
                <a:srgbClr val="0402E2"/>
              </a:solidFill>
              <a:latin typeface="Verdana" pitchFamily="34" charset="0"/>
              <a:ea typeface="Verdana" pitchFamily="34" charset="0"/>
            </a:endParaRPr>
          </a:p>
          <a:p>
            <a:pPr algn="ctr"/>
            <a:r>
              <a:rPr lang="ru-RU" sz="2400" i="1" dirty="0">
                <a:solidFill>
                  <a:srgbClr val="0402E2"/>
                </a:solidFill>
                <a:latin typeface="Verdana" pitchFamily="34" charset="0"/>
                <a:ea typeface="Verdana" pitchFamily="34" charset="0"/>
              </a:rPr>
              <a:t>отвечаем на вопрос </a:t>
            </a:r>
            <a:r>
              <a:rPr lang="ru-RU" sz="2400" i="1" dirty="0" smtClean="0">
                <a:solidFill>
                  <a:srgbClr val="0402E2"/>
                </a:solidFill>
                <a:latin typeface="Verdana" pitchFamily="34" charset="0"/>
                <a:ea typeface="Verdana" pitchFamily="34" charset="0"/>
              </a:rPr>
              <a:t>«Что изменилось (</a:t>
            </a:r>
            <a:r>
              <a:rPr lang="ru-RU" sz="2400" i="1" dirty="0">
                <a:solidFill>
                  <a:srgbClr val="0402E2"/>
                </a:solidFill>
                <a:latin typeface="Verdana" pitchFamily="34" charset="0"/>
                <a:ea typeface="Verdana" pitchFamily="34" charset="0"/>
              </a:rPr>
              <a:t>во мне, в детях)</a:t>
            </a:r>
            <a:r>
              <a:rPr lang="ru-RU" sz="2400" i="1" dirty="0">
                <a:solidFill>
                  <a:srgbClr val="0402E2"/>
                </a:solidFill>
                <a:latin typeface="Verdana" pitchFamily="34" charset="0"/>
                <a:ea typeface="Verdana" pitchFamily="34" charset="0"/>
              </a:rPr>
              <a:t>?»</a:t>
            </a:r>
            <a:endParaRPr lang="ru-RU" sz="2400" i="1" dirty="0">
              <a:solidFill>
                <a:srgbClr val="0402E2"/>
              </a:solidFill>
              <a:latin typeface="Verdana" pitchFamily="34" charset="0"/>
              <a:ea typeface="Verdan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33375" y="2715627"/>
            <a:ext cx="1155382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dirty="0">
                <a:latin typeface="Verdana" pitchFamily="34" charset="0"/>
                <a:ea typeface="Verdana" pitchFamily="34" charset="0"/>
              </a:rPr>
              <a:t>Какие </a:t>
            </a:r>
            <a:r>
              <a:rPr lang="ru-RU" sz="2400" dirty="0" smtClean="0">
                <a:latin typeface="Verdana" pitchFamily="34" charset="0"/>
                <a:ea typeface="Verdana" pitchFamily="34" charset="0"/>
              </a:rPr>
              <a:t>результаты получены</a:t>
            </a:r>
            <a:endParaRPr lang="ru-RU" sz="2400" dirty="0">
              <a:latin typeface="Verdana" pitchFamily="34" charset="0"/>
              <a:ea typeface="Verdana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ru-RU" sz="2400" dirty="0" smtClean="0">
              <a:latin typeface="Verdana" pitchFamily="34" charset="0"/>
              <a:ea typeface="Verdana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ru-RU" sz="2400" dirty="0">
              <a:latin typeface="Verdana" pitchFamily="34" charset="0"/>
              <a:ea typeface="Verdana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dirty="0">
                <a:latin typeface="Verdana" pitchFamily="34" charset="0"/>
                <a:ea typeface="Verdana" pitchFamily="34" charset="0"/>
              </a:rPr>
              <a:t>Что </a:t>
            </a:r>
            <a:r>
              <a:rPr lang="ru-RU" sz="2400" dirty="0" smtClean="0">
                <a:latin typeface="Verdana" pitchFamily="34" charset="0"/>
                <a:ea typeface="Verdana" pitchFamily="34" charset="0"/>
              </a:rPr>
              <a:t>изменилось</a:t>
            </a:r>
            <a:endParaRPr lang="ru-RU" sz="2400" dirty="0">
              <a:latin typeface="Verdana" pitchFamily="34" charset="0"/>
              <a:ea typeface="Verdana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ru-RU" sz="2400" dirty="0" smtClean="0">
              <a:latin typeface="Verdana" pitchFamily="34" charset="0"/>
              <a:ea typeface="Verdana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ru-RU" sz="2400" dirty="0">
              <a:latin typeface="Verdana" pitchFamily="34" charset="0"/>
              <a:ea typeface="Verdana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dirty="0">
                <a:latin typeface="Verdana" pitchFamily="34" charset="0"/>
                <a:ea typeface="Verdana" pitchFamily="34" charset="0"/>
              </a:rPr>
              <a:t>Что я делаю не так, как другие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ru-RU" sz="2400" dirty="0">
              <a:latin typeface="Verdana" pitchFamily="34" charset="0"/>
              <a:ea typeface="Verdana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2400" dirty="0">
              <a:latin typeface="Verdana" pitchFamily="34" charset="0"/>
              <a:ea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0932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Группа 26"/>
          <p:cNvGrpSpPr/>
          <p:nvPr/>
        </p:nvGrpSpPr>
        <p:grpSpPr>
          <a:xfrm>
            <a:off x="-600" y="0"/>
            <a:ext cx="12193200" cy="6858000"/>
            <a:chOff x="-600" y="0"/>
            <a:chExt cx="12193200" cy="6858000"/>
          </a:xfrm>
        </p:grpSpPr>
        <p:pic>
          <p:nvPicPr>
            <p:cNvPr id="5" name="Рисунок 4" descr="05d8ed5312b111f0960fd68fc3378e4f_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-600" y="0"/>
              <a:ext cx="12193200" cy="6858000"/>
            </a:xfrm>
            <a:prstGeom prst="rect">
              <a:avLst/>
            </a:prstGeom>
          </p:spPr>
        </p:pic>
        <p:pic>
          <p:nvPicPr>
            <p:cNvPr id="11" name="Рисунок 10" descr="pngtree-line-drawing-flowers-orchid-image_2235942.png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EFEFE">
                    <a:alpha val="7451"/>
                  </a:srgbClr>
                </a:clrFrom>
                <a:clrTo>
                  <a:srgbClr val="FEFEFE">
                    <a:alpha val="0"/>
                  </a:srgbClr>
                </a:clrTo>
              </a:clrChange>
              <a:lum bright="70000" contrast="-70000"/>
            </a:blip>
            <a:stretch>
              <a:fillRect/>
            </a:stretch>
          </p:blipFill>
          <p:spPr>
            <a:xfrm>
              <a:off x="9394238" y="4123738"/>
              <a:ext cx="2734262" cy="2734262"/>
            </a:xfrm>
            <a:prstGeom prst="rect">
              <a:avLst/>
            </a:prstGeom>
          </p:spPr>
        </p:pic>
      </p:grpSp>
      <p:sp>
        <p:nvSpPr>
          <p:cNvPr id="22" name="Заголовок 1"/>
          <p:cNvSpPr txBox="1">
            <a:spLocks/>
          </p:cNvSpPr>
          <p:nvPr/>
        </p:nvSpPr>
        <p:spPr>
          <a:xfrm>
            <a:off x="-600" y="2714234"/>
            <a:ext cx="12192600" cy="2164557"/>
          </a:xfrm>
          <a:prstGeom prst="rect">
            <a:avLst/>
          </a:prstGeom>
        </p:spPr>
        <p:txBody>
          <a:bodyPr lIns="68580" tIns="34290" rIns="68580" bIns="3429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+mn-cs"/>
              </a:rPr>
              <a:t>Цитата? / Девиз?</a:t>
            </a:r>
            <a:endParaRPr lang="ru-RU" sz="3600" b="1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+mn-cs"/>
            </a:endParaRPr>
          </a:p>
          <a:p>
            <a:pPr algn="ctr"/>
            <a:endParaRPr lang="ru-RU" sz="36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+mn-cs"/>
            </a:endParaRPr>
          </a:p>
          <a:p>
            <a:pPr algn="ctr"/>
            <a:endParaRPr lang="ru-RU" sz="3600" b="1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+mn-cs"/>
            </a:endParaRP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Book Antiqua" pitchFamily="18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Book Antiqua" pitchFamily="18" charset="0"/>
              </a:rPr>
            </a:br>
            <a:r>
              <a:rPr lang="ru-RU" sz="2400" dirty="0" smtClean="0">
                <a:solidFill>
                  <a:srgbClr val="C00000"/>
                </a:solidFill>
                <a:latin typeface="Futura PT Book" panose="020B0502020204020303" pitchFamily="34" charset="-52"/>
              </a:rPr>
              <a:t> </a:t>
            </a:r>
            <a:endParaRPr lang="ru-RU" sz="2400" dirty="0">
              <a:solidFill>
                <a:srgbClr val="C00000"/>
              </a:solidFill>
              <a:latin typeface="Futura PT Book" panose="020B0502020204020303" pitchFamily="34" charset="-52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33375" y="4883197"/>
            <a:ext cx="5762625" cy="164814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lvl="0" defTabSz="685800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2000" dirty="0">
                <a:solidFill>
                  <a:srgbClr val="0402E2"/>
                </a:solidFill>
                <a:latin typeface="Verdana" pitchFamily="34" charset="0"/>
                <a:ea typeface="Verdana" pitchFamily="34" charset="0"/>
              </a:rPr>
              <a:t>Контакты педагога, </a:t>
            </a:r>
            <a:endParaRPr lang="ru-RU" sz="2000" dirty="0" smtClean="0">
              <a:solidFill>
                <a:srgbClr val="0402E2"/>
              </a:solidFill>
              <a:latin typeface="Verdana" pitchFamily="34" charset="0"/>
              <a:ea typeface="Verdana" pitchFamily="34" charset="0"/>
            </a:endParaRPr>
          </a:p>
          <a:p>
            <a:pPr lvl="0" defTabSz="685800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2000" dirty="0" smtClean="0">
                <a:solidFill>
                  <a:srgbClr val="0402E2"/>
                </a:solidFill>
                <a:latin typeface="Verdana" pitchFamily="34" charset="0"/>
                <a:ea typeface="Verdana" pitchFamily="34" charset="0"/>
              </a:rPr>
              <a:t>ссылка </a:t>
            </a:r>
            <a:r>
              <a:rPr lang="en-US" sz="2000" dirty="0" smtClean="0">
                <a:solidFill>
                  <a:srgbClr val="0402E2"/>
                </a:solidFill>
                <a:latin typeface="Verdana" pitchFamily="34" charset="0"/>
                <a:ea typeface="Verdana" pitchFamily="34" charset="0"/>
              </a:rPr>
              <a:t>QR</a:t>
            </a:r>
            <a:r>
              <a:rPr lang="ru-RU" sz="2000" dirty="0" smtClean="0">
                <a:solidFill>
                  <a:srgbClr val="0402E2"/>
                </a:solidFill>
                <a:latin typeface="Verdana" pitchFamily="34" charset="0"/>
                <a:ea typeface="Verdana" pitchFamily="34" charset="0"/>
              </a:rPr>
              <a:t>-код </a:t>
            </a:r>
            <a:r>
              <a:rPr lang="ru-RU" sz="2000" dirty="0">
                <a:solidFill>
                  <a:srgbClr val="0402E2"/>
                </a:solidFill>
                <a:latin typeface="Verdana" pitchFamily="34" charset="0"/>
                <a:ea typeface="Verdana" pitchFamily="34" charset="0"/>
              </a:rPr>
              <a:t>на </a:t>
            </a:r>
            <a:r>
              <a:rPr lang="ru-RU" sz="2000" dirty="0" smtClean="0">
                <a:solidFill>
                  <a:srgbClr val="0402E2"/>
                </a:solidFill>
                <a:latin typeface="Verdana" pitchFamily="34" charset="0"/>
                <a:ea typeface="Verdana" pitchFamily="34" charset="0"/>
              </a:rPr>
              <a:t>практику</a:t>
            </a:r>
          </a:p>
          <a:p>
            <a:pPr lvl="0" defTabSz="685800">
              <a:lnSpc>
                <a:spcPct val="90000"/>
              </a:lnSpc>
              <a:spcBef>
                <a:spcPct val="0"/>
              </a:spcBef>
              <a:defRPr/>
            </a:pPr>
            <a:endParaRPr lang="ru-RU" sz="2000" dirty="0">
              <a:solidFill>
                <a:srgbClr val="0402E2"/>
              </a:solidFill>
              <a:latin typeface="Verdana" pitchFamily="34" charset="0"/>
              <a:ea typeface="Verdana" pitchFamily="34" charset="0"/>
            </a:endParaRPr>
          </a:p>
          <a:p>
            <a:pPr lvl="0" defTabSz="685800">
              <a:lnSpc>
                <a:spcPct val="90000"/>
              </a:lnSpc>
              <a:spcBef>
                <a:spcPct val="0"/>
              </a:spcBef>
              <a:defRPr/>
            </a:pPr>
            <a:endParaRPr lang="ru-RU" sz="2000" dirty="0" smtClean="0">
              <a:solidFill>
                <a:srgbClr val="0402E2"/>
              </a:solidFill>
              <a:latin typeface="Verdana" pitchFamily="34" charset="0"/>
              <a:ea typeface="Verdana" pitchFamily="34" charset="0"/>
            </a:endParaRPr>
          </a:p>
          <a:p>
            <a:pPr lvl="0" defTabSz="685800">
              <a:lnSpc>
                <a:spcPct val="90000"/>
              </a:lnSpc>
              <a:spcBef>
                <a:spcPct val="0"/>
              </a:spcBef>
              <a:defRPr/>
            </a:pPr>
            <a:endParaRPr lang="ru-RU" sz="2000" dirty="0">
              <a:solidFill>
                <a:srgbClr val="0402E2"/>
              </a:solidFill>
              <a:latin typeface="Verdana" pitchFamily="34" charset="0"/>
              <a:ea typeface="Verdana" pitchFamily="34" charset="0"/>
            </a:endParaRPr>
          </a:p>
          <a:p>
            <a:pPr lvl="0" defTabSz="685800">
              <a:lnSpc>
                <a:spcPct val="90000"/>
              </a:lnSpc>
              <a:spcBef>
                <a:spcPct val="0"/>
              </a:spcBef>
              <a:defRPr/>
            </a:pPr>
            <a:endParaRPr lang="ru-RU" sz="1400" dirty="0">
              <a:solidFill>
                <a:srgbClr val="0402E2"/>
              </a:solidFill>
              <a:latin typeface="Verdana" pitchFamily="34" charset="0"/>
              <a:ea typeface="Verdana" pitchFamily="34" charset="0"/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-600" y="-1"/>
            <a:ext cx="12193200" cy="1914525"/>
            <a:chOff x="-600" y="-1"/>
            <a:chExt cx="12193200" cy="1914525"/>
          </a:xfrm>
        </p:grpSpPr>
        <p:pic>
          <p:nvPicPr>
            <p:cNvPr id="26" name="Рисунок 25"/>
            <p:cNvPicPr>
              <a:picLocks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25000"/>
                      </a14:imgEffect>
                      <a14:imgEffect>
                        <a14:colorTemperature colorTemp="4700"/>
                      </a14:imgEffect>
                      <a14:imgEffect>
                        <a14:saturation sat="400000"/>
                      </a14:imgEffect>
                      <a14:imgEffect>
                        <a14:brightnessContrast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4214" b="13235"/>
            <a:stretch/>
          </p:blipFill>
          <p:spPr>
            <a:xfrm flipH="1" flipV="1">
              <a:off x="-600" y="-1"/>
              <a:ext cx="12193200" cy="1914525"/>
            </a:xfrm>
            <a:prstGeom prst="rect">
              <a:avLst/>
            </a:prstGeom>
          </p:spPr>
        </p:pic>
        <p:sp>
          <p:nvSpPr>
            <p:cNvPr id="28" name="Заголовок 1"/>
            <p:cNvSpPr txBox="1">
              <a:spLocks/>
            </p:cNvSpPr>
            <p:nvPr/>
          </p:nvSpPr>
          <p:spPr>
            <a:xfrm>
              <a:off x="8086724" y="115510"/>
              <a:ext cx="3416532" cy="713165"/>
            </a:xfrm>
            <a:prstGeom prst="rect">
              <a:avLst/>
            </a:prstGeom>
          </p:spPr>
          <p:txBody>
            <a:bodyPr lIns="68580" tIns="34290" rIns="68580" bIns="34290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ru-RU" sz="2000" b="1" dirty="0" smtClean="0">
                  <a:solidFill>
                    <a:srgbClr val="71D6FF"/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«КЛАССНАЯ ВЕСНА»</a:t>
              </a:r>
              <a:endParaRPr lang="ru-RU" sz="2000" b="1" dirty="0" smtClean="0">
                <a:solidFill>
                  <a:srgbClr val="71D6FF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Заголовок 1"/>
            <p:cNvSpPr txBox="1">
              <a:spLocks/>
            </p:cNvSpPr>
            <p:nvPr/>
          </p:nvSpPr>
          <p:spPr>
            <a:xfrm>
              <a:off x="7810501" y="439360"/>
              <a:ext cx="4076700" cy="827465"/>
            </a:xfrm>
            <a:prstGeom prst="rect">
              <a:avLst/>
            </a:prstGeom>
          </p:spPr>
          <p:txBody>
            <a:bodyPr lIns="68580" tIns="34290" rIns="68580" bIns="34290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r"/>
              <a:r>
                <a:rPr lang="ru-RU" sz="1400" b="1" dirty="0" smtClean="0">
                  <a:solidFill>
                    <a:schemeClr val="bg1"/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Первый Форум классных руководителей </a:t>
              </a:r>
              <a:endPara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endParaRPr>
            </a:p>
            <a:p>
              <a:pPr algn="r"/>
              <a:r>
                <a:rPr lang="ru-RU" sz="1400" b="1" dirty="0" smtClean="0">
                  <a:solidFill>
                    <a:schemeClr val="bg1"/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Костромской области</a:t>
              </a:r>
              <a:endPara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6758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19ABD8F6D586447BEC745CCCE922233" ma:contentTypeVersion="49" ma:contentTypeDescription="Создание документа." ma:contentTypeScope="" ma:versionID="e7ba8c9a17f5fac8e8a0ba3372aa7e3c">
  <xsd:schema xmlns:xsd="http://www.w3.org/2001/XMLSchema" xmlns:xs="http://www.w3.org/2001/XMLSchema" xmlns:p="http://schemas.microsoft.com/office/2006/metadata/properties" xmlns:ns2="f13cd17a-5410-446a-96bd-44fada269ec3" xmlns:ns3="4a252ca3-5a62-4c1c-90a6-29f4710e47f8" targetNamespace="http://schemas.microsoft.com/office/2006/metadata/properties" ma:root="true" ma:fieldsID="3ef2d5c7c49e63c501edd87c472c3fdd" ns2:_="" ns3:_="">
    <xsd:import namespace="f13cd17a-5410-446a-96bd-44fada269ec3"/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3cd17a-5410-446a-96bd-44fada269ec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D6EFC74-0C42-4555-A51F-7DD4731F5D6A}"/>
</file>

<file path=customXml/itemProps2.xml><?xml version="1.0" encoding="utf-8"?>
<ds:datastoreItem xmlns:ds="http://schemas.openxmlformats.org/officeDocument/2006/customXml" ds:itemID="{5E1E4B00-279E-49D9-908C-C691DB17D70F}"/>
</file>

<file path=customXml/itemProps3.xml><?xml version="1.0" encoding="utf-8"?>
<ds:datastoreItem xmlns:ds="http://schemas.openxmlformats.org/officeDocument/2006/customXml" ds:itemID="{BB8757C0-CEF9-4193-9726-E25C60450125}"/>
</file>

<file path=customXml/itemProps4.xml><?xml version="1.0" encoding="utf-8"?>
<ds:datastoreItem xmlns:ds="http://schemas.openxmlformats.org/officeDocument/2006/customXml" ds:itemID="{CCDD7697-2FF6-4CAD-ABBB-E2B04598395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</TotalTime>
  <Words>172</Words>
  <Application>Microsoft Office PowerPoint</Application>
  <PresentationFormat>Широкоэкранный</PresentationFormat>
  <Paragraphs>73</Paragraphs>
  <Slides>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5" baseType="lpstr">
      <vt:lpstr>Arial</vt:lpstr>
      <vt:lpstr>Book Antiqua</vt:lpstr>
      <vt:lpstr>Calibri</vt:lpstr>
      <vt:lpstr>Calibri Light</vt:lpstr>
      <vt:lpstr>Futura PT Book</vt:lpstr>
      <vt:lpstr>Verdana</vt:lpstr>
      <vt:lpstr>Wingdings</vt:lpstr>
      <vt:lpstr>Тема Office</vt:lpstr>
      <vt:lpstr>CorelDRAW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16</cp:revision>
  <dcterms:created xsi:type="dcterms:W3CDTF">2025-04-14T06:40:37Z</dcterms:created>
  <dcterms:modified xsi:type="dcterms:W3CDTF">2025-04-15T07:54:34Z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0x010100619ABD8F6D586447BEC745CCCE922233</vt:lpwstr>
  </property>
</Properties>
</file>