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4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9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1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67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54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8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5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01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8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CF07-7492-4BD2-83DF-85244F9C1B3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A2EB-C309-497B-9777-84BC259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5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892" y="444617"/>
            <a:ext cx="11618752" cy="6048461"/>
          </a:xfrm>
        </p:spPr>
        <p:txBody>
          <a:bodyPr/>
          <a:lstStyle/>
          <a:p>
            <a:pPr lvl="0"/>
            <a:r>
              <a:rPr lang="ru-RU" dirty="0" smtClean="0"/>
              <a:t>ОГБПОУ «Костромской автодорожный колледж»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Создание цифровой образовательной среды на базе учреждения среднего профессионального образования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mtClean="0"/>
              <a:t>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5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2559">
            <a:off x="-8389" y="1760663"/>
            <a:ext cx="5553512" cy="2761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70" y="235527"/>
            <a:ext cx="6173397" cy="62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79" y="159391"/>
            <a:ext cx="11778143" cy="63420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Цель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инновационного образовательного </a:t>
            </a:r>
            <a:r>
              <a:rPr lang="ru-RU" b="1" i="1" dirty="0" smtClean="0">
                <a:solidFill>
                  <a:srgbClr val="7030A0"/>
                </a:solidFill>
              </a:rPr>
              <a:t>проекта</a:t>
            </a:r>
          </a:p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dirty="0"/>
              <a:t>систему условий и возможностей, подразумевающую наличие информационно-коммуникативной инфраструктуры и предоставляющей человеку набор цифровых технологий и ресурсов для самореализации, личностно-профессионального развития, решения профессиональных задач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Задача (задачи) инновационного образовательного </a:t>
            </a:r>
            <a:r>
              <a:rPr lang="ru-RU" b="1" i="1" dirty="0" smtClean="0">
                <a:solidFill>
                  <a:srgbClr val="7030A0"/>
                </a:solidFill>
              </a:rPr>
              <a:t>проекта</a:t>
            </a:r>
          </a:p>
          <a:p>
            <a:pPr marL="0" indent="0">
              <a:buNone/>
            </a:pPr>
            <a:r>
              <a:rPr lang="ru-RU" u="sng" dirty="0"/>
              <a:t>Для обучающихся: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расширить  возможности построения образовательной траектории студента (возможность обучения по ИУП); </a:t>
            </a:r>
          </a:p>
          <a:p>
            <a:pPr marL="0" indent="0">
              <a:buNone/>
            </a:pPr>
            <a:r>
              <a:rPr lang="ru-RU" dirty="0"/>
              <a:t>- усовершенствовать организацию саморазвития студента на основе индивидуального образовательного маршрута с учетом мотивационной направленности, индивидуально-психологических особенностей успешного предпринимателя</a:t>
            </a:r>
          </a:p>
          <a:p>
            <a:pPr marL="0" indent="0">
              <a:buNone/>
            </a:pPr>
            <a:r>
              <a:rPr lang="ru-RU" dirty="0"/>
              <a:t>- предоставить доступ к самым современным образовательным ресурсам;</a:t>
            </a:r>
          </a:p>
          <a:p>
            <a:pPr marL="0" indent="0">
              <a:buNone/>
            </a:pPr>
            <a:r>
              <a:rPr lang="ru-RU" u="sng" dirty="0"/>
              <a:t>Для профессиональной образовательной организации: </a:t>
            </a:r>
          </a:p>
          <a:p>
            <a:pPr marL="0" indent="0">
              <a:buNone/>
            </a:pPr>
            <a:r>
              <a:rPr lang="ru-RU" dirty="0"/>
              <a:t>- повысить  эффективность использования ресурсов за счет переноса части нагрузки на ИТ;</a:t>
            </a:r>
          </a:p>
          <a:p>
            <a:pPr marL="0" indent="0">
              <a:buNone/>
            </a:pPr>
            <a:r>
              <a:rPr lang="ru-RU" dirty="0"/>
              <a:t> - расширить возможности образовательного </a:t>
            </a:r>
            <a:r>
              <a:rPr lang="ru-RU" smtClean="0"/>
              <a:t>ппроцесса </a:t>
            </a:r>
            <a:r>
              <a:rPr lang="ru-RU" dirty="0"/>
              <a:t>за счет сетевой организации процесса; </a:t>
            </a:r>
          </a:p>
          <a:p>
            <a:pPr marL="0" indent="0">
              <a:buNone/>
            </a:pPr>
            <a:r>
              <a:rPr lang="ru-RU" dirty="0"/>
              <a:t>- повысить интенсивность учебного процесса за счет перераспределения учебной деятельности между аудиторной и электронными компонентами</a:t>
            </a:r>
          </a:p>
          <a:p>
            <a:pPr marL="0" indent="0">
              <a:buNone/>
            </a:pPr>
            <a:r>
              <a:rPr lang="ru-RU" dirty="0"/>
              <a:t>- расширить возможность коммуникации со всеми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8125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 descr="Picture background">
            <a:extLst>
              <a:ext uri="{FF2B5EF4-FFF2-40B4-BE49-F238E27FC236}">
                <a16:creationId xmlns:a16="http://schemas.microsoft.com/office/drawing/2014/main" id="{65E7A5D9-1693-4DC8-8068-D1B8CE59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62" y="4585399"/>
            <a:ext cx="738516" cy="7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icture background">
            <a:extLst>
              <a:ext uri="{FF2B5EF4-FFF2-40B4-BE49-F238E27FC236}">
                <a16:creationId xmlns:a16="http://schemas.microsoft.com/office/drawing/2014/main" id="{49E23BEC-896F-4309-B60E-B1FCA0CF6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-1718" r="9827" b="-4932"/>
          <a:stretch/>
        </p:blipFill>
        <p:spPr bwMode="auto">
          <a:xfrm>
            <a:off x="10568725" y="3679697"/>
            <a:ext cx="786557" cy="78853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icture background">
            <a:extLst>
              <a:ext uri="{FF2B5EF4-FFF2-40B4-BE49-F238E27FC236}">
                <a16:creationId xmlns:a16="http://schemas.microsoft.com/office/drawing/2014/main" id="{ED176975-C762-4209-8F2F-1C3231BF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63" y="2846459"/>
            <a:ext cx="1222442" cy="6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icture background">
            <a:extLst>
              <a:ext uri="{FF2B5EF4-FFF2-40B4-BE49-F238E27FC236}">
                <a16:creationId xmlns:a16="http://schemas.microsoft.com/office/drawing/2014/main" id="{4B74BA7B-A566-419C-A7A0-D68C6672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25" y="2012589"/>
            <a:ext cx="797044" cy="4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icture background">
            <a:extLst>
              <a:ext uri="{FF2B5EF4-FFF2-40B4-BE49-F238E27FC236}">
                <a16:creationId xmlns:a16="http://schemas.microsoft.com/office/drawing/2014/main" id="{7F9F0ED8-4E53-4D46-8C61-E5D42049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26" y="1027029"/>
            <a:ext cx="825110" cy="5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3BDFDCA-BED9-4C58-B8BC-69C338FAFE74}"/>
              </a:ext>
            </a:extLst>
          </p:cNvPr>
          <p:cNvGrpSpPr/>
          <p:nvPr/>
        </p:nvGrpSpPr>
        <p:grpSpPr>
          <a:xfrm>
            <a:off x="5286532" y="902610"/>
            <a:ext cx="2270356" cy="4425272"/>
            <a:chOff x="5365976" y="1875616"/>
            <a:chExt cx="1685924" cy="3286124"/>
          </a:xfrm>
        </p:grpSpPr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98033A3F-7503-4EF0-B910-2F3012EC6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976" y="2586038"/>
              <a:ext cx="1685924" cy="168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icture background">
              <a:extLst>
                <a:ext uri="{FF2B5EF4-FFF2-40B4-BE49-F238E27FC236}">
                  <a16:creationId xmlns:a16="http://schemas.microsoft.com/office/drawing/2014/main" id="{2D200AD4-3363-4F97-9970-44A7DAD9E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027" y="1875616"/>
              <a:ext cx="1602746" cy="3286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559792-E03B-4A3C-8352-F564D8454A2A}"/>
              </a:ext>
            </a:extLst>
          </p:cNvPr>
          <p:cNvSpPr txBox="1"/>
          <p:nvPr/>
        </p:nvSpPr>
        <p:spPr>
          <a:xfrm>
            <a:off x="1227956" y="1067275"/>
            <a:ext cx="830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A052B-A89A-4062-BFD2-BE4CD050E8FD}"/>
              </a:ext>
            </a:extLst>
          </p:cNvPr>
          <p:cNvSpPr txBox="1"/>
          <p:nvPr/>
        </p:nvSpPr>
        <p:spPr>
          <a:xfrm>
            <a:off x="1188844" y="1951910"/>
            <a:ext cx="1067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397002-29DA-4A21-8384-A45BFC881139}"/>
              </a:ext>
            </a:extLst>
          </p:cNvPr>
          <p:cNvSpPr txBox="1"/>
          <p:nvPr/>
        </p:nvSpPr>
        <p:spPr>
          <a:xfrm>
            <a:off x="1188844" y="2751749"/>
            <a:ext cx="131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</a:t>
            </a:r>
          </a:p>
        </p:txBody>
      </p:sp>
      <p:sp>
        <p:nvSpPr>
          <p:cNvPr id="14" name="AutoShape 12" descr="Picture background">
            <a:extLst>
              <a:ext uri="{FF2B5EF4-FFF2-40B4-BE49-F238E27FC236}">
                <a16:creationId xmlns:a16="http://schemas.microsoft.com/office/drawing/2014/main" id="{EA5161AD-5F4D-4B9B-9275-2935B9F8C3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Picture background">
            <a:extLst>
              <a:ext uri="{FF2B5EF4-FFF2-40B4-BE49-F238E27FC236}">
                <a16:creationId xmlns:a16="http://schemas.microsoft.com/office/drawing/2014/main" id="{79C6ED96-65C0-4C7E-89CF-8CC20A9C1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D4AED1-0454-450F-81BD-7996BB768CCE}"/>
              </a:ext>
            </a:extLst>
          </p:cNvPr>
          <p:cNvSpPr txBox="1"/>
          <p:nvPr/>
        </p:nvSpPr>
        <p:spPr>
          <a:xfrm>
            <a:off x="1205818" y="3654202"/>
            <a:ext cx="119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доступа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F0DCE07-5AF0-404B-8523-FC8D54908CE6}"/>
              </a:ext>
            </a:extLst>
          </p:cNvPr>
          <p:cNvGrpSpPr/>
          <p:nvPr/>
        </p:nvGrpSpPr>
        <p:grpSpPr>
          <a:xfrm>
            <a:off x="364250" y="836024"/>
            <a:ext cx="824594" cy="824594"/>
            <a:chOff x="364250" y="836024"/>
            <a:chExt cx="824594" cy="824594"/>
          </a:xfrm>
        </p:grpSpPr>
        <p:pic>
          <p:nvPicPr>
            <p:cNvPr id="1030" name="Picture 6" descr="Picture background">
              <a:extLst>
                <a:ext uri="{FF2B5EF4-FFF2-40B4-BE49-F238E27FC236}">
                  <a16:creationId xmlns:a16="http://schemas.microsoft.com/office/drawing/2014/main" id="{70A55DA8-7E59-4217-8A0E-D19500B64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85" y="991216"/>
              <a:ext cx="763724" cy="49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B6C1C75-A780-4FBB-89D6-B35A6F5E854A}"/>
                </a:ext>
              </a:extLst>
            </p:cNvPr>
            <p:cNvSpPr/>
            <p:nvPr/>
          </p:nvSpPr>
          <p:spPr>
            <a:xfrm>
              <a:off x="364250" y="836024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26C4FC-6A94-42F1-894F-59D9CDCC1A27}"/>
              </a:ext>
            </a:extLst>
          </p:cNvPr>
          <p:cNvGrpSpPr/>
          <p:nvPr/>
        </p:nvGrpSpPr>
        <p:grpSpPr>
          <a:xfrm>
            <a:off x="364250" y="1708890"/>
            <a:ext cx="824594" cy="824594"/>
            <a:chOff x="364250" y="1708890"/>
            <a:chExt cx="824594" cy="824594"/>
          </a:xfrm>
        </p:grpSpPr>
        <p:pic>
          <p:nvPicPr>
            <p:cNvPr id="1032" name="Picture 8" descr="Picture background">
              <a:extLst>
                <a:ext uri="{FF2B5EF4-FFF2-40B4-BE49-F238E27FC236}">
                  <a16:creationId xmlns:a16="http://schemas.microsoft.com/office/drawing/2014/main" id="{FF8EACB2-B4DE-4902-A398-630C4520E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355" y="1875616"/>
              <a:ext cx="737054" cy="49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E09DB0A-FE5B-4815-8F09-02B5DFDC4E30}"/>
                </a:ext>
              </a:extLst>
            </p:cNvPr>
            <p:cNvSpPr/>
            <p:nvPr/>
          </p:nvSpPr>
          <p:spPr>
            <a:xfrm>
              <a:off x="364250" y="1708890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E9797A-8877-4E40-856C-72534CE9DE12}"/>
              </a:ext>
            </a:extLst>
          </p:cNvPr>
          <p:cNvGrpSpPr/>
          <p:nvPr/>
        </p:nvGrpSpPr>
        <p:grpSpPr>
          <a:xfrm>
            <a:off x="364250" y="2608818"/>
            <a:ext cx="824594" cy="844566"/>
            <a:chOff x="364250" y="2608818"/>
            <a:chExt cx="824594" cy="844566"/>
          </a:xfrm>
        </p:grpSpPr>
        <p:pic>
          <p:nvPicPr>
            <p:cNvPr id="1034" name="Picture 10" descr="Picture background">
              <a:extLst>
                <a:ext uri="{FF2B5EF4-FFF2-40B4-BE49-F238E27FC236}">
                  <a16:creationId xmlns:a16="http://schemas.microsoft.com/office/drawing/2014/main" id="{A35A5661-1A28-4D03-8D03-6563727F6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7" t="1" r="13630" b="30608"/>
            <a:stretch/>
          </p:blipFill>
          <p:spPr bwMode="auto">
            <a:xfrm>
              <a:off x="383381" y="2608818"/>
              <a:ext cx="803336" cy="838549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4223E98-5B19-447B-AD97-8B4992BAF9DB}"/>
                </a:ext>
              </a:extLst>
            </p:cNvPr>
            <p:cNvSpPr/>
            <p:nvPr/>
          </p:nvSpPr>
          <p:spPr>
            <a:xfrm>
              <a:off x="364250" y="2628790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21DE40F-5D01-42A8-B2CA-7670D93F5416}"/>
              </a:ext>
            </a:extLst>
          </p:cNvPr>
          <p:cNvGrpSpPr/>
          <p:nvPr/>
        </p:nvGrpSpPr>
        <p:grpSpPr>
          <a:xfrm>
            <a:off x="364250" y="3522154"/>
            <a:ext cx="824594" cy="824594"/>
            <a:chOff x="364250" y="3522154"/>
            <a:chExt cx="824594" cy="82459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D679D1B6-2B00-4F61-A002-8DD8BB77D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787" y="3615980"/>
              <a:ext cx="655982" cy="65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3F6B0DB-B656-46FD-B3BC-3FC2EE1F64BA}"/>
                </a:ext>
              </a:extLst>
            </p:cNvPr>
            <p:cNvSpPr/>
            <p:nvPr/>
          </p:nvSpPr>
          <p:spPr>
            <a:xfrm>
              <a:off x="364250" y="3522154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5D1A670-F19B-40F0-B353-55B7CE4C2EE9}"/>
              </a:ext>
            </a:extLst>
          </p:cNvPr>
          <p:cNvGrpSpPr/>
          <p:nvPr/>
        </p:nvGrpSpPr>
        <p:grpSpPr>
          <a:xfrm>
            <a:off x="2493607" y="1064283"/>
            <a:ext cx="824594" cy="824594"/>
            <a:chOff x="2493607" y="836024"/>
            <a:chExt cx="824594" cy="824594"/>
          </a:xfrm>
        </p:grpSpPr>
        <p:pic>
          <p:nvPicPr>
            <p:cNvPr id="1044" name="Picture 20" descr="Picture background">
              <a:extLst>
                <a:ext uri="{FF2B5EF4-FFF2-40B4-BE49-F238E27FC236}">
                  <a16:creationId xmlns:a16="http://schemas.microsoft.com/office/drawing/2014/main" id="{F49F79A9-2F62-4EF1-9AFE-4E17C6F89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4417" y="973354"/>
              <a:ext cx="722974" cy="55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F9422BD-AF94-475A-BC14-17191CFD96FA}"/>
                </a:ext>
              </a:extLst>
            </p:cNvPr>
            <p:cNvSpPr/>
            <p:nvPr/>
          </p:nvSpPr>
          <p:spPr>
            <a:xfrm>
              <a:off x="2493607" y="836024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16ABA59-61F5-4C3F-B0D8-D993956A0F85}"/>
              </a:ext>
            </a:extLst>
          </p:cNvPr>
          <p:cNvSpPr txBox="1"/>
          <p:nvPr/>
        </p:nvSpPr>
        <p:spPr>
          <a:xfrm>
            <a:off x="3403856" y="1295534"/>
            <a:ext cx="1201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библиотека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A197E-9638-4A0A-9015-9E74D0C3E1D7}"/>
              </a:ext>
            </a:extLst>
          </p:cNvPr>
          <p:cNvSpPr txBox="1"/>
          <p:nvPr/>
        </p:nvSpPr>
        <p:spPr>
          <a:xfrm>
            <a:off x="3403856" y="2329646"/>
            <a:ext cx="128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онлайн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модулям/курсам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90B2AD0-C0EF-47D7-AC05-D5EFB059E63A}"/>
              </a:ext>
            </a:extLst>
          </p:cNvPr>
          <p:cNvGrpSpPr/>
          <p:nvPr/>
        </p:nvGrpSpPr>
        <p:grpSpPr>
          <a:xfrm>
            <a:off x="2493607" y="2098395"/>
            <a:ext cx="824594" cy="824594"/>
            <a:chOff x="2493607" y="1708890"/>
            <a:chExt cx="824594" cy="82459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5576380-B8F3-4AF0-B9B2-6A625CAE388C}"/>
                </a:ext>
              </a:extLst>
            </p:cNvPr>
            <p:cNvSpPr/>
            <p:nvPr/>
          </p:nvSpPr>
          <p:spPr>
            <a:xfrm>
              <a:off x="2493607" y="1708890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48" name="Picture 24" descr="Picture background">
              <a:extLst>
                <a:ext uri="{FF2B5EF4-FFF2-40B4-BE49-F238E27FC236}">
                  <a16:creationId xmlns:a16="http://schemas.microsoft.com/office/drawing/2014/main" id="{46287EC1-A1CD-480C-A961-AFD450DB7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313" y="1885117"/>
              <a:ext cx="605182" cy="544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7445EA6-7495-4381-8B45-C6AF95C41739}"/>
              </a:ext>
            </a:extLst>
          </p:cNvPr>
          <p:cNvGrpSpPr/>
          <p:nvPr/>
        </p:nvGrpSpPr>
        <p:grpSpPr>
          <a:xfrm>
            <a:off x="2493607" y="3308526"/>
            <a:ext cx="824594" cy="824594"/>
            <a:chOff x="2493607" y="2581756"/>
            <a:chExt cx="824594" cy="824594"/>
          </a:xfrm>
        </p:grpSpPr>
        <p:pic>
          <p:nvPicPr>
            <p:cNvPr id="1050" name="Picture 26" descr="Picture background">
              <a:extLst>
                <a:ext uri="{FF2B5EF4-FFF2-40B4-BE49-F238E27FC236}">
                  <a16:creationId xmlns:a16="http://schemas.microsoft.com/office/drawing/2014/main" id="{C3E03F16-DAEA-4C08-AA33-2795BF8A3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988" y="2700357"/>
              <a:ext cx="790488" cy="56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1598081B-B78C-46A9-BF98-5E11D1C37E7A}"/>
                </a:ext>
              </a:extLst>
            </p:cNvPr>
            <p:cNvSpPr/>
            <p:nvPr/>
          </p:nvSpPr>
          <p:spPr>
            <a:xfrm>
              <a:off x="2493607" y="2581756"/>
              <a:ext cx="824594" cy="82459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AFAB87F-E27B-4794-9989-A6748D0B53C3}"/>
              </a:ext>
            </a:extLst>
          </p:cNvPr>
          <p:cNvSpPr txBox="1"/>
          <p:nvPr/>
        </p:nvSpPr>
        <p:spPr>
          <a:xfrm>
            <a:off x="3404428" y="3447367"/>
            <a:ext cx="140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Чаты,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2135B7EA-A9E4-4DE6-923C-4B4022B2BC45}"/>
              </a:ext>
            </a:extLst>
          </p:cNvPr>
          <p:cNvSpPr/>
          <p:nvPr/>
        </p:nvSpPr>
        <p:spPr>
          <a:xfrm>
            <a:off x="10548556" y="908472"/>
            <a:ext cx="824594" cy="82459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8D09BB-E146-434C-AEED-37DFEE689C90}"/>
              </a:ext>
            </a:extLst>
          </p:cNvPr>
          <p:cNvSpPr txBox="1"/>
          <p:nvPr/>
        </p:nvSpPr>
        <p:spPr>
          <a:xfrm>
            <a:off x="9281204" y="997603"/>
            <a:ext cx="135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для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занятий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4F16D462-CF79-4FFE-B576-C766266B4C86}"/>
              </a:ext>
            </a:extLst>
          </p:cNvPr>
          <p:cNvSpPr/>
          <p:nvPr/>
        </p:nvSpPr>
        <p:spPr>
          <a:xfrm>
            <a:off x="10548556" y="1822197"/>
            <a:ext cx="824594" cy="82459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16E4AC-2316-4EE2-ABDC-CF3C91DAD739}"/>
              </a:ext>
            </a:extLst>
          </p:cNvPr>
          <p:cNvSpPr txBox="1"/>
          <p:nvPr/>
        </p:nvSpPr>
        <p:spPr>
          <a:xfrm>
            <a:off x="9397043" y="1911328"/>
            <a:ext cx="112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Упрощенное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F0C3438-15C1-4081-BA1D-48C0F8C5339C}"/>
              </a:ext>
            </a:extLst>
          </p:cNvPr>
          <p:cNvGrpSpPr/>
          <p:nvPr/>
        </p:nvGrpSpPr>
        <p:grpSpPr>
          <a:xfrm>
            <a:off x="2235131" y="5703155"/>
            <a:ext cx="2054714" cy="824594"/>
            <a:chOff x="259316" y="5703155"/>
            <a:chExt cx="2054714" cy="824594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3A0727D7-9D67-4A43-98F7-26F5F0D3319F}"/>
                </a:ext>
              </a:extLst>
            </p:cNvPr>
            <p:cNvGrpSpPr/>
            <p:nvPr/>
          </p:nvGrpSpPr>
          <p:grpSpPr>
            <a:xfrm>
              <a:off x="1489436" y="5703155"/>
              <a:ext cx="824594" cy="824594"/>
              <a:chOff x="1357182" y="5476386"/>
              <a:chExt cx="824594" cy="824594"/>
            </a:xfrm>
          </p:grpSpPr>
          <p:pic>
            <p:nvPicPr>
              <p:cNvPr id="61" name="Picture 30" descr="Picture background">
                <a:extLst>
                  <a:ext uri="{FF2B5EF4-FFF2-40B4-BE49-F238E27FC236}">
                    <a16:creationId xmlns:a16="http://schemas.microsoft.com/office/drawing/2014/main" id="{69DE3B80-24A5-4AD9-B82E-11B4D8C0A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151" y="5666778"/>
                <a:ext cx="797044" cy="435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2E4C0EDC-EBB6-4111-AEDD-362A2C4BF576}"/>
                  </a:ext>
                </a:extLst>
              </p:cNvPr>
              <p:cNvSpPr/>
              <p:nvPr/>
            </p:nvSpPr>
            <p:spPr>
              <a:xfrm>
                <a:off x="1357182" y="5476386"/>
                <a:ext cx="824594" cy="82459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1E5FE6-1535-483D-BE6C-F97AFEDFDC96}"/>
                </a:ext>
              </a:extLst>
            </p:cNvPr>
            <p:cNvSpPr txBox="1"/>
            <p:nvPr/>
          </p:nvSpPr>
          <p:spPr>
            <a:xfrm>
              <a:off x="259316" y="5792286"/>
              <a:ext cx="1277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повторения тем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любое время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0C5F34D-0807-4EBE-A3EA-12DDB3BBA83D}"/>
              </a:ext>
            </a:extLst>
          </p:cNvPr>
          <p:cNvGrpSpPr/>
          <p:nvPr/>
        </p:nvGrpSpPr>
        <p:grpSpPr>
          <a:xfrm>
            <a:off x="4512985" y="5676275"/>
            <a:ext cx="1878485" cy="824594"/>
            <a:chOff x="2537170" y="5676275"/>
            <a:chExt cx="1878485" cy="82459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EE6F5845-32A1-473A-8CE8-8B9E38343A39}"/>
                </a:ext>
              </a:extLst>
            </p:cNvPr>
            <p:cNvGrpSpPr/>
            <p:nvPr/>
          </p:nvGrpSpPr>
          <p:grpSpPr>
            <a:xfrm>
              <a:off x="3591061" y="5676275"/>
              <a:ext cx="824594" cy="824594"/>
              <a:chOff x="3458807" y="5449506"/>
              <a:chExt cx="824594" cy="824594"/>
            </a:xfrm>
          </p:grpSpPr>
          <p:pic>
            <p:nvPicPr>
              <p:cNvPr id="65" name="Picture 26" descr="Picture background">
                <a:extLst>
                  <a:ext uri="{FF2B5EF4-FFF2-40B4-BE49-F238E27FC236}">
                    <a16:creationId xmlns:a16="http://schemas.microsoft.com/office/drawing/2014/main" id="{84E5A880-A4DA-42E2-AB3C-EDD3D8C1B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3188" y="5568107"/>
                <a:ext cx="790488" cy="564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46CE023E-E3C7-403E-A567-E9D2F58AF59B}"/>
                  </a:ext>
                </a:extLst>
              </p:cNvPr>
              <p:cNvSpPr/>
              <p:nvPr/>
            </p:nvSpPr>
            <p:spPr>
              <a:xfrm>
                <a:off x="3458807" y="5449506"/>
                <a:ext cx="824594" cy="82459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C3A3F5-8BED-41B7-B7CA-DD8456449454}"/>
                </a:ext>
              </a:extLst>
            </p:cNvPr>
            <p:cNvSpPr txBox="1"/>
            <p:nvPr/>
          </p:nvSpPr>
          <p:spPr>
            <a:xfrm>
              <a:off x="2537170" y="5792286"/>
              <a:ext cx="1136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Персональное 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общение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педагогом</a:t>
              </a: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DA082C66-57E8-418F-B341-3ABE16054A12}"/>
              </a:ext>
            </a:extLst>
          </p:cNvPr>
          <p:cNvGrpSpPr/>
          <p:nvPr/>
        </p:nvGrpSpPr>
        <p:grpSpPr>
          <a:xfrm>
            <a:off x="6452503" y="5676275"/>
            <a:ext cx="2011463" cy="824594"/>
            <a:chOff x="4476688" y="5676275"/>
            <a:chExt cx="2011463" cy="824594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9491A52A-7C88-464E-96FD-09C3B2801683}"/>
                </a:ext>
              </a:extLst>
            </p:cNvPr>
            <p:cNvGrpSpPr/>
            <p:nvPr/>
          </p:nvGrpSpPr>
          <p:grpSpPr>
            <a:xfrm>
              <a:off x="5663557" y="5676275"/>
              <a:ext cx="824594" cy="824594"/>
              <a:chOff x="5531303" y="5449506"/>
              <a:chExt cx="824594" cy="824594"/>
            </a:xfrm>
          </p:grpSpPr>
          <p:pic>
            <p:nvPicPr>
              <p:cNvPr id="1056" name="Picture 32" descr="Picture background">
                <a:extLst>
                  <a:ext uri="{FF2B5EF4-FFF2-40B4-BE49-F238E27FC236}">
                    <a16:creationId xmlns:a16="http://schemas.microsoft.com/office/drawing/2014/main" id="{DF37FA13-595F-47B3-9FAA-5B5976D390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3" r="4038"/>
              <a:stretch/>
            </p:blipFill>
            <p:spPr bwMode="auto">
              <a:xfrm>
                <a:off x="5560431" y="5554914"/>
                <a:ext cx="773693" cy="63820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2C9EB966-31CF-4CB5-8692-9F833C436A72}"/>
                  </a:ext>
                </a:extLst>
              </p:cNvPr>
              <p:cNvSpPr/>
              <p:nvPr/>
            </p:nvSpPr>
            <p:spPr>
              <a:xfrm>
                <a:off x="5531303" y="5449506"/>
                <a:ext cx="824594" cy="82459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C9A6BD9-0FAB-4E1B-AF30-5A82CF36193C}"/>
                </a:ext>
              </a:extLst>
            </p:cNvPr>
            <p:cNvSpPr txBox="1"/>
            <p:nvPr/>
          </p:nvSpPr>
          <p:spPr>
            <a:xfrm>
              <a:off x="4476688" y="5846267"/>
              <a:ext cx="1225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Дистанционное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E5FB07FA-E5C9-4A0A-AAB7-41FBFB8FCC3D}"/>
              </a:ext>
            </a:extLst>
          </p:cNvPr>
          <p:cNvSpPr/>
          <p:nvPr/>
        </p:nvSpPr>
        <p:spPr>
          <a:xfrm>
            <a:off x="10548556" y="2757093"/>
            <a:ext cx="824594" cy="82459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210A0F-4979-4A60-8FC0-A4254E36A2B8}"/>
              </a:ext>
            </a:extLst>
          </p:cNvPr>
          <p:cNvSpPr txBox="1"/>
          <p:nvPr/>
        </p:nvSpPr>
        <p:spPr>
          <a:xfrm>
            <a:off x="8423829" y="2845694"/>
            <a:ext cx="217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интеграции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интеллекта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занятиям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6897523-DC13-4E5F-91F1-1925666F2502}"/>
              </a:ext>
            </a:extLst>
          </p:cNvPr>
          <p:cNvGrpSpPr/>
          <p:nvPr/>
        </p:nvGrpSpPr>
        <p:grpSpPr>
          <a:xfrm>
            <a:off x="8319356" y="5613789"/>
            <a:ext cx="3517593" cy="824594"/>
            <a:chOff x="6343541" y="5613789"/>
            <a:chExt cx="3517593" cy="824594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E85C2AD-827A-49BA-A67B-E880CEF58C43}"/>
                </a:ext>
              </a:extLst>
            </p:cNvPr>
            <p:cNvGrpSpPr/>
            <p:nvPr/>
          </p:nvGrpSpPr>
          <p:grpSpPr>
            <a:xfrm>
              <a:off x="8638692" y="5613789"/>
              <a:ext cx="1222442" cy="824594"/>
              <a:chOff x="8506438" y="5387020"/>
              <a:chExt cx="1222442" cy="824594"/>
            </a:xfrm>
          </p:grpSpPr>
          <p:pic>
            <p:nvPicPr>
              <p:cNvPr id="76" name="Picture 34" descr="Picture background">
                <a:extLst>
                  <a:ext uri="{FF2B5EF4-FFF2-40B4-BE49-F238E27FC236}">
                    <a16:creationId xmlns:a16="http://schemas.microsoft.com/office/drawing/2014/main" id="{0138942A-F6E4-4ECE-882C-371EE8CF7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6438" y="5476386"/>
                <a:ext cx="1222442" cy="687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7B2B2AF3-A444-401B-9DC5-E9B52BF0C3E9}"/>
                  </a:ext>
                </a:extLst>
              </p:cNvPr>
              <p:cNvSpPr/>
              <p:nvPr/>
            </p:nvSpPr>
            <p:spPr>
              <a:xfrm>
                <a:off x="8685631" y="5387020"/>
                <a:ext cx="824594" cy="82459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17ADC6C-1197-4DFC-A4FC-EAA38373259E}"/>
                </a:ext>
              </a:extLst>
            </p:cNvPr>
            <p:cNvSpPr txBox="1"/>
            <p:nvPr/>
          </p:nvSpPr>
          <p:spPr>
            <a:xfrm>
              <a:off x="6343541" y="5771151"/>
              <a:ext cx="2778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использования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искусственного интеллекта</a:t>
              </a:r>
            </a:p>
            <a:p>
              <a:pPr algn="ctr"/>
              <a:r>
                <a: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общего развития</a:t>
              </a:r>
            </a:p>
          </p:txBody>
        </p:sp>
      </p:grpSp>
      <p:sp>
        <p:nvSpPr>
          <p:cNvPr id="79" name="Овал 78">
            <a:extLst>
              <a:ext uri="{FF2B5EF4-FFF2-40B4-BE49-F238E27FC236}">
                <a16:creationId xmlns:a16="http://schemas.microsoft.com/office/drawing/2014/main" id="{C1EF842A-ACF2-45C0-BDB4-EDBC44FF7D7C}"/>
              </a:ext>
            </a:extLst>
          </p:cNvPr>
          <p:cNvSpPr/>
          <p:nvPr/>
        </p:nvSpPr>
        <p:spPr>
          <a:xfrm>
            <a:off x="10548556" y="3663886"/>
            <a:ext cx="824594" cy="82459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6AC866-8D19-4A77-9706-D0A474715D93}"/>
              </a:ext>
            </a:extLst>
          </p:cNvPr>
          <p:cNvSpPr txBox="1"/>
          <p:nvPr/>
        </p:nvSpPr>
        <p:spPr>
          <a:xfrm>
            <a:off x="8389255" y="3813363"/>
            <a:ext cx="217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онлайн олимпиад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конкурсов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35EECB0-58B3-4758-9113-D1752EBE7C10}"/>
              </a:ext>
            </a:extLst>
          </p:cNvPr>
          <p:cNvSpPr/>
          <p:nvPr/>
        </p:nvSpPr>
        <p:spPr>
          <a:xfrm>
            <a:off x="10548556" y="4542869"/>
            <a:ext cx="824594" cy="82459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ED507A-A788-4B4D-A902-80421A83D193}"/>
              </a:ext>
            </a:extLst>
          </p:cNvPr>
          <p:cNvSpPr txBox="1"/>
          <p:nvPr/>
        </p:nvSpPr>
        <p:spPr>
          <a:xfrm>
            <a:off x="8643809" y="4720156"/>
            <a:ext cx="217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8FB5831-7111-4357-B2D3-19DDD7E31587}"/>
              </a:ext>
            </a:extLst>
          </p:cNvPr>
          <p:cNvSpPr/>
          <p:nvPr/>
        </p:nvSpPr>
        <p:spPr>
          <a:xfrm>
            <a:off x="302823" y="241975"/>
            <a:ext cx="193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5C9B96D-A8BC-44AB-B1DA-B3D2CD9161FB}"/>
              </a:ext>
            </a:extLst>
          </p:cNvPr>
          <p:cNvCxnSpPr/>
          <p:nvPr/>
        </p:nvCxnSpPr>
        <p:spPr>
          <a:xfrm>
            <a:off x="364250" y="765716"/>
            <a:ext cx="18781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E7A9DDA3-0689-4EA3-9ED1-4252B0AAC968}"/>
              </a:ext>
            </a:extLst>
          </p:cNvPr>
          <p:cNvCxnSpPr>
            <a:cxnSpLocks/>
          </p:cNvCxnSpPr>
          <p:nvPr/>
        </p:nvCxnSpPr>
        <p:spPr>
          <a:xfrm>
            <a:off x="2594314" y="771002"/>
            <a:ext cx="199203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BC2F922-9166-429A-B75B-2E78ABD6A2FD}"/>
              </a:ext>
            </a:extLst>
          </p:cNvPr>
          <p:cNvSpPr/>
          <p:nvPr/>
        </p:nvSpPr>
        <p:spPr>
          <a:xfrm>
            <a:off x="542329" y="773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</a:p>
          <a:p>
            <a:pPr algn="ctr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Сферум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109CF476-5598-4880-B029-66A81067D2A1}"/>
              </a:ext>
            </a:extLst>
          </p:cNvPr>
          <p:cNvCxnSpPr>
            <a:cxnSpLocks/>
          </p:cNvCxnSpPr>
          <p:nvPr/>
        </p:nvCxnSpPr>
        <p:spPr>
          <a:xfrm>
            <a:off x="8673776" y="849077"/>
            <a:ext cx="2758082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21E22D6-0B7A-4597-AC71-0734D84D0D6E}"/>
              </a:ext>
            </a:extLst>
          </p:cNvPr>
          <p:cNvSpPr/>
          <p:nvPr/>
        </p:nvSpPr>
        <p:spPr>
          <a:xfrm>
            <a:off x="9236056" y="379394"/>
            <a:ext cx="15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6981904-E9EF-487F-9C9B-D35B65D6415A}"/>
              </a:ext>
            </a:extLst>
          </p:cNvPr>
          <p:cNvGrpSpPr/>
          <p:nvPr/>
        </p:nvGrpSpPr>
        <p:grpSpPr>
          <a:xfrm>
            <a:off x="5127280" y="141836"/>
            <a:ext cx="2991442" cy="770146"/>
            <a:chOff x="5146165" y="508891"/>
            <a:chExt cx="2991442" cy="770146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FE076417-DD74-4A10-81BD-BF02DF7CB9B2}"/>
                </a:ext>
              </a:extLst>
            </p:cNvPr>
            <p:cNvSpPr/>
            <p:nvPr/>
          </p:nvSpPr>
          <p:spPr>
            <a:xfrm>
              <a:off x="5146165" y="508891"/>
              <a:ext cx="2991442" cy="770146"/>
            </a:xfrm>
            <a:prstGeom prst="roundRect">
              <a:avLst/>
            </a:prstGeom>
            <a:solidFill>
              <a:schemeClr val="accent1">
                <a:alpha val="3000"/>
              </a:schemeClr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1E6FB7CF-665E-4282-9BB7-009917D0F6F7}"/>
                </a:ext>
              </a:extLst>
            </p:cNvPr>
            <p:cNvSpPr/>
            <p:nvPr/>
          </p:nvSpPr>
          <p:spPr>
            <a:xfrm>
              <a:off x="5262466" y="659248"/>
              <a:ext cx="2780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i="1" dirty="0">
                  <a:ln w="0"/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ПЛАТФОРМА ЦОС</a:t>
              </a:r>
            </a:p>
          </p:txBody>
        </p:sp>
      </p:grp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326598A2-8380-46EF-82EB-1A513B7FB339}"/>
              </a:ext>
            </a:extLst>
          </p:cNvPr>
          <p:cNvSpPr/>
          <p:nvPr/>
        </p:nvSpPr>
        <p:spPr>
          <a:xfrm>
            <a:off x="8455312" y="226708"/>
            <a:ext cx="3254428" cy="5185155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64DB8FB1-F811-40DF-B02C-4F1ECE8E3B7F}"/>
              </a:ext>
            </a:extLst>
          </p:cNvPr>
          <p:cNvSpPr/>
          <p:nvPr/>
        </p:nvSpPr>
        <p:spPr>
          <a:xfrm>
            <a:off x="212114" y="5525160"/>
            <a:ext cx="168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85ADC277-6D3E-4C2A-B856-99CD5146E10B}"/>
              </a:ext>
            </a:extLst>
          </p:cNvPr>
          <p:cNvCxnSpPr>
            <a:cxnSpLocks/>
          </p:cNvCxnSpPr>
          <p:nvPr/>
        </p:nvCxnSpPr>
        <p:spPr>
          <a:xfrm>
            <a:off x="212114" y="5976414"/>
            <a:ext cx="170633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DC1C558B-B739-49F9-8F4F-0707A75F52B9}"/>
              </a:ext>
            </a:extLst>
          </p:cNvPr>
          <p:cNvCxnSpPr>
            <a:cxnSpLocks/>
          </p:cNvCxnSpPr>
          <p:nvPr/>
        </p:nvCxnSpPr>
        <p:spPr>
          <a:xfrm flipV="1">
            <a:off x="1360092" y="5525160"/>
            <a:ext cx="964008" cy="116017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BCC61A96-4E74-4505-BFBC-D406E7B27A08}"/>
              </a:ext>
            </a:extLst>
          </p:cNvPr>
          <p:cNvSpPr/>
          <p:nvPr/>
        </p:nvSpPr>
        <p:spPr>
          <a:xfrm>
            <a:off x="174846" y="5506975"/>
            <a:ext cx="11632548" cy="1213123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A7BA1B61-5260-43BE-95D6-27782BE4D53E}"/>
              </a:ext>
            </a:extLst>
          </p:cNvPr>
          <p:cNvSpPr/>
          <p:nvPr/>
        </p:nvSpPr>
        <p:spPr>
          <a:xfrm>
            <a:off x="2464538" y="159909"/>
            <a:ext cx="2331226" cy="4575672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B9A6175-5133-452E-94E0-738E61B963AE}"/>
              </a:ext>
            </a:extLst>
          </p:cNvPr>
          <p:cNvSpPr/>
          <p:nvPr/>
        </p:nvSpPr>
        <p:spPr>
          <a:xfrm>
            <a:off x="215861" y="133628"/>
            <a:ext cx="2197947" cy="5095045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2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994" r="26860" b="13348"/>
          <a:stretch/>
        </p:blipFill>
        <p:spPr bwMode="auto">
          <a:xfrm>
            <a:off x="654340" y="721453"/>
            <a:ext cx="9789953" cy="5455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2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34" y="536894"/>
            <a:ext cx="9773174" cy="57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73" y="377504"/>
            <a:ext cx="11098634" cy="58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85" y="352425"/>
            <a:ext cx="11048300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844" y="268288"/>
            <a:ext cx="10504311" cy="59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99C13-F1C1-4889-A3F6-074E657ECC8E}"/>
</file>

<file path=customXml/itemProps2.xml><?xml version="1.0" encoding="utf-8"?>
<ds:datastoreItem xmlns:ds="http://schemas.openxmlformats.org/officeDocument/2006/customXml" ds:itemID="{01EC8648-5DB6-4B19-8A24-690B03F99907}"/>
</file>

<file path=customXml/itemProps3.xml><?xml version="1.0" encoding="utf-8"?>
<ds:datastoreItem xmlns:ds="http://schemas.openxmlformats.org/officeDocument/2006/customXml" ds:itemID="{D1587516-9DFA-421B-A4A3-62CC22A77BBF}"/>
</file>

<file path=customXml/itemProps4.xml><?xml version="1.0" encoding="utf-8"?>
<ds:datastoreItem xmlns:ds="http://schemas.openxmlformats.org/officeDocument/2006/customXml" ds:itemID="{219FEE36-0E07-4601-85A1-72E4EFA4FC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226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цифровой образовательной среды на базе учреждения среднего профессионального образования» -ОГБПОУ «Костромской автодорожный колледж» </dc:title>
  <dc:creator>4</dc:creator>
  <cp:lastModifiedBy>4</cp:lastModifiedBy>
  <cp:revision>9</cp:revision>
  <dcterms:created xsi:type="dcterms:W3CDTF">2024-12-11T08:24:31Z</dcterms:created>
  <dcterms:modified xsi:type="dcterms:W3CDTF">2024-12-14T04:36:17Z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</Properties>
</file>