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tek44@yandex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71927" cy="2336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вопросы организации методического сопровождения реализации образовательных программ в организациях СПО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1" y="2447635"/>
            <a:ext cx="11970326" cy="427643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площадка «содержательные и инновационно-методические механизмы формирования финансовой грамотности обучающихся общеобразовательных и профессиональных образовательных организаций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Кострома, 2024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22494"/>
              </p:ext>
            </p:extLst>
          </p:nvPr>
        </p:nvGraphicFramePr>
        <p:xfrm>
          <a:off x="166688" y="285750"/>
          <a:ext cx="11914188" cy="251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396">
                  <a:extLst>
                    <a:ext uri="{9D8B030D-6E8A-4147-A177-3AD203B41FA5}">
                      <a16:colId xmlns:a16="http://schemas.microsoft.com/office/drawing/2014/main" val="1778570568"/>
                    </a:ext>
                  </a:extLst>
                </a:gridCol>
                <a:gridCol w="3971396">
                  <a:extLst>
                    <a:ext uri="{9D8B030D-6E8A-4147-A177-3AD203B41FA5}">
                      <a16:colId xmlns:a16="http://schemas.microsoft.com/office/drawing/2014/main" val="3269341396"/>
                    </a:ext>
                  </a:extLst>
                </a:gridCol>
                <a:gridCol w="3971396">
                  <a:extLst>
                    <a:ext uri="{9D8B030D-6E8A-4147-A177-3AD203B41FA5}">
                      <a16:colId xmlns:a16="http://schemas.microsoft.com/office/drawing/2014/main" val="2465832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8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Русакова Анна Андреевна</a:t>
                      </a:r>
                      <a:endParaRPr lang="ru-RU" sz="18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ОГБПОУ «Костромской торгово-экономический колледж»</a:t>
                      </a:r>
                      <a:endParaRPr lang="ru-RU" sz="18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lang="ru-RU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22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Лещенко Ольга Александровна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Советник по воспитательной работе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7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Рагожник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Феофания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Александровна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дисциплин  профессионального цикла высшей категории ОГБПОУ «Костромской торгово-экономический колледж»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4947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875" y="4325856"/>
            <a:ext cx="27373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461817"/>
            <a:ext cx="11785600" cy="144087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Организации-соисполнители инновационного проекта (программы) в отчетный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8173"/>
              </p:ext>
            </p:extLst>
          </p:nvPr>
        </p:nvGraphicFramePr>
        <p:xfrm>
          <a:off x="203200" y="1644071"/>
          <a:ext cx="11785600" cy="498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9164">
                  <a:extLst>
                    <a:ext uri="{9D8B030D-6E8A-4147-A177-3AD203B41FA5}">
                      <a16:colId xmlns:a16="http://schemas.microsoft.com/office/drawing/2014/main" val="2508407820"/>
                    </a:ext>
                  </a:extLst>
                </a:gridCol>
                <a:gridCol w="4276436">
                  <a:extLst>
                    <a:ext uri="{9D8B030D-6E8A-4147-A177-3AD203B41FA5}">
                      <a16:colId xmlns:a16="http://schemas.microsoft.com/office/drawing/2014/main" val="217688542"/>
                    </a:ext>
                  </a:extLst>
                </a:gridCol>
              </a:tblGrid>
              <a:tr h="1560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организации-соисполнителя проекта (программы)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функции организации-соисполнителя проекта (программы)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96920"/>
                  </a:ext>
                </a:extLst>
              </a:tr>
              <a:tr h="535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финансов Костромской области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Соисполнитель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550861"/>
                  </a:ext>
                </a:extLst>
              </a:tr>
              <a:tr h="942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по Костромской области Главного управления Центрального банка РФ по ЦФО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Соисполнитель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766417"/>
                  </a:ext>
                </a:extLst>
              </a:tr>
              <a:tr h="1413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«Костромской государственный университет» кафедра теоретической и прикладной экономики, финансов и кредита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Соисполнитель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582370"/>
                  </a:ext>
                </a:extLst>
              </a:tr>
              <a:tr h="535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ОГБПОУ «Костромской торгово-экономический колледж»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40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2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73891"/>
            <a:ext cx="11831347" cy="1052945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правовое обеспечение инновационного проекта (программы) за отчетный период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404570"/>
              </p:ext>
            </p:extLst>
          </p:nvPr>
        </p:nvGraphicFramePr>
        <p:xfrm>
          <a:off x="0" y="914399"/>
          <a:ext cx="12192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717">
                  <a:extLst>
                    <a:ext uri="{9D8B030D-6E8A-4147-A177-3AD203B41FA5}">
                      <a16:colId xmlns:a16="http://schemas.microsoft.com/office/drawing/2014/main" val="3774212959"/>
                    </a:ext>
                  </a:extLst>
                </a:gridCol>
                <a:gridCol w="5874283">
                  <a:extLst>
                    <a:ext uri="{9D8B030D-6E8A-4147-A177-3AD203B41FA5}">
                      <a16:colId xmlns:a16="http://schemas.microsoft.com/office/drawing/2014/main" val="2520808731"/>
                    </a:ext>
                  </a:extLst>
                </a:gridCol>
              </a:tblGrid>
              <a:tr h="12612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Наименование разработанного нормативного правового акта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Краткое обоснование применения нормативного правового акта в рамках реализации инновационного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образовательного проекта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33173"/>
                  </a:ext>
                </a:extLst>
              </a:tr>
              <a:tr h="10268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29 декабря 2012 года № 273-ФЗ «Об образовании в Российской Федерации»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финансового образования в Российской Федерации в условиях цифровой трансформации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496263"/>
                  </a:ext>
                </a:extLst>
              </a:tr>
              <a:tr h="12320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 повышения финансовой грамотности и формирование финансовой культуры до 2030 года, -Утверждена Правительством Российской Федерации от 24 октября 2023 года №2958-р.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 обеспечения выполнения Послания Президента РФ и Постановления Правительства РФ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887680"/>
                  </a:ext>
                </a:extLst>
              </a:tr>
              <a:tr h="12320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департамента образования и науки Костромской области от 21 декабря 2023 года № 1925 «О региональных инновационных площадках»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программ по повышению уровня финансовой грамотности среди детей и молодежи Костромского региона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838604"/>
                  </a:ext>
                </a:extLst>
              </a:tr>
              <a:tr h="119130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ОГБПОУ «Костромской торгово-экономический колледж» от 10 января 2024 года №46/п «О региональной инновационной площадке»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целях развития инновационного потенциала, совершенствования профессиональной компетентности педагогических работников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47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6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4" y="212436"/>
            <a:ext cx="11702471" cy="83127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реализации инновационного проекта (программы) за отчетный период</a:t>
            </a:r>
            <a:r>
              <a:rPr lang="ru-RU" sz="2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22915"/>
              </p:ext>
            </p:extLst>
          </p:nvPr>
        </p:nvGraphicFramePr>
        <p:xfrm>
          <a:off x="193964" y="766618"/>
          <a:ext cx="11905670" cy="611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48">
                  <a:extLst>
                    <a:ext uri="{9D8B030D-6E8A-4147-A177-3AD203B41FA5}">
                      <a16:colId xmlns:a16="http://schemas.microsoft.com/office/drawing/2014/main" val="3513838131"/>
                    </a:ext>
                  </a:extLst>
                </a:gridCol>
                <a:gridCol w="6035841">
                  <a:extLst>
                    <a:ext uri="{9D8B030D-6E8A-4147-A177-3AD203B41FA5}">
                      <a16:colId xmlns:a16="http://schemas.microsoft.com/office/drawing/2014/main" val="1187817366"/>
                    </a:ext>
                  </a:extLst>
                </a:gridCol>
                <a:gridCol w="3371981">
                  <a:extLst>
                    <a:ext uri="{9D8B030D-6E8A-4147-A177-3AD203B41FA5}">
                      <a16:colId xmlns:a16="http://schemas.microsoft.com/office/drawing/2014/main" val="1493232729"/>
                    </a:ext>
                  </a:extLst>
                </a:gridCol>
              </a:tblGrid>
              <a:tr h="220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реализации инновационного проекта (программы) за отчетный период в соответствии с календарным планом-графиком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результаты реализации мероприятий в рамках реализации инновационного проекта (программы)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(продукты) за текущий период (научные и (или) учебно-методические разработки, образовательные программы, документы, методические рекомендации и т.д.)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65851"/>
                  </a:ext>
                </a:extLst>
              </a:tr>
              <a:tr h="3770503"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нормативно-правовой и программной документации, регулирующей деятельность региональной инновационной площадки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утверждена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«Содержательные и организационные механизмы формирования финансовой грамотности обучающихся общеобразовательных и профессиональных образовательных организаций»;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утверждены научные руководители Соколова О.А.,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Батракова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А.Н.;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3) Утвержден срок реализации проекта  2024-2027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4)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утверждена программа деятельности РИП              «Содержательные и организационные механизмы формирования финансовой грамотности обучающихся общеобразовательных и профессиональных образовательных организаций»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департамента образования и науки Костромской области от 21 декабря 2023 года № 1925 «О региональных инновационных площадках»;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Приказ ОГБПОУ «Костромской торгово-экономический колледж» от 10 января 2024 года №46/п «О региональной инновационной площадке»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7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7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625271"/>
              </p:ext>
            </p:extLst>
          </p:nvPr>
        </p:nvGraphicFramePr>
        <p:xfrm>
          <a:off x="65088" y="138113"/>
          <a:ext cx="12034836" cy="643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12">
                  <a:extLst>
                    <a:ext uri="{9D8B030D-6E8A-4147-A177-3AD203B41FA5}">
                      <a16:colId xmlns:a16="http://schemas.microsoft.com/office/drawing/2014/main" val="4294567087"/>
                    </a:ext>
                  </a:extLst>
                </a:gridCol>
                <a:gridCol w="3094182">
                  <a:extLst>
                    <a:ext uri="{9D8B030D-6E8A-4147-A177-3AD203B41FA5}">
                      <a16:colId xmlns:a16="http://schemas.microsoft.com/office/drawing/2014/main" val="3453962849"/>
                    </a:ext>
                  </a:extLst>
                </a:gridCol>
                <a:gridCol w="5856142">
                  <a:extLst>
                    <a:ext uri="{9D8B030D-6E8A-4147-A177-3AD203B41FA5}">
                      <a16:colId xmlns:a16="http://schemas.microsoft.com/office/drawing/2014/main" val="3933361712"/>
                    </a:ext>
                  </a:extLst>
                </a:gridCol>
              </a:tblGrid>
              <a:tr h="401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11234"/>
                  </a:ext>
                </a:extLst>
              </a:tr>
              <a:tr h="22240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по реализации площадки.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утверждены научные руководители Соколова О.А.,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Батракова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А.Н.;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сформирована рабочая группа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департамента образования и науки Костромской области от 21 декабря 2023 года № 1925 «О региональных инновационных площадках»;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ОГБПОУ «Костромской торгово-экономический колледж» от 10 января 2024 года №46/п «О региональной инновационной площадке»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644520"/>
                  </a:ext>
                </a:extLst>
              </a:tr>
              <a:tr h="15886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готовности ОУ к реализации мероприятий по формированию финансовой грамотности обучающихся региона.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обучающихся, преподавателей колледжа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Готовность участвовать в мероприятиях различных уровней по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053836"/>
                  </a:ext>
                </a:extLst>
              </a:tr>
              <a:tr h="22240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«Формирование финансовой грамотности в рамках единого образовательного процесса»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Построение операционной и организационной схемы для диссеминации, полученной в ходе реализации программы по формированию основ финансовой грамотности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Соглашение о сотрудничестве в рамках вопросов по финансовой грамотности техникумов и колледжей г. Костромы,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по Костромской области Главного управления Центрального банка РФ по ЦФО,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«Костромской государственный университет» кафедра теоретической и прикладной экономики, финансов и кредита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17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3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78568"/>
              </p:ext>
            </p:extLst>
          </p:nvPr>
        </p:nvGraphicFramePr>
        <p:xfrm>
          <a:off x="128588" y="157163"/>
          <a:ext cx="11961813" cy="520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271">
                  <a:extLst>
                    <a:ext uri="{9D8B030D-6E8A-4147-A177-3AD203B41FA5}">
                      <a16:colId xmlns:a16="http://schemas.microsoft.com/office/drawing/2014/main" val="3913687322"/>
                    </a:ext>
                  </a:extLst>
                </a:gridCol>
                <a:gridCol w="3987271">
                  <a:extLst>
                    <a:ext uri="{9D8B030D-6E8A-4147-A177-3AD203B41FA5}">
                      <a16:colId xmlns:a16="http://schemas.microsoft.com/office/drawing/2014/main" val="529379689"/>
                    </a:ext>
                  </a:extLst>
                </a:gridCol>
                <a:gridCol w="3987271">
                  <a:extLst>
                    <a:ext uri="{9D8B030D-6E8A-4147-A177-3AD203B41FA5}">
                      <a16:colId xmlns:a16="http://schemas.microsoft.com/office/drawing/2014/main" val="237205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9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тематический урок «Финансовая безопасность»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 102 человека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молодежи, повышение уровня финансовых компетенций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96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Марафон по финансовой грамотности от Банка ВТБ «Финансовая безопасность»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совместной деятельности по формированию финансовых знаний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различных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профессиональных структур 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финансовых отношений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(финансово-кредитные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учреждения, интернет-площадки 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др.) в целях формирования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64497"/>
                  </a:ext>
                </a:extLst>
              </a:tr>
              <a:tr h="1020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я работы финансовых волонтеров (обучение новых участников движения)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Обучающееся в рамках реализации проекта смогут вести добровольческую деятельность по консультированию различных групп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населения по вопросам финансовой грамотности на безвозмездной основе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приоритетных направлений и форм работы с обучающимися по повышению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139618"/>
                  </a:ext>
                </a:extLst>
              </a:tr>
              <a:tr h="1020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Участие финансовых волонтеров-студентов в тематических внеурочных мероприятиях «Финансово грамотный гражданин»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40917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060" y="4732255"/>
            <a:ext cx="27373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668130"/>
              </p:ext>
            </p:extLst>
          </p:nvPr>
        </p:nvGraphicFramePr>
        <p:xfrm>
          <a:off x="157163" y="101600"/>
          <a:ext cx="11942763" cy="665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473">
                  <a:extLst>
                    <a:ext uri="{9D8B030D-6E8A-4147-A177-3AD203B41FA5}">
                      <a16:colId xmlns:a16="http://schemas.microsoft.com/office/drawing/2014/main" val="352641424"/>
                    </a:ext>
                  </a:extLst>
                </a:gridCol>
                <a:gridCol w="3195782">
                  <a:extLst>
                    <a:ext uri="{9D8B030D-6E8A-4147-A177-3AD203B41FA5}">
                      <a16:colId xmlns:a16="http://schemas.microsoft.com/office/drawing/2014/main" val="3338171048"/>
                    </a:ext>
                  </a:extLst>
                </a:gridCol>
                <a:gridCol w="5440508">
                  <a:extLst>
                    <a:ext uri="{9D8B030D-6E8A-4147-A177-3AD203B41FA5}">
                      <a16:colId xmlns:a16="http://schemas.microsoft.com/office/drawing/2014/main" val="1821295102"/>
                    </a:ext>
                  </a:extLst>
                </a:gridCol>
              </a:tblGrid>
              <a:tr h="4089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71785"/>
                  </a:ext>
                </a:extLst>
              </a:tr>
              <a:tr h="2912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рабочей группы в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вебинаре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теме «Инновационная инфраструктура в системе образования. Организация деятельности региональных и федеральных инновационных площадок в новом учебном году»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Повышению мотивации к преподаванию и изучению основ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Методическая разработка «Финансовый волонтер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«Формирование основ финансовой грамотности как способ адаптации граждан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предпенсионного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пенсионного возраста к экономическим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«Формирование основ финансовой грамотности как способ адаптации граждан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предпенсионного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пенсионного возраста к экономическим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урока «Что нужно знать об инфляции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«Значение финансовой грамотности при разработке бизнес-плана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интегрированного занятия по предметам «Литература» и «Экономика» на тему: «Семейный бюджет. Как его сохранить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Методическое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пособие «Комплект контрольно-оценочных средств по общеобразовательному учебному предмету «Основы финансовой грамотности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 Методическая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«Личный финансовый план»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74339"/>
                  </a:ext>
                </a:extLst>
              </a:tr>
              <a:tr h="3337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межрегионального педагогического конкурса «Креативная педагогика»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II межрегионального педагогического конкурса «Креативная педагогика», с новой номинацией «Формирование финансовой грамотности», 2024г.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35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7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832"/>
              </p:ext>
            </p:extLst>
          </p:nvPr>
        </p:nvGraphicFramePr>
        <p:xfrm>
          <a:off x="128588" y="166688"/>
          <a:ext cx="11860212" cy="594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404">
                  <a:extLst>
                    <a:ext uri="{9D8B030D-6E8A-4147-A177-3AD203B41FA5}">
                      <a16:colId xmlns:a16="http://schemas.microsoft.com/office/drawing/2014/main" val="4227556383"/>
                    </a:ext>
                  </a:extLst>
                </a:gridCol>
                <a:gridCol w="3953404">
                  <a:extLst>
                    <a:ext uri="{9D8B030D-6E8A-4147-A177-3AD203B41FA5}">
                      <a16:colId xmlns:a16="http://schemas.microsoft.com/office/drawing/2014/main" val="3222875966"/>
                    </a:ext>
                  </a:extLst>
                </a:gridCol>
                <a:gridCol w="3953404">
                  <a:extLst>
                    <a:ext uri="{9D8B030D-6E8A-4147-A177-3AD203B41FA5}">
                      <a16:colId xmlns:a16="http://schemas.microsoft.com/office/drawing/2014/main" val="166055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7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организация тестирования обучающихся и педагогов, использующих на занятиях элементы финансовой грамотности.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 тестирование образовательных организаций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внедрение тестов по выявлению уровня финансовой грамотности среди студентов СПО, школьников, учителей и преподавателей Костромской области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70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во всероссийском мониторинге от ЦБРФ «Уровень финансовых компетенций» (май, август, октябрь 2024г)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различных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профессиональных структур 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финансовых отношений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(финансово-кредитные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учреждения, интернет-площадки 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др.) в целях формирования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97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консультаций научными руководителями РИП преподавателей колледжей по ведению учебных занятий и тематических внеурочных занятий по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Методическая литература, пособия по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формированию у подростков основ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95241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67" y="5255490"/>
            <a:ext cx="1994475" cy="14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286445"/>
              </p:ext>
            </p:extLst>
          </p:nvPr>
        </p:nvGraphicFramePr>
        <p:xfrm>
          <a:off x="222250" y="176213"/>
          <a:ext cx="11785599" cy="645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533">
                  <a:extLst>
                    <a:ext uri="{9D8B030D-6E8A-4147-A177-3AD203B41FA5}">
                      <a16:colId xmlns:a16="http://schemas.microsoft.com/office/drawing/2014/main" val="1719768535"/>
                    </a:ext>
                  </a:extLst>
                </a:gridCol>
                <a:gridCol w="3928533">
                  <a:extLst>
                    <a:ext uri="{9D8B030D-6E8A-4147-A177-3AD203B41FA5}">
                      <a16:colId xmlns:a16="http://schemas.microsoft.com/office/drawing/2014/main" val="2603364411"/>
                    </a:ext>
                  </a:extLst>
                </a:gridCol>
                <a:gridCol w="3928533">
                  <a:extLst>
                    <a:ext uri="{9D8B030D-6E8A-4147-A177-3AD203B41FA5}">
                      <a16:colId xmlns:a16="http://schemas.microsoft.com/office/drawing/2014/main" val="232794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участие групп специальности 38.02.07 Банковское дело во всероссийской олимпиаде по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Подтверждение уровня финансовой грамотности при получение положительных результатов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Сертификаты участников и победителей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6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рабочих программ по Основам финансовой грамотности для специальностей 38.02.08 Торговое дело, 43.02.16 Туризм и гостеприимство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равного доступа к информационным ресурсам с целью формирования навыков, позволяющих принимать осознанные и эффективные решения в различных областях  управления личными финансами, таких как сбережения, инвестиции, недвижимость, страхование, налоговое и пенсионное планирование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Учебно-методический комплекс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1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преподавателями и студентами волонтерами мероприятий по финансовой грамотности для 1-4 курсов СПО, выездные мероприятия в СОШ г. Костромы тема «Определение подлинности денежных знаков РФ»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Выездное мероприятие в рамках сотрудничества с СОШ г. Костромы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Диссеминация практического опыта владения финансовыми инструментами, доступными для детей и молодежи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50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2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004730"/>
              </p:ext>
            </p:extLst>
          </p:nvPr>
        </p:nvGraphicFramePr>
        <p:xfrm>
          <a:off x="277813" y="128588"/>
          <a:ext cx="11645901" cy="567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67">
                  <a:extLst>
                    <a:ext uri="{9D8B030D-6E8A-4147-A177-3AD203B41FA5}">
                      <a16:colId xmlns:a16="http://schemas.microsoft.com/office/drawing/2014/main" val="2726688117"/>
                    </a:ext>
                  </a:extLst>
                </a:gridCol>
                <a:gridCol w="3881967">
                  <a:extLst>
                    <a:ext uri="{9D8B030D-6E8A-4147-A177-3AD203B41FA5}">
                      <a16:colId xmlns:a16="http://schemas.microsoft.com/office/drawing/2014/main" val="2167829337"/>
                    </a:ext>
                  </a:extLst>
                </a:gridCol>
                <a:gridCol w="3881967">
                  <a:extLst>
                    <a:ext uri="{9D8B030D-6E8A-4147-A177-3AD203B41FA5}">
                      <a16:colId xmlns:a16="http://schemas.microsoft.com/office/drawing/2014/main" val="256458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293"/>
                  </a:ext>
                </a:extLst>
              </a:tr>
              <a:tr h="904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«Онлайн уроки финансовой грамотности»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общих и профессиональных компетенций обучающихся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актуализированных материалов по темам Финансовой грамотности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27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педагогами дополнительной профессиональной программы повышение квалификации «Формирование общей компетенции в области финансовой грамотности у студентов СПО»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2024г.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уровня профессиональных компетенций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04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квиза «Инвестиционная грамотность» среди студентов 1-2 курсов ФГБОУ ВО «КГУ»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2024 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молодежи, повышение уровня финансовых компетенций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29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марафоне финансового волонтерства от АРФГ (Ассоциации развития финансовой грамотности)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2024 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дополнительного опыта в проведении и организации мероприятий среди разных групп населения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1518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99" y="5459181"/>
            <a:ext cx="1993565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4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08" y="101600"/>
            <a:ext cx="11868727" cy="997527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рип</a:t>
            </a:r>
            <a:r>
              <a:rPr lang="ru-RU" sz="2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52465"/>
              </p:ext>
            </p:extLst>
          </p:nvPr>
        </p:nvGraphicFramePr>
        <p:xfrm>
          <a:off x="147638" y="923925"/>
          <a:ext cx="11952288" cy="424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7">
                  <a:extLst>
                    <a:ext uri="{9D8B030D-6E8A-4147-A177-3AD203B41FA5}">
                      <a16:colId xmlns:a16="http://schemas.microsoft.com/office/drawing/2014/main" val="1644314859"/>
                    </a:ext>
                  </a:extLst>
                </a:gridCol>
                <a:gridCol w="9421381">
                  <a:extLst>
                    <a:ext uri="{9D8B030D-6E8A-4147-A177-3AD203B41FA5}">
                      <a16:colId xmlns:a16="http://schemas.microsoft.com/office/drawing/2014/main" val="3645481626"/>
                    </a:ext>
                  </a:extLst>
                </a:gridCol>
              </a:tblGrid>
              <a:tr h="1957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1.Наименование организации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(в соответствии с Уставом: полное и краткое)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сформирована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базе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областного государственного бюджетного профессионального образовательного учреждения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«Костромской торгово-экономический колледж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ОГБПОУ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«КТЭК»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868516"/>
                  </a:ext>
                </a:extLst>
              </a:tr>
              <a:tr h="108989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2.ФИО и должность руководителя организации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Перминова Валентина Васильевна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32271"/>
                  </a:ext>
                </a:extLst>
              </a:tr>
              <a:tr h="120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3.Контактный телефон,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e-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mail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8(4942)31-10-08 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u="sng" dirty="0" smtClean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ktek44@yandex.ru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63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727" r="29798" b="51819"/>
          <a:stretch/>
        </p:blipFill>
        <p:spPr>
          <a:xfrm>
            <a:off x="8700654" y="4104409"/>
            <a:ext cx="3398981" cy="275359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3795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15797"/>
              </p:ext>
            </p:extLst>
          </p:nvPr>
        </p:nvGraphicFramePr>
        <p:xfrm>
          <a:off x="166688" y="212725"/>
          <a:ext cx="11812587" cy="653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529">
                  <a:extLst>
                    <a:ext uri="{9D8B030D-6E8A-4147-A177-3AD203B41FA5}">
                      <a16:colId xmlns:a16="http://schemas.microsoft.com/office/drawing/2014/main" val="3645527830"/>
                    </a:ext>
                  </a:extLst>
                </a:gridCol>
                <a:gridCol w="3937529">
                  <a:extLst>
                    <a:ext uri="{9D8B030D-6E8A-4147-A177-3AD203B41FA5}">
                      <a16:colId xmlns:a16="http://schemas.microsoft.com/office/drawing/2014/main" val="3570330073"/>
                    </a:ext>
                  </a:extLst>
                </a:gridCol>
                <a:gridCol w="3937529">
                  <a:extLst>
                    <a:ext uri="{9D8B030D-6E8A-4147-A177-3AD203B41FA5}">
                      <a16:colId xmlns:a16="http://schemas.microsoft.com/office/drawing/2014/main" val="3935453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5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конкурса среди студентов институтов КГУ на лучший квест по экономике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2024 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молодежи, повышение уровня финансовых компетенций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67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Современные деньги: в чем их сила? – лекция –дискуссия для студентов-неэкономистов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интереса к вопросам грамотного распоряжения финансовыми активами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67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финансовый контроль: актуальные проблемы в сложившихся условиях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Круглый стол со студентами младших и старших курсов с привлечением сотрудников департамента финансов и казначейства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компетентстного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уровня студентов при общении с представителями финансовой сферы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42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страховая защита. Мастер-класс для студентов неэкономического профиля и старших школьников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молодежи, повышение уровня финансовых компетенций, профориентация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«Финтрек» от Банка России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Апрель, сентябрь 2024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дополнительного опыта в проведении и организации мероприятий среди разных групп населения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3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5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73625"/>
              </p:ext>
            </p:extLst>
          </p:nvPr>
        </p:nvGraphicFramePr>
        <p:xfrm>
          <a:off x="239713" y="176213"/>
          <a:ext cx="11703051" cy="556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105">
                  <a:extLst>
                    <a:ext uri="{9D8B030D-6E8A-4147-A177-3AD203B41FA5}">
                      <a16:colId xmlns:a16="http://schemas.microsoft.com/office/drawing/2014/main" val="3414811728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3756515376"/>
                    </a:ext>
                  </a:extLst>
                </a:gridCol>
                <a:gridCol w="5966837">
                  <a:extLst>
                    <a:ext uri="{9D8B030D-6E8A-4147-A177-3AD203B41FA5}">
                      <a16:colId xmlns:a16="http://schemas.microsoft.com/office/drawing/2014/main" val="3850341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ФинЗОЖ – основа благополучия. Открытая лекция в рамках клуба «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иновьев» общества «Знание»для всех желающих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дополнительного опыта в проведении и организации мероприятий среди разных групп населения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55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Информационно-финансовая акция "День финансиста"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сентября 2024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220 слушателей. Спикеры </a:t>
                      </a:r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Главного управления Банка России по Центральному федеральному округу: Гусев Илья Евгеньевич, </a:t>
                      </a:r>
                      <a:r>
                        <a:rPr lang="ru-RU" b="1" i="0" dirty="0" err="1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Молодцова</a:t>
                      </a:r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Юрьевна , </a:t>
                      </a:r>
                      <a:r>
                        <a:rPr lang="ru-RU" b="1" i="0" dirty="0" err="1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Фарукшина</a:t>
                      </a:r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Михайловна Старший прокурор прокуратуры Костромской области Горланов Алексей Владимирович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61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образовательная акция «Всероссийский экономический диктант»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октября 2024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2C3E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экономической грамотности населения в целом и его отдельных возрастных и профессиональных групп; развитие интеллектуального потенциала, эрудиции, экономической образованности молодежи; оценка экономической активности и экономической грамотности населения различных субъектов Российской Федерации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3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79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084027"/>
              </p:ext>
            </p:extLst>
          </p:nvPr>
        </p:nvGraphicFramePr>
        <p:xfrm>
          <a:off x="100879" y="0"/>
          <a:ext cx="11998757" cy="673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226">
                  <a:extLst>
                    <a:ext uri="{9D8B030D-6E8A-4147-A177-3AD203B41FA5}">
                      <a16:colId xmlns:a16="http://schemas.microsoft.com/office/drawing/2014/main" val="1500723122"/>
                    </a:ext>
                  </a:extLst>
                </a:gridCol>
                <a:gridCol w="2343029">
                  <a:extLst>
                    <a:ext uri="{9D8B030D-6E8A-4147-A177-3AD203B41FA5}">
                      <a16:colId xmlns:a16="http://schemas.microsoft.com/office/drawing/2014/main" val="71138849"/>
                    </a:ext>
                  </a:extLst>
                </a:gridCol>
                <a:gridCol w="5900502">
                  <a:extLst>
                    <a:ext uri="{9D8B030D-6E8A-4147-A177-3AD203B41FA5}">
                      <a16:colId xmlns:a16="http://schemas.microsoft.com/office/drawing/2014/main" val="3899742492"/>
                    </a:ext>
                  </a:extLst>
                </a:gridCol>
              </a:tblGrid>
              <a:tr h="1482447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«Защита от финансового мошенничества и </a:t>
                      </a:r>
                      <a:r>
                        <a:rPr lang="ru-RU" b="1" i="0" dirty="0" err="1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кибербезопасность</a:t>
                      </a:r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октября 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состоялось на базе ОГБУ «Молодежный Центр «Кострома».</a:t>
                      </a:r>
                      <a:endParaRPr lang="ru-RU" b="1" i="0" dirty="0" smtClean="0">
                        <a:solidFill>
                          <a:srgbClr val="21252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Лектором выступил главный менеджер зарплатных проектов АО </a:t>
                      </a:r>
                      <a:r>
                        <a:rPr lang="ru-RU" sz="1800" b="1" i="0" dirty="0" err="1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Россельхозбанк</a:t>
                      </a:r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Яковлев Иван Витальевич.</a:t>
                      </a:r>
                      <a:endParaRPr lang="ru-RU" b="1" i="0" dirty="0">
                        <a:solidFill>
                          <a:srgbClr val="21252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89668"/>
                  </a:ext>
                </a:extLst>
              </a:tr>
              <a:tr h="134720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Финансово-историческое мероприятие «История России на памятных монетах и современных банкнотах»</a:t>
                      </a:r>
                    </a:p>
                    <a:p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октября по 13</a:t>
                      </a:r>
                      <a:r>
                        <a:rPr lang="ru-RU" sz="1800" b="1" i="0" baseline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 2024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поведения: содействие повышению уровня финансовой грамотности молодежи Костромского региона, формирование устойчивой гражданской и патриотической позиции. Более 400 человек посетили выставку.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85395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Интерактивно-экскурсионной программе «Эволюция предметов счета»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октября 2024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</a:t>
                      </a:r>
                      <a:r>
                        <a:rPr lang="ru-RU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эмоции к выбранной специальности Банковское дело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21930"/>
                  </a:ext>
                </a:extLst>
              </a:tr>
              <a:tr h="906077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финансовых волонтеров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сентября 2024-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 и практические занятия в </a:t>
                      </a:r>
                      <a:r>
                        <a:rPr lang="ru-RU" b="0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ГКУ КО «</a:t>
                      </a:r>
                      <a:r>
                        <a:rPr lang="ru-RU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помощи детям, оставшимся без попечения родителей»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89114"/>
                  </a:ext>
                </a:extLst>
              </a:tr>
              <a:tr h="1957826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 «Налоги. Актуальные изменения»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4.12.2024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40690" indent="450215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Спикеры: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рубль – нормативно-правовое регулирование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Белякова Юлия Евгеньевна, преподаватель ОГБПОУ «Костромской торгово-экономический колледж»; 2)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Налоги. Актуальные изменения -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Фунтова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Сергеевна, главный бухгалтер АО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ВизаСтар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3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97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83127"/>
            <a:ext cx="11831781" cy="665941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выполнения мероприятий программы – календарного плана-графика (Доля выполненных мероприятий календарного плана-графика от запланированных, соответствие мероприятий формам и видам работ, срокам (периоду) выполнения, прогнозируемым результатам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100%.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161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2)Контрольные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проекта не пройдены. Результативность можно будет отследить по итогам проведенных мониторингов в конце срока реализации.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62" y="3829129"/>
            <a:ext cx="2770165" cy="2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364" y="92364"/>
            <a:ext cx="11406909" cy="942109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РИП</a:t>
            </a:r>
            <a:r>
              <a:rPr lang="ru-RU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589283"/>
              </p:ext>
            </p:extLst>
          </p:nvPr>
        </p:nvGraphicFramePr>
        <p:xfrm>
          <a:off x="92075" y="793750"/>
          <a:ext cx="12025314" cy="52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489">
                  <a:extLst>
                    <a:ext uri="{9D8B030D-6E8A-4147-A177-3AD203B41FA5}">
                      <a16:colId xmlns:a16="http://schemas.microsoft.com/office/drawing/2014/main" val="1705495560"/>
                    </a:ext>
                  </a:extLst>
                </a:gridCol>
                <a:gridCol w="8265825">
                  <a:extLst>
                    <a:ext uri="{9D8B030D-6E8A-4147-A177-3AD203B41FA5}">
                      <a16:colId xmlns:a16="http://schemas.microsoft.com/office/drawing/2014/main" val="387061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Позитивные изменения в образовательной организации по результатам реализации инновационного проекта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Массовая вовлеченность обучающихся в мероприятия по финансовой грамотности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1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эффекты от реализации инновационного образовательного проекта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рамок сотрудничества между образовательными организациями г. Костромы и Костромской области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84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значимость инновационных решений в рамках реализации инновационного проекта (программы) за отчетный период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 передовых педагогических практик образовательных организаций СПО, ЦБ РФ, имеющих опыт деятельности по формированию современного финансового мышления молодежи, количество образовательных организаций, готовых к включению в инновационную деятельность РИП будет иметь тенденцию к увеличению. В рамках инновационного образовательного проекта готовы действовать организации банковской сферы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68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Предложения по распространению и внедрению результатов деятельности РИП за текущий период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с техническими службами Организаторов и партнеров, использование в работе новых онлайн серверов, в том числе ИИ. Планируется увеличение проектных значений по количественным показателям с вовлечением новых участников.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03767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56" y="5394036"/>
            <a:ext cx="2441544" cy="12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27" y="654879"/>
            <a:ext cx="8774546" cy="608766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9174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69418"/>
              </p:ext>
            </p:extLst>
          </p:nvPr>
        </p:nvGraphicFramePr>
        <p:xfrm>
          <a:off x="239713" y="101600"/>
          <a:ext cx="11749088" cy="672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78">
                  <a:extLst>
                    <a:ext uri="{9D8B030D-6E8A-4147-A177-3AD203B41FA5}">
                      <a16:colId xmlns:a16="http://schemas.microsoft.com/office/drawing/2014/main" val="1915683100"/>
                    </a:ext>
                  </a:extLst>
                </a:gridCol>
                <a:gridCol w="7749310">
                  <a:extLst>
                    <a:ext uri="{9D8B030D-6E8A-4147-A177-3AD203B41FA5}">
                      <a16:colId xmlns:a16="http://schemas.microsoft.com/office/drawing/2014/main" val="3577112618"/>
                    </a:ext>
                  </a:extLst>
                </a:gridCol>
              </a:tblGrid>
              <a:tr h="501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51976"/>
                  </a:ext>
                </a:extLst>
              </a:tr>
              <a:tr h="600138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4.Руководитель инновационного проекта (программы) / научный консультант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Соколова Ольга Александровна - к.э.н., доцент, заведующий кафедрой развития профессионального образования ОГБОУ ДПО «Костромской областной институт развития образования», доцент кафедры теоретической и прикладной экономики, финансов и кредита ФГБОУ ВО «Костромской государственный университет»,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Батракова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Анна Николаевна – преподаватель, председатель ЦМК экономических дисциплин ОГБПОУ «Костромской торгово-экономический колледж», заместитель руководителя Регионального методического объединения педагогических работников и мастеров производственного обучения профессиональных образовательных организаций Костромской области по направлению «Экономика и управление».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66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37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82085"/>
              </p:ext>
            </p:extLst>
          </p:nvPr>
        </p:nvGraphicFramePr>
        <p:xfrm>
          <a:off x="268288" y="111124"/>
          <a:ext cx="11684000" cy="401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585">
                  <a:extLst>
                    <a:ext uri="{9D8B030D-6E8A-4147-A177-3AD203B41FA5}">
                      <a16:colId xmlns:a16="http://schemas.microsoft.com/office/drawing/2014/main" val="3484679877"/>
                    </a:ext>
                  </a:extLst>
                </a:gridCol>
                <a:gridCol w="7463415">
                  <a:extLst>
                    <a:ext uri="{9D8B030D-6E8A-4147-A177-3AD203B41FA5}">
                      <a16:colId xmlns:a16="http://schemas.microsoft.com/office/drawing/2014/main" val="3127349602"/>
                    </a:ext>
                  </a:extLst>
                </a:gridCol>
              </a:tblGrid>
              <a:tr h="939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31166"/>
                  </a:ext>
                </a:extLst>
              </a:tr>
              <a:tr h="301294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5.Цель  инновационного образовательного проекта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 деятельности инновационной площадки - содействие повышению уровня финансовой грамотности молодежи Костромского региона и развитию финансового образования в Российской Федерации в условиях цифровой трансформации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637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68" y="4129538"/>
            <a:ext cx="340186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118291"/>
              </p:ext>
            </p:extLst>
          </p:nvPr>
        </p:nvGraphicFramePr>
        <p:xfrm>
          <a:off x="193964" y="1"/>
          <a:ext cx="11998036" cy="665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529">
                  <a:extLst>
                    <a:ext uri="{9D8B030D-6E8A-4147-A177-3AD203B41FA5}">
                      <a16:colId xmlns:a16="http://schemas.microsoft.com/office/drawing/2014/main" val="490446611"/>
                    </a:ext>
                  </a:extLst>
                </a:gridCol>
                <a:gridCol w="9565507">
                  <a:extLst>
                    <a:ext uri="{9D8B030D-6E8A-4147-A177-3AD203B41FA5}">
                      <a16:colId xmlns:a16="http://schemas.microsoft.com/office/drawing/2014/main" val="3517156873"/>
                    </a:ext>
                  </a:extLst>
                </a:gridCol>
              </a:tblGrid>
              <a:tr h="463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97543"/>
                  </a:ext>
                </a:extLst>
              </a:tr>
              <a:tr h="61955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6.Задачи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инновационного образовательного проекта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1)Провести системный анализ теории и практик формирования финансовой грамотности обучающихся.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2)Разработать пакет локальных нормативных актов, регулирующий деятельность региональной инновационной площадки.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3)Разработать критерии определения уровня сформированности финансовой грамотности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4)Актуализировать и систематизировать методическую поддержку преподавателей и обучающихся по формированию финансовой грамотности.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5)Организовать обобщение и распространение лучших практик и технологий по формированию финансовой грамотности.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6)Активизировать сотрудничество профессионального сообщества (представители финансового сектора региона), преподавателей и обучающихся с целью использования современных экономических инструментариев для формирования методической и материальной базы.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6263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596" y="5080000"/>
            <a:ext cx="2735404" cy="2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29359"/>
              </p:ext>
            </p:extLst>
          </p:nvPr>
        </p:nvGraphicFramePr>
        <p:xfrm>
          <a:off x="295275" y="341313"/>
          <a:ext cx="11398250" cy="195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125">
                  <a:extLst>
                    <a:ext uri="{9D8B030D-6E8A-4147-A177-3AD203B41FA5}">
                      <a16:colId xmlns:a16="http://schemas.microsoft.com/office/drawing/2014/main" val="3187268111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1854572728"/>
                    </a:ext>
                  </a:extLst>
                </a:gridCol>
              </a:tblGrid>
              <a:tr h="9792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53372"/>
                  </a:ext>
                </a:extLst>
              </a:tr>
              <a:tr h="9792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7.Период реализации инновационного проекта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Январь 2024г.-февраль 2027г.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3272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329" y="4658365"/>
            <a:ext cx="27373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18" y="92364"/>
            <a:ext cx="10585593" cy="1431636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ресурсном обеспечении проекта в отчетный период</a:t>
            </a:r>
            <a:r>
              <a:rPr lang="ru-RU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440873"/>
            <a:ext cx="11573163" cy="435032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реализации инновационного проекта (программы), тыс. рублей за отчетный период (источник финансирования РИП) (не осуществляется)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801" y="4658364"/>
            <a:ext cx="27373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4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07273" cy="1542473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 обеспечение РИП при реализации инновационного проекта за отчетный период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409236"/>
              </p:ext>
            </p:extLst>
          </p:nvPr>
        </p:nvGraphicFramePr>
        <p:xfrm>
          <a:off x="101600" y="1265237"/>
          <a:ext cx="11906250" cy="535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09">
                  <a:extLst>
                    <a:ext uri="{9D8B030D-6E8A-4147-A177-3AD203B41FA5}">
                      <a16:colId xmlns:a16="http://schemas.microsoft.com/office/drawing/2014/main" val="543224351"/>
                    </a:ext>
                  </a:extLst>
                </a:gridCol>
                <a:gridCol w="6613236">
                  <a:extLst>
                    <a:ext uri="{9D8B030D-6E8A-4147-A177-3AD203B41FA5}">
                      <a16:colId xmlns:a16="http://schemas.microsoft.com/office/drawing/2014/main" val="3800636563"/>
                    </a:ext>
                  </a:extLst>
                </a:gridCol>
                <a:gridCol w="3233305">
                  <a:extLst>
                    <a:ext uri="{9D8B030D-6E8A-4147-A177-3AD203B41FA5}">
                      <a16:colId xmlns:a16="http://schemas.microsoft.com/office/drawing/2014/main" val="327135389"/>
                    </a:ext>
                  </a:extLst>
                </a:gridCol>
              </a:tblGrid>
              <a:tr h="11348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ФИО специалиста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Должность,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ученое звание ученая степень (при наличии)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Функции специалиста в рамках реализации инновационного проекта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834338"/>
                  </a:ext>
                </a:extLst>
              </a:tr>
              <a:tr h="1821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Ольга Александровна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к.э.н., доцент, заведующий кафедрой развития профессионального образования ОГБОУ ДПО «Костромской областной институт развития образования», доцент кафедры теоретической и прикладной экономики, финансов и кредита ФГБОУ ВО «Костромской государственный университет»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Научный руководитель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449390"/>
                  </a:ext>
                </a:extLst>
              </a:tr>
              <a:tr h="240122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Батракова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Анна Николаевна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преподаватель, заместитель руководителя Регионального методического объединения педагогических работников и мастеров производственного обучения профессиональных образовательных организаций Костромской области по направлению «Экономика и управление».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Научный руководитель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79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5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477969"/>
              </p:ext>
            </p:extLst>
          </p:nvPr>
        </p:nvGraphicFramePr>
        <p:xfrm>
          <a:off x="258763" y="138112"/>
          <a:ext cx="11841162" cy="657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292">
                  <a:extLst>
                    <a:ext uri="{9D8B030D-6E8A-4147-A177-3AD203B41FA5}">
                      <a16:colId xmlns:a16="http://schemas.microsoft.com/office/drawing/2014/main" val="4017311658"/>
                    </a:ext>
                  </a:extLst>
                </a:gridCol>
                <a:gridCol w="6262254">
                  <a:extLst>
                    <a:ext uri="{9D8B030D-6E8A-4147-A177-3AD203B41FA5}">
                      <a16:colId xmlns:a16="http://schemas.microsoft.com/office/drawing/2014/main" val="4104298347"/>
                    </a:ext>
                  </a:extLst>
                </a:gridCol>
                <a:gridCol w="2826616">
                  <a:extLst>
                    <a:ext uri="{9D8B030D-6E8A-4147-A177-3AD203B41FA5}">
                      <a16:colId xmlns:a16="http://schemas.microsoft.com/office/drawing/2014/main" val="2787656586"/>
                    </a:ext>
                  </a:extLst>
                </a:gridCol>
              </a:tblGrid>
              <a:tr h="398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69511"/>
                  </a:ext>
                </a:extLst>
              </a:tr>
              <a:tr h="127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Сидорова Татьяна Михайловна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заместитель управляющего Отделением по Костромской области Главного управления Центрального банка РФ по ЦФО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Соисполнитель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42939"/>
                  </a:ext>
                </a:extLst>
              </a:tr>
              <a:tr h="126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Морозова Дарья Дмитриевна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специалист эксперт отдела бюджетной политики и управления государственным долгом Управления бюджетной политики Департамента финансов Костромской области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Соисполнитель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597356"/>
                  </a:ext>
                </a:extLst>
              </a:tr>
              <a:tr h="176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Маркова Елена Станиславовна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дисциплин  профессионального цикла высшей категории, руководитель Регионального методического объединения педагогических работников и мастеров производственного обучения профессиональных образовательных организаций Костромской области по направлению «Экономика и управление»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794"/>
                  </a:ext>
                </a:extLst>
              </a:tr>
              <a:tr h="945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Петропавловская Яна Александровна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структурного подразделения «Учебно-методическая работа и инновационное развитие» ОГБПОУ «Костромской торгово-экономический колледж»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388931"/>
                  </a:ext>
                </a:extLst>
              </a:tr>
              <a:tr h="92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Серова Нина Николаевна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дисциплин  профессионального цикла высшей категории ОГБПОУ «Костромской торгово-экономический колледж»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рабочей группы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44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92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94DEF-F257-49CA-A4E7-A94851448A3C}"/>
</file>

<file path=customXml/itemProps2.xml><?xml version="1.0" encoding="utf-8"?>
<ds:datastoreItem xmlns:ds="http://schemas.openxmlformats.org/officeDocument/2006/customXml" ds:itemID="{92C330CC-DE23-4658-93D7-D3B5DCC1F883}"/>
</file>

<file path=customXml/itemProps3.xml><?xml version="1.0" encoding="utf-8"?>
<ds:datastoreItem xmlns:ds="http://schemas.openxmlformats.org/officeDocument/2006/customXml" ds:itemID="{6DE799D1-09F6-450A-8B26-CA5D7F487AF6}"/>
</file>

<file path=customXml/itemProps4.xml><?xml version="1.0" encoding="utf-8"?>
<ds:datastoreItem xmlns:ds="http://schemas.openxmlformats.org/officeDocument/2006/customXml" ds:itemID="{644A83C0-A2A4-4E61-B28D-E2AC7FDE7DF1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223</TotalTime>
  <Words>2311</Words>
  <Application>Microsoft Office PowerPoint</Application>
  <PresentationFormat>Широкоэкранный</PresentationFormat>
  <Paragraphs>226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Times New Roman</vt:lpstr>
      <vt:lpstr>Trebuchet MS</vt:lpstr>
      <vt:lpstr>Tw Cen MT</vt:lpstr>
      <vt:lpstr>Контур</vt:lpstr>
      <vt:lpstr>«Актуальные вопросы организации методического сопровождения реализации образовательных программ в организациях СПО» </vt:lpstr>
      <vt:lpstr>Общие сведения рип 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ресурсном обеспечении проекта в отчетный период </vt:lpstr>
      <vt:lpstr>Кадровое обеспечение РИП при реализации инновационного проекта за отчетный период </vt:lpstr>
      <vt:lpstr>Презентация PowerPoint</vt:lpstr>
      <vt:lpstr>Презентация PowerPoint</vt:lpstr>
      <vt:lpstr>Организации-соисполнители инновационного проекта (программы) в отчетный период </vt:lpstr>
      <vt:lpstr>Нормативное правовое обеспечение инновационного проекта (программы) за отчетный период </vt:lpstr>
      <vt:lpstr>Сведения о результатах реализации инновационного проекта (программы) за отчетный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деятельности РИП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28</cp:revision>
  <dcterms:created xsi:type="dcterms:W3CDTF">2024-12-14T11:06:54Z</dcterms:created>
  <dcterms:modified xsi:type="dcterms:W3CDTF">2024-12-14T14:50:18Z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</Properties>
</file>