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73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74" r:id="rId14"/>
    <p:sldId id="271" r:id="rId15"/>
    <p:sldId id="269" r:id="rId16"/>
    <p:sldId id="272" r:id="rId17"/>
    <p:sldId id="270" r:id="rId18"/>
    <p:sldId id="276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411887"/>
            <a:ext cx="8640960" cy="14401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ГЕОРГИЕВСКАЯ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ЛЕНТА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ИСТОРИЯ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ВОЗНИКНОВЕНИЯ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859752"/>
            <a:ext cx="5516116" cy="6480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Подготовил воспитатель: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Ефимова Марина Александровна</a:t>
            </a:r>
            <a:endParaRPr lang="ru-RU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7480" y="1624570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МБДОУ </a:t>
            </a:r>
            <a:r>
              <a:rPr lang="ru-RU" sz="1600" b="1" i="1" dirty="0" err="1" smtClean="0"/>
              <a:t>Чухломский</a:t>
            </a:r>
            <a:r>
              <a:rPr lang="ru-RU" sz="1600" b="1" i="1" dirty="0" smtClean="0"/>
              <a:t> детский сад «Родничок»</a:t>
            </a:r>
            <a:endParaRPr lang="ru-RU" sz="1600" b="1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3" y="4257129"/>
            <a:ext cx="8143274" cy="11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24744"/>
            <a:ext cx="6852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Георгиевские знамёна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3853006" cy="3828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47" y="2564904"/>
            <a:ext cx="385300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54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63332"/>
            <a:ext cx="2232248" cy="2299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505118"/>
            <a:ext cx="3835078" cy="2989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74" y="3717032"/>
            <a:ext cx="3089105" cy="24934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01811" y="795119"/>
            <a:ext cx="5899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годы Великой Отечественной войны, продолжая боевые традиции русской армии, 8 ноября 1943 года был учрежден орден Славы трех степеней. Его статус, так же, как и желто-черная расцветка ленты, напоминали о Георгиевском кресте. Затем Георгиевская лента, подтверждая традиционные цвета российской воинской доблести, украсила многие солдатские и современные российские наградные медали и знаки.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8025" y="3103443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Орден Славы трех степеней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4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3225064" cy="5364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9200" y="5733256"/>
            <a:ext cx="3783240" cy="5558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87409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2 марта 1992 года Указом Президиума Верховного Совета России «О государственных наградах РФ» было принято решение о восстановлении российского ордена Святого Георгия и знака отличия «Георгиевский крест».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850" y="2996952"/>
            <a:ext cx="3497542" cy="22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64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40768"/>
            <a:ext cx="66675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81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4" y="1052736"/>
            <a:ext cx="845225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Что означает черный и оранжевый цвет</a:t>
            </a:r>
            <a:r>
              <a:rPr lang="ru-RU" sz="2800" b="1" dirty="0" smtClean="0">
                <a:solidFill>
                  <a:srgbClr val="C00000"/>
                </a:solidFill>
              </a:rPr>
              <a:t>?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dirty="0"/>
              <a:t>В России они являлись цветами императорскими, государственными, соответствовали черному двуглавому орлу и желтому полю государственного герба. Именно этой, символики, видимо, придерживалась императрица Екатерина 2, утверждая цвета ленты. Но, так как орден был назван в честь Святого Георгия Победоносца, цвета ленты, возможно, символизируют самого Святого Георгия и обозначают его мученическую смерть — три черных полосы, и чудесное воскрешение — две оранжевые полосы. Именно эти цвета и называются сейчас при обозначении цветов Георгиевской ленты. Кроме того, новая награда, вручалась исключительно за воинские подвиги. А цвета войны – это цвет пламени, то есть — оранжевый, и дыма — черный.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7" y="5013176"/>
            <a:ext cx="832412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723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2474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Весной </a:t>
            </a:r>
            <a:r>
              <a:rPr lang="ru-RU" dirty="0"/>
              <a:t>2005 года на улицах российских городов впервые появилась «Георгиевская ленточка».  </a:t>
            </a:r>
            <a:r>
              <a:rPr lang="ru-RU" dirty="0" smtClean="0"/>
              <a:t>Эта </a:t>
            </a:r>
            <a:r>
              <a:rPr lang="ru-RU" dirty="0"/>
              <a:t>акция родилась стихийно, выросла она из интернет-проекта «Наша Победа», главной целью которого была публикация историй и фотографий времен Великой Отечественной войны. </a:t>
            </a:r>
            <a:r>
              <a:rPr lang="ru-RU" dirty="0" smtClean="0"/>
              <a:t>Ленточка </a:t>
            </a:r>
            <a:r>
              <a:rPr lang="ru-RU" dirty="0"/>
              <a:t>стала своеобразным атрибутом торжественных мероприятий, традиционных встреч с ветеранами, праздничных гуляний во многих городах Российской Федерации.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043387"/>
            <a:ext cx="5292588" cy="3519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8996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27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80607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52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1124744"/>
            <a:ext cx="868679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Кодекс акции «Георгиевская лента»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Акция «Георгиевская ленточка» — не коммерческая и не </a:t>
            </a:r>
            <a:r>
              <a:rPr lang="ru-RU" dirty="0" smtClean="0"/>
              <a:t>политическая.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Цель </a:t>
            </a:r>
            <a:r>
              <a:rPr lang="ru-RU" dirty="0"/>
              <a:t>акции — создание символа праздника — Дня </a:t>
            </a:r>
            <a:r>
              <a:rPr lang="ru-RU" dirty="0" smtClean="0"/>
              <a:t>Победы. Этот </a:t>
            </a:r>
            <a:r>
              <a:rPr lang="ru-RU" dirty="0"/>
              <a:t>символ — выражение нашего уважения к ветеранам, дань памяти павшим на поле боя, благодарность людям, отдавшим все для фронта. Всем тем, благодаря кому мы победили в 1945 году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«Георгиевская </a:t>
            </a:r>
            <a:r>
              <a:rPr lang="ru-RU" dirty="0"/>
              <a:t>ленточка» — символ, а не награда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</a:t>
            </a:r>
            <a:r>
              <a:rPr lang="ru-RU" dirty="0"/>
              <a:t>Георгиевская ленточка» не может быть объектом купли-продажи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</a:t>
            </a:r>
            <a:r>
              <a:rPr lang="ru-RU" dirty="0"/>
              <a:t>Георгиевская ленточка» не может служить для продвижения товаров и услуг. Не допускается использование ленты в качестве сопутствующего товара или элемента товарной упаковки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</a:t>
            </a:r>
            <a:r>
              <a:rPr lang="ru-RU" dirty="0"/>
              <a:t>Георгиевская ленточка» распространяется </a:t>
            </a:r>
            <a:r>
              <a:rPr lang="ru-RU" dirty="0" smtClean="0"/>
              <a:t>бесплатно. Не допускается выдача ленточки посетителю торгового учреждения в обмен на покупку.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Не </a:t>
            </a:r>
            <a:r>
              <a:rPr lang="ru-RU" dirty="0"/>
              <a:t>допускается использование «Георгиевской ленточки» в политических целях любыми партиями или движениями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</a:t>
            </a:r>
            <a:r>
              <a:rPr lang="ru-RU" dirty="0"/>
              <a:t>Георгиевская ленточка» имеет одну или две надписи: название города/государства, где произведена ленточка. Другие надписи на ленточке не </a:t>
            </a:r>
            <a:r>
              <a:rPr lang="ru-RU" dirty="0" smtClean="0"/>
              <a:t>допускаются.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Это </a:t>
            </a:r>
            <a:r>
              <a:rPr lang="ru-RU" dirty="0"/>
              <a:t>символ не сломленного духом народа, который боролся, победил фашизм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xmlns="" val="386938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c4f6df32db8cd4502c54ef55a37e5ba3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2143126" cy="3571876"/>
          </a:xfrm>
          <a:prstGeom prst="rect">
            <a:avLst/>
          </a:prstGeom>
        </p:spPr>
      </p:pic>
      <p:pic>
        <p:nvPicPr>
          <p:cNvPr id="4" name="Рисунок 3" descr="Screenshot_20220418_060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928670"/>
            <a:ext cx="2643174" cy="3756222"/>
          </a:xfrm>
          <a:prstGeom prst="rect">
            <a:avLst/>
          </a:prstGeom>
        </p:spPr>
      </p:pic>
      <p:pic>
        <p:nvPicPr>
          <p:cNvPr id="5" name="Рисунок 4" descr="IMG-20230510-WA0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1000108"/>
            <a:ext cx="3905245" cy="2928934"/>
          </a:xfrm>
          <a:prstGeom prst="rect">
            <a:avLst/>
          </a:prstGeom>
        </p:spPr>
      </p:pic>
      <p:pic>
        <p:nvPicPr>
          <p:cNvPr id="6" name="Рисунок 5" descr="IMG_20220418_1745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3714752"/>
            <a:ext cx="2214560" cy="2952747"/>
          </a:xfrm>
          <a:prstGeom prst="rect">
            <a:avLst/>
          </a:prstGeom>
        </p:spPr>
      </p:pic>
      <p:pic>
        <p:nvPicPr>
          <p:cNvPr id="7" name="Рисунок 6" descr="IMG_20220418_061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536277" y="3750475"/>
            <a:ext cx="2357433" cy="31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342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04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011" t="6970" r="8138" b="19846"/>
          <a:stretch/>
        </p:blipFill>
        <p:spPr>
          <a:xfrm>
            <a:off x="28011" y="1124744"/>
            <a:ext cx="912894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2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3953" y="2397081"/>
            <a:ext cx="5384339" cy="40382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7538" y="119675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Георгиевская лента </a:t>
            </a:r>
            <a:r>
              <a:rPr lang="ru-RU" dirty="0"/>
              <a:t>является одним из наиболее узнаваемых символов российской действительности последних лет. Эта лента черно-оранжевого цвета является одним из главных атрибутов Дня Победы в Великой Отечественной войне </a:t>
            </a:r>
            <a:r>
              <a:rPr lang="ru-RU" dirty="0" smtClean="0"/>
              <a:t> </a:t>
            </a:r>
            <a:r>
              <a:rPr lang="ru-RU" dirty="0"/>
              <a:t>– </a:t>
            </a:r>
            <a:endParaRPr lang="ru-RU" dirty="0" smtClean="0"/>
          </a:p>
          <a:p>
            <a:pPr algn="ctr"/>
            <a:r>
              <a:rPr lang="ru-RU" dirty="0" smtClean="0"/>
              <a:t>одного </a:t>
            </a:r>
            <a:r>
              <a:rPr lang="ru-RU" dirty="0"/>
              <a:t>из наиболее уважаемых праздников в нашей стране.</a:t>
            </a:r>
          </a:p>
        </p:txBody>
      </p:sp>
    </p:spTree>
    <p:extLst>
      <p:ext uri="{BB962C8B-B14F-4D97-AF65-F5344CB8AC3E}">
        <p14:creationId xmlns:p14="http://schemas.microsoft.com/office/powerpoint/2010/main" xmlns="" val="39162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628800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26 </a:t>
            </a:r>
            <a:r>
              <a:rPr lang="ru-RU" dirty="0"/>
              <a:t>ноября (7 декабря) 1769 года императрица Екатерина II учредила награду для офицеров Русской Армии, вручаемую за личную храбрость проявленную на полях сражений — орден Святого </a:t>
            </a:r>
            <a:r>
              <a:rPr lang="ru-RU" dirty="0" smtClean="0"/>
              <a:t>Георгия. Носить </a:t>
            </a:r>
            <a:r>
              <a:rPr lang="ru-RU" dirty="0"/>
              <a:t>его полагалось на «ленте шелковой о трех черных и двух желтых полосах», впоследствии за ней и закрепилось название — Георгиевская лента.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5273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История возникновения Георгиевской ленты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0" t="6954" r="47637" b="12204"/>
          <a:stretch/>
        </p:blipFill>
        <p:spPr>
          <a:xfrm>
            <a:off x="323528" y="1716848"/>
            <a:ext cx="3283212" cy="4144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6500" t="4935" r="4620" b="5675"/>
          <a:stretch/>
        </p:blipFill>
        <p:spPr>
          <a:xfrm>
            <a:off x="4644008" y="3919926"/>
            <a:ext cx="3240360" cy="26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78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340768"/>
            <a:ext cx="457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Георгий </a:t>
            </a:r>
            <a:r>
              <a:rPr lang="ru-RU" dirty="0"/>
              <a:t>Победоносец считается покровителем российского воинства. Кроме того, он изображён как покровитель на гербе Москвы. И потом сложилась такая давняя традиция, что Георгий Победоносец – это, прежде всего, человек, а затем уже символ несгибаемости русского духа. </a:t>
            </a:r>
            <a:endParaRPr lang="ru-RU" dirty="0" smtClean="0"/>
          </a:p>
          <a:p>
            <a:pPr algn="ctr"/>
            <a:r>
              <a:rPr lang="ru-RU" dirty="0" smtClean="0"/>
              <a:t>Введение </a:t>
            </a:r>
            <a:r>
              <a:rPr lang="ru-RU" dirty="0"/>
              <a:t>такого ордена должно было способствовать подъёму солдат. К ордену прилагается геральдическая составляющая, и она нашла свои истоки в существующих символах: чёрный - символ орла, а орёл - это герб Российской империи. Оранжевое поле сначала было жёлтым. Хочу заметить, что оранжевое и жёлтое считаются разновидностью золотого поля. Это поле российского государственного </a:t>
            </a:r>
            <a:r>
              <a:rPr lang="ru-RU" dirty="0" smtClean="0"/>
              <a:t>герба.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173530"/>
            <a:ext cx="35132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3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98072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Первые медали на Георгиевской ленте были вручены в августе 1787, когда небольшой отряд под командованием Суворова отбил атаку превосходящего по численности турецкого десанта стремившегося захватить крепость </a:t>
            </a:r>
            <a:r>
              <a:rPr lang="ru-RU" dirty="0" err="1"/>
              <a:t>Кинбурн</a:t>
            </a:r>
            <a:r>
              <a:rPr lang="ru-RU" dirty="0"/>
              <a:t>. Суворов, находившийся в первых рядах сражавшихся и воодушевлявший их личным примером, в этом бою был дважды ранен, мужество российских солдат позволили разгромить турецкий десант.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6342" y="4184821"/>
            <a:ext cx="2223236" cy="2470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49" t="-3087" r="10785" b="3087"/>
          <a:stretch/>
        </p:blipFill>
        <p:spPr>
          <a:xfrm>
            <a:off x="251521" y="1043363"/>
            <a:ext cx="36004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0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267265"/>
            <a:ext cx="7692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Правила ношения орденов разных степеней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756354"/>
            <a:ext cx="5186731" cy="1905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87509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 степени ордена </a:t>
            </a:r>
            <a:r>
              <a:rPr lang="ru-RU" sz="2400" b="1" dirty="0" smtClean="0">
                <a:solidFill>
                  <a:srgbClr val="C00000"/>
                </a:solidFill>
              </a:rPr>
              <a:t>Святого Георгия </a:t>
            </a:r>
            <a:r>
              <a:rPr lang="ru-RU" sz="2400" b="1" dirty="0">
                <a:solidFill>
                  <a:srgbClr val="C00000"/>
                </a:solidFill>
              </a:rPr>
              <a:t>Победоносца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7636"/>
            <a:ext cx="1627525" cy="2868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164" y="1504648"/>
            <a:ext cx="1728192" cy="2627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57" y="1625263"/>
            <a:ext cx="1708824" cy="2597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982" y="1699392"/>
            <a:ext cx="1724579" cy="26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9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Георгиевская </a:t>
            </a:r>
            <a:r>
              <a:rPr lang="ru-RU" sz="2400" b="1" dirty="0" smtClean="0">
                <a:solidFill>
                  <a:srgbClr val="C00000"/>
                </a:solidFill>
              </a:rPr>
              <a:t>лента </a:t>
            </a:r>
            <a:r>
              <a:rPr lang="ru-RU" sz="2400" b="1" dirty="0">
                <a:solidFill>
                  <a:srgbClr val="C00000"/>
                </a:solidFill>
              </a:rPr>
              <a:t>на коллективных </a:t>
            </a:r>
            <a:r>
              <a:rPr lang="ru-RU" sz="2400" b="1" dirty="0" smtClean="0">
                <a:solidFill>
                  <a:srgbClr val="C00000"/>
                </a:solidFill>
              </a:rPr>
              <a:t>наградах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56792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Лента ордена Святого Георгия начинает занимать особо почитаемое положение и при коллективных награждениях различных воинских частей Российской Армии. К таковым следует отнести, так называемые </a:t>
            </a:r>
            <a:r>
              <a:rPr lang="ru-RU" b="1" dirty="0">
                <a:solidFill>
                  <a:srgbClr val="C00000"/>
                </a:solidFill>
              </a:rPr>
              <a:t>Георгиевские трубы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/>
              <a:t>введенные в 1805 г. Трубы эти изготавливались из серебра, на корпус наносилось изображение Георгиевского креста и надпись, указывающая, за что дано это отличие. Кроме того на трубу крепился темляк из ленты черно — оранжевых цветов.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25517"/>
            <a:ext cx="24003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425517"/>
            <a:ext cx="4555430" cy="30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3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3706689" cy="3578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94936"/>
            <a:ext cx="2414225" cy="3572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268760"/>
            <a:ext cx="7437765" cy="518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12" y="5769377"/>
            <a:ext cx="6840305" cy="10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6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T4CTUPCNHN5M-256796007-3843</_dlc_DocId>
    <_dlc_DocIdUrl xmlns="c71519f2-859d-46c1-a1b6-2941efed936d">
      <Url>http://www.eduportal44.ru/chuhloma/rodnik/1/_layouts/15/DocIdRedir.aspx?ID=T4CTUPCNHN5M-256796007-3843</Url>
      <Description>T4CTUPCNHN5M-256796007-3843</Description>
    </_dlc_DocIdUrl>
  </documentManagement>
</p:properties>
</file>

<file path=customXml/itemProps1.xml><?xml version="1.0" encoding="utf-8"?>
<ds:datastoreItem xmlns:ds="http://schemas.openxmlformats.org/officeDocument/2006/customXml" ds:itemID="{908213F1-A5E2-4CC9-8AE1-6320DA604496}"/>
</file>

<file path=customXml/itemProps2.xml><?xml version="1.0" encoding="utf-8"?>
<ds:datastoreItem xmlns:ds="http://schemas.openxmlformats.org/officeDocument/2006/customXml" ds:itemID="{CFA5805F-D8D3-4967-BF57-E7C4F629D763}"/>
</file>

<file path=customXml/itemProps3.xml><?xml version="1.0" encoding="utf-8"?>
<ds:datastoreItem xmlns:ds="http://schemas.openxmlformats.org/officeDocument/2006/customXml" ds:itemID="{E04BF20B-6EFE-4C63-A292-F268C6FE5C59}"/>
</file>

<file path=customXml/itemProps4.xml><?xml version="1.0" encoding="utf-8"?>
<ds:datastoreItem xmlns:ds="http://schemas.openxmlformats.org/officeDocument/2006/customXml" ds:itemID="{8441C8FC-409C-4DA4-B95E-838FBEC6E5A0}"/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825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ГЕОРГИЕВСКАЯ ЛЕНТА ИСТОРИЯ ВОЗНИКНОВЕНИЯ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пользователь</cp:lastModifiedBy>
  <cp:revision>34</cp:revision>
  <dcterms:created xsi:type="dcterms:W3CDTF">2015-04-19T15:51:03Z</dcterms:created>
  <dcterms:modified xsi:type="dcterms:W3CDTF">2023-05-21T17:58:29Z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0x010100E4D920DBF4D4B04191863210841415BE</vt:lpwstr>
  </property>
  <property fmtid="{D5CDD505-2E9C-101B-9397-08002B2CF9AE}" pid="3" name="_dlc_DocIdItemGuid">
    <vt:lpwstr>badd3929-a50a-4b66-b555-0acddb1a87f4</vt:lpwstr>
  </property>
</Properties>
</file>