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5" r:id="rId5"/>
    <p:sldId id="267" r:id="rId6"/>
    <p:sldId id="260" r:id="rId7"/>
    <p:sldId id="268" r:id="rId8"/>
    <p:sldId id="274" r:id="rId9"/>
    <p:sldId id="269" r:id="rId10"/>
    <p:sldId id="275" r:id="rId11"/>
    <p:sldId id="276" r:id="rId12"/>
    <p:sldId id="277" r:id="rId13"/>
    <p:sldId id="258" r:id="rId14"/>
    <p:sldId id="279" r:id="rId15"/>
    <p:sldId id="281" r:id="rId16"/>
    <p:sldId id="259" r:id="rId17"/>
    <p:sldId id="272" r:id="rId18"/>
    <p:sldId id="273" r:id="rId19"/>
    <p:sldId id="270" r:id="rId20"/>
    <p:sldId id="286" r:id="rId21"/>
    <p:sldId id="271" r:id="rId22"/>
    <p:sldId id="287" r:id="rId23"/>
    <p:sldId id="263" r:id="rId24"/>
    <p:sldId id="278" r:id="rId25"/>
    <p:sldId id="261" r:id="rId26"/>
    <p:sldId id="282" r:id="rId27"/>
    <p:sldId id="283" r:id="rId28"/>
    <p:sldId id="284" r:id="rId29"/>
    <p:sldId id="288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090A8-2C6A-4AFD-9AF0-7430ABF85B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C0A72-A43C-4CB0-9B09-AD8E7BD3BA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C71B2-3AD4-4E76-B5F2-089841807E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E8EBC-81A6-4AA9-9FE9-36DA588B79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42FB2-2C51-4B34-8182-35F5029F16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EBF01-2067-45BE-9B69-62DADBB4DA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D79C0-70C9-480E-9C86-6E9FE4EF78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C66E4-710C-4009-9CA3-F8DED82DCF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6F15E-8FCD-4CDE-85A3-BDBB465E90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84AD3-70E9-49A4-9E4E-5DE5DD4F31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DA687-48C2-47AB-99F5-1596C8858D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268EED-1002-4745-84B4-2531799487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ive4fun.ru/small_pictures/img_18457562_660_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dlyafotoshopa.ru/uploads/posts/2010-07/1279603269_Starye_ielochnye_igrushki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s41.radikal.ru/i093/0911/e4/95a98fc4d835.jpg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53.radikal.ru/i142/0811/90/2d366205a626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onogoe.ru/uploads/images/2/5079b5124c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stihi.ru/pics/2007/01/15-3260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morozko-shop.ru/goods.php?id=227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elka-1.ru/products_pictures/B_238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551.edusite.ru/7a/images/p12_elkanevesta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0/52/78/52078061_img_dc0ee55052837667273983f4bda235fc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masha-sasha.ru/file/2162ffae/pub3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hyperlink" Target="http://img-fotki.yandex.ru/get/3114/vonbaron24.1/0_7607_e55e868_X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ntent.foto.mail.ru/mail/juju777/_blogs/i-3033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80975" y="765175"/>
            <a:ext cx="6400800" cy="1752600"/>
          </a:xfrm>
        </p:spPr>
        <p:txBody>
          <a:bodyPr/>
          <a:lstStyle/>
          <a:p>
            <a:r>
              <a:rPr lang="ru-RU" sz="6600" b="1" i="1" dirty="0">
                <a:solidFill>
                  <a:schemeClr val="accent2"/>
                </a:solidFill>
              </a:rPr>
              <a:t>История ёлочной игрушки.</a:t>
            </a:r>
          </a:p>
        </p:txBody>
      </p:sp>
      <p:pic>
        <p:nvPicPr>
          <p:cNvPr id="2052" name="Picture 4" descr="New Y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85926"/>
            <a:ext cx="3711575" cy="4492637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508625" y="6381750"/>
            <a:ext cx="3366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/>
              <a:t>Подготовила Ефимова М.А.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214290"/>
            <a:ext cx="4608513" cy="184628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    </a:t>
            </a:r>
            <a:r>
              <a:rPr lang="ru-RU" sz="2400" b="1" dirty="0"/>
              <a:t>В начале </a:t>
            </a:r>
            <a:r>
              <a:rPr lang="en-US" sz="2400" b="1" dirty="0"/>
              <a:t>XX</a:t>
            </a:r>
            <a:r>
              <a:rPr lang="ru-RU" sz="2400" b="1" dirty="0"/>
              <a:t> века появились игрушки на разные темы. Выпускались солдаты, космонавты, герои мультфильмов и сказок, овощи и фрукты и многое другое.</a:t>
            </a:r>
            <a:endParaRPr lang="en-US" sz="2400" b="1" dirty="0"/>
          </a:p>
        </p:txBody>
      </p:sp>
      <p:pic>
        <p:nvPicPr>
          <p:cNvPr id="21509" name="Picture 5" descr="Картинка 43 из 13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3787775" cy="4824412"/>
          </a:xfrm>
          <a:prstGeom prst="rect">
            <a:avLst/>
          </a:prstGeom>
          <a:noFill/>
        </p:spPr>
      </p:pic>
      <p:pic>
        <p:nvPicPr>
          <p:cNvPr id="21511" name="Picture 7" descr="Картинка 65 из 139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38017"/>
          <a:stretch>
            <a:fillRect/>
          </a:stretch>
        </p:blipFill>
        <p:spPr bwMode="auto">
          <a:xfrm>
            <a:off x="4211638" y="2997200"/>
            <a:ext cx="4752975" cy="352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13100"/>
            <a:ext cx="3311525" cy="33115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Из стеклянных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трубочек  мастера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собирали  бусы,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звёзды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на ёлочные макушки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и другие игрушки.</a:t>
            </a:r>
          </a:p>
        </p:txBody>
      </p:sp>
      <p:pic>
        <p:nvPicPr>
          <p:cNvPr id="22533" name="Picture 5" descr="0_35c7_30f11aa4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3527425" cy="2646363"/>
          </a:xfrm>
          <a:prstGeom prst="rect">
            <a:avLst/>
          </a:prstGeom>
          <a:noFill/>
        </p:spPr>
      </p:pic>
      <p:pic>
        <p:nvPicPr>
          <p:cNvPr id="22535" name="Picture 7" descr="Lyubimie-igrushki-33-97"/>
          <p:cNvPicPr>
            <a:picLocks noChangeAspect="1" noChangeArrowheads="1"/>
          </p:cNvPicPr>
          <p:nvPr/>
        </p:nvPicPr>
        <p:blipFill>
          <a:blip r:embed="rId3"/>
          <a:srcRect l="18134" r="16833"/>
          <a:stretch>
            <a:fillRect/>
          </a:stretch>
        </p:blipFill>
        <p:spPr bwMode="auto">
          <a:xfrm>
            <a:off x="6242050" y="3500438"/>
            <a:ext cx="2722563" cy="3140075"/>
          </a:xfrm>
          <a:prstGeom prst="rect">
            <a:avLst/>
          </a:prstGeom>
          <a:noFill/>
        </p:spPr>
      </p:pic>
      <p:pic>
        <p:nvPicPr>
          <p:cNvPr id="22537" name="Picture 9" descr="67736b33bc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214686"/>
            <a:ext cx="2362200" cy="2835275"/>
          </a:xfrm>
          <a:prstGeom prst="rect">
            <a:avLst/>
          </a:prstGeom>
          <a:noFill/>
        </p:spPr>
      </p:pic>
      <p:pic>
        <p:nvPicPr>
          <p:cNvPr id="22539" name="Picture 11" descr="Картинка 131 из 35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260350"/>
            <a:ext cx="3375025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00042"/>
            <a:ext cx="8280400" cy="114300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/>
              <a:t>    Ёлочные игрушки долгое время продолжали делать из ваты, бумаги и ткани.</a:t>
            </a:r>
          </a:p>
        </p:txBody>
      </p:sp>
      <p:pic>
        <p:nvPicPr>
          <p:cNvPr id="23557" name="Picture 5" descr="Картинка 93 из 13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1" y="1628776"/>
            <a:ext cx="6786610" cy="4927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69317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Игрушки вешали за нитку, на прищепке…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86520"/>
            <a:ext cx="8353425" cy="311130"/>
          </a:xfrm>
        </p:spPr>
        <p:txBody>
          <a:bodyPr/>
          <a:lstStyle/>
          <a:p>
            <a:pPr algn="ctr">
              <a:buFontTx/>
              <a:buNone/>
            </a:pPr>
            <a:endParaRPr lang="ru-RU" sz="2400" b="1" dirty="0"/>
          </a:p>
        </p:txBody>
      </p:sp>
      <p:pic>
        <p:nvPicPr>
          <p:cNvPr id="4101" name="Picture 5" descr="i-3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72953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5" name="Picture 5" descr="c9182b9fa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4057650" cy="6096000"/>
          </a:xfrm>
          <a:prstGeom prst="rect">
            <a:avLst/>
          </a:prstGeom>
          <a:noFill/>
        </p:spPr>
      </p:pic>
      <p:pic>
        <p:nvPicPr>
          <p:cNvPr id="25607" name="Picture 7" descr="Картинка 171 из 139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2100" r="12300"/>
          <a:stretch>
            <a:fillRect/>
          </a:stretch>
        </p:blipFill>
        <p:spPr bwMode="auto">
          <a:xfrm>
            <a:off x="4427538" y="500042"/>
            <a:ext cx="4465637" cy="5924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3" name="Picture 5" descr="do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65175"/>
            <a:ext cx="4416425" cy="5888038"/>
          </a:xfrm>
          <a:prstGeom prst="rect">
            <a:avLst/>
          </a:prstGeom>
          <a:noFill/>
        </p:spPr>
      </p:pic>
      <p:pic>
        <p:nvPicPr>
          <p:cNvPr id="27655" name="Picture 7" descr="2021967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44577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785795"/>
            <a:ext cx="4691062" cy="5340368"/>
          </a:xfrm>
        </p:spPr>
        <p:txBody>
          <a:bodyPr/>
          <a:lstStyle/>
          <a:p>
            <a:r>
              <a:rPr lang="ru-RU" sz="2400" b="1" dirty="0"/>
              <a:t>Продавались в наборах  и в розницу.</a:t>
            </a:r>
          </a:p>
        </p:txBody>
      </p:sp>
      <p:pic>
        <p:nvPicPr>
          <p:cNvPr id="5125" name="Picture 5" descr="Товарный словарь. Елочные украш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3848100" cy="5553075"/>
          </a:xfrm>
          <a:prstGeom prst="rect">
            <a:avLst/>
          </a:prstGeom>
          <a:noFill/>
        </p:spPr>
      </p:pic>
      <p:pic>
        <p:nvPicPr>
          <p:cNvPr id="5127" name="Picture 7" descr="2021963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714488"/>
            <a:ext cx="4457700" cy="2392375"/>
          </a:xfrm>
          <a:prstGeom prst="rect">
            <a:avLst/>
          </a:prstGeom>
          <a:noFill/>
        </p:spPr>
      </p:pic>
      <p:pic>
        <p:nvPicPr>
          <p:cNvPr id="5129" name="Picture 9" descr="Картинка 104 из 139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286256"/>
            <a:ext cx="3387725" cy="2335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0" y="333375"/>
            <a:ext cx="3097213" cy="1944688"/>
          </a:xfrm>
        </p:spPr>
        <p:txBody>
          <a:bodyPr/>
          <a:lstStyle/>
          <a:p>
            <a:r>
              <a:rPr lang="ru-RU" sz="2400" b="1"/>
              <a:t>Под ёлку ставили Деда Мороза и Снегурочку</a:t>
            </a:r>
          </a:p>
        </p:txBody>
      </p:sp>
      <p:pic>
        <p:nvPicPr>
          <p:cNvPr id="18438" name="Picture 6" descr="Noviy%20god%20toy_dedmoro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133600"/>
            <a:ext cx="3952875" cy="4268788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2708275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8441" name="Picture 9" descr="0_220c8_677194e6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4813"/>
            <a:ext cx="4538662" cy="605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1" name="Picture 5" descr="15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643867" cy="6172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362950" cy="5865813"/>
          </a:xfrm>
        </p:spPr>
        <p:txBody>
          <a:bodyPr/>
          <a:lstStyle/>
          <a:p>
            <a:endParaRPr lang="ru-RU"/>
          </a:p>
        </p:txBody>
      </p:sp>
      <p:pic>
        <p:nvPicPr>
          <p:cNvPr id="16389" name="Picture 5" descr="b4083fb5002b933ea8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8913"/>
            <a:ext cx="7256462" cy="648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71481"/>
            <a:ext cx="8569325" cy="59531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/>
              <a:t>Первые наряженные ёлки появились очень давно- около 400 лет назад в Германии. Сначала елочные украшения были только съедобными, но начиная с 17 века стали изготавливаться и более долговечные украшения: золотили еловые шишки, пустые яичные скорлупки покрывали тончайшим слоем чеканной латуни. Тут были и бумажные цветы и искусные поделки из ваты, из серебряной фольги возникали елочные феи, изящные звездочки, бабочки и забавные фигурки зверей, а из скрученных оловянных проволочек делали мишуру. Модными украшениями для лесной красавицы в то время считались и зажженные свечи, которые крепились на ветках при помощи тонкой проволоки - увы, от их тепла быстро таяли восковые елочные игрушки, столь любимые в те времена.</a:t>
            </a:r>
            <a:r>
              <a:rPr lang="ru-RU" sz="2000" b="1" dirty="0"/>
              <a:t> 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500042"/>
            <a:ext cx="5689600" cy="4584721"/>
          </a:xfrm>
        </p:spPr>
        <p:txBody>
          <a:bodyPr/>
          <a:lstStyle/>
          <a:p>
            <a:r>
              <a:rPr lang="ru-RU" sz="2400" b="1" dirty="0"/>
              <a:t>Везде и всегда, у каждого народа и национальности, новогодняя гирлянда ассоциируется с предвкушением праздника. …Новогодняя гирлянда делает праздник ярким! Переливающиеся всеми цветами радуги эти </a:t>
            </a:r>
            <a:r>
              <a:rPr lang="ru-RU" sz="2400" b="1" i="1" dirty="0"/>
              <a:t>елочные украшения</a:t>
            </a:r>
            <a:r>
              <a:rPr lang="ru-RU" sz="2400" b="1" dirty="0"/>
              <a:t> создают неповторимую романтическую обстановку в темную новогоднюю ночь или же напротив, становятся частью шумного праздничного застолья, даря радость и детям, и взрослым. </a:t>
            </a:r>
          </a:p>
        </p:txBody>
      </p:sp>
      <p:pic>
        <p:nvPicPr>
          <p:cNvPr id="32775" name="Picture 7" descr="store22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3328988" cy="644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28605"/>
            <a:ext cx="8424862" cy="60960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/>
              <a:t>Одной из главных елочных новинок стали электрические гирлянды </a:t>
            </a:r>
            <a:br>
              <a:rPr lang="ru-RU" sz="2400" b="1" dirty="0"/>
            </a:br>
            <a:r>
              <a:rPr lang="ru-RU" sz="2400" b="1" dirty="0"/>
              <a:t>(к слову, первые гирлянды появились в США в начале XX века и стоили так дорого, что их чаще брали напрокат, нежели покупали. Такое украшение поначалу было вовсе не безобидным: гирлянды частенько становились причиной пожара - ламповое стекло накалялось и хвоя вспыхивала.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 Со временем их 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стали делать из 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прочного стекла 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с использованием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стойких красителей).</a:t>
            </a:r>
            <a:r>
              <a:rPr lang="ru-RU" sz="3600" b="1" dirty="0"/>
              <a:t> </a:t>
            </a:r>
            <a:br>
              <a:rPr lang="ru-RU" sz="36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17413" name="Picture 5" descr="B_2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1333" b="13083"/>
          <a:stretch>
            <a:fillRect/>
          </a:stretch>
        </p:blipFill>
        <p:spPr bwMode="auto">
          <a:xfrm>
            <a:off x="4211638" y="3062288"/>
            <a:ext cx="4675187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3905250"/>
            <a:ext cx="4608513" cy="2952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/>
              <a:t>     гирлянды электрические</a:t>
            </a:r>
            <a:r>
              <a:rPr lang="ru-RU" sz="1800"/>
              <a:t>, ранее представляющие собой простую цепочку лампочек, сегодня выглядят гораздо более эстетично и разнообразнее. Оригинальной формы лампочки, «одетые» в снежинки, цветочки, ягодки, делают </a:t>
            </a:r>
            <a:r>
              <a:rPr lang="ru-RU" sz="1800" i="1"/>
              <a:t>электрогирлянды</a:t>
            </a:r>
            <a:r>
              <a:rPr lang="ru-RU" sz="1800"/>
              <a:t> одним из самых востребованных атрибутов Новогоднего праздника, создавая праздничное настроение в один миг.</a:t>
            </a:r>
            <a:r>
              <a:rPr lang="ru-RU" sz="1600"/>
              <a:t> </a:t>
            </a:r>
          </a:p>
        </p:txBody>
      </p:sp>
      <p:pic>
        <p:nvPicPr>
          <p:cNvPr id="33797" name="Picture 5" descr="новогодние украш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3708400" cy="2967038"/>
          </a:xfrm>
          <a:prstGeom prst="rect">
            <a:avLst/>
          </a:prstGeom>
          <a:noFill/>
        </p:spPr>
      </p:pic>
      <p:pic>
        <p:nvPicPr>
          <p:cNvPr id="33799" name="Picture 7" descr="новогодние украш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333375"/>
            <a:ext cx="2879725" cy="3600450"/>
          </a:xfrm>
          <a:prstGeom prst="rect">
            <a:avLst/>
          </a:prstGeom>
          <a:noFill/>
        </p:spPr>
      </p:pic>
      <p:pic>
        <p:nvPicPr>
          <p:cNvPr id="33801" name="Picture 9" descr="derevo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716338"/>
            <a:ext cx="4418013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5963" y="857232"/>
            <a:ext cx="3097212" cy="178594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    И хотя основную массу ёлочных украшений давно делают автоматы,</a:t>
            </a:r>
          </a:p>
        </p:txBody>
      </p:sp>
      <p:pic>
        <p:nvPicPr>
          <p:cNvPr id="9221" name="Picture 5" descr="nbrqnr%20qqxw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5184775" cy="3455987"/>
          </a:xfrm>
          <a:prstGeom prst="rect">
            <a:avLst/>
          </a:prstGeom>
          <a:noFill/>
        </p:spPr>
      </p:pic>
      <p:pic>
        <p:nvPicPr>
          <p:cNvPr id="9223" name="Picture 7" descr="raskras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303588"/>
            <a:ext cx="4457700" cy="3343275"/>
          </a:xfrm>
          <a:prstGeom prst="rect">
            <a:avLst/>
          </a:prstGeom>
          <a:noFill/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23850" y="4076700"/>
            <a:ext cx="38163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b="1"/>
              <a:t>игрушки выполненные вручную особенно красивы и стоят дороже.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23" y="857232"/>
            <a:ext cx="4464051" cy="2427306"/>
          </a:xfrm>
        </p:spPr>
        <p:txBody>
          <a:bodyPr/>
          <a:lstStyle/>
          <a:p>
            <a:r>
              <a:rPr lang="ru-RU" sz="2400" b="1" dirty="0"/>
              <a:t>Сейчас модно украшать ёлки ангелочками, бантиками, бусами  и одинаковыми шарами.</a:t>
            </a:r>
          </a:p>
        </p:txBody>
      </p:sp>
      <p:pic>
        <p:nvPicPr>
          <p:cNvPr id="24581" name="Picture 5" descr="1854831_53828525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3981450" cy="5191125"/>
          </a:xfrm>
          <a:prstGeom prst="rect">
            <a:avLst/>
          </a:prstGeom>
          <a:noFill/>
        </p:spPr>
      </p:pic>
      <p:pic>
        <p:nvPicPr>
          <p:cNvPr id="24583" name="Picture 7" descr="Картинка 319 из 139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8238" y="2357430"/>
            <a:ext cx="3560762" cy="4233870"/>
          </a:xfrm>
          <a:prstGeom prst="rect">
            <a:avLst/>
          </a:prstGeom>
          <a:noFill/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116013" y="5589588"/>
            <a:ext cx="3629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И ,даже, подвешивать </a:t>
            </a:r>
          </a:p>
          <a:p>
            <a:r>
              <a:rPr lang="ru-RU" sz="2400" b="1"/>
              <a:t>ёлку к потолку…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857233"/>
            <a:ext cx="3887788" cy="3146442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/>
              <a:t>    Иногда помещение к праздникам украшают одними только шарами,  без ёлки</a:t>
            </a:r>
            <a:r>
              <a:rPr lang="ru-RU" dirty="0"/>
              <a:t>…</a:t>
            </a:r>
          </a:p>
        </p:txBody>
      </p:sp>
      <p:pic>
        <p:nvPicPr>
          <p:cNvPr id="7173" name="Picture 5" descr="С Новым годом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762500" cy="3181350"/>
          </a:xfrm>
          <a:prstGeom prst="rect">
            <a:avLst/>
          </a:prstGeom>
          <a:noFill/>
        </p:spPr>
      </p:pic>
      <p:pic>
        <p:nvPicPr>
          <p:cNvPr id="7181" name="Picture 13" descr="Картинка 37 из 1177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068638"/>
            <a:ext cx="4789488" cy="358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28605"/>
            <a:ext cx="3538537" cy="562612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2400" b="1" dirty="0"/>
              <a:t>А иногда сама ёлка становится украшением</a:t>
            </a:r>
          </a:p>
        </p:txBody>
      </p:sp>
      <p:pic>
        <p:nvPicPr>
          <p:cNvPr id="28677" name="Picture 5" descr="c4a5b89d27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60350"/>
            <a:ext cx="4686300" cy="6096000"/>
          </a:xfrm>
          <a:prstGeom prst="rect">
            <a:avLst/>
          </a:prstGeom>
          <a:noFill/>
        </p:spPr>
      </p:pic>
      <p:pic>
        <p:nvPicPr>
          <p:cNvPr id="28678" name="Picture 6" descr="2243_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071679"/>
            <a:ext cx="3030538" cy="4381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57167"/>
            <a:ext cx="8229600" cy="2571768"/>
          </a:xfrm>
        </p:spPr>
        <p:txBody>
          <a:bodyPr/>
          <a:lstStyle/>
          <a:p>
            <a:r>
              <a:rPr lang="ru-RU" sz="2400" b="1" dirty="0"/>
              <a:t>Наряжать елку – это предпраздничный процесс, в котором, как правило, участвуют практически все члены семьи – родители, дети, бабушки и дедушки. И, как правило, у каждого члена семьи есть любимые елочные игрушки.</a:t>
            </a:r>
            <a:r>
              <a:rPr lang="ru-RU" dirty="0"/>
              <a:t> </a:t>
            </a:r>
          </a:p>
        </p:txBody>
      </p:sp>
      <p:pic>
        <p:nvPicPr>
          <p:cNvPr id="29701" name="Picture 5" descr="Картинка 38 из 117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428868"/>
            <a:ext cx="2871788" cy="4095757"/>
          </a:xfrm>
          <a:prstGeom prst="rect">
            <a:avLst/>
          </a:prstGeom>
          <a:noFill/>
        </p:spPr>
      </p:pic>
      <p:pic>
        <p:nvPicPr>
          <p:cNvPr id="29703" name="Picture 7" descr="Картинка 79 из 1177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844675"/>
            <a:ext cx="2857500" cy="3810000"/>
          </a:xfrm>
          <a:prstGeom prst="rect">
            <a:avLst/>
          </a:prstGeom>
          <a:noFill/>
        </p:spPr>
      </p:pic>
      <p:pic>
        <p:nvPicPr>
          <p:cNvPr id="29705" name="Picture 9" descr="37120236_220_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428868"/>
            <a:ext cx="2674938" cy="3986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00043"/>
            <a:ext cx="8229600" cy="3857652"/>
          </a:xfrm>
        </p:spPr>
        <p:txBody>
          <a:bodyPr/>
          <a:lstStyle/>
          <a:p>
            <a:pPr algn="ctr"/>
            <a:r>
              <a:rPr lang="ru-RU" sz="2400" b="1" dirty="0"/>
              <a:t>…А, когда вы, станете наряжать симпатичное, зеленое, колючее деревце – подержите в руках каждый шарик и каждую игрушку чуть подольше… Ведь каждая новогодняя игрушка – это частичка волшебства, в которое так хочется верить под Новый год! А еще говорят, что </a:t>
            </a:r>
            <a:r>
              <a:rPr lang="ru-RU" sz="2400" b="1" dirty="0" smtClean="0"/>
              <a:t>каждой </a:t>
            </a:r>
            <a:r>
              <a:rPr lang="ru-RU" sz="2400" b="1" dirty="0"/>
              <a:t>в из них скрыта своя тайна…</a:t>
            </a:r>
            <a:r>
              <a:rPr lang="ru-RU" dirty="0"/>
              <a:t> </a:t>
            </a:r>
          </a:p>
        </p:txBody>
      </p:sp>
      <p:pic>
        <p:nvPicPr>
          <p:cNvPr id="30725" name="Picture 5" descr="0_1ef7c_ba0dae4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213100"/>
            <a:ext cx="4287838" cy="3216275"/>
          </a:xfrm>
          <a:prstGeom prst="rect">
            <a:avLst/>
          </a:prstGeom>
          <a:noFill/>
        </p:spPr>
      </p:pic>
      <p:pic>
        <p:nvPicPr>
          <p:cNvPr id="30726" name="Picture 6" descr="0_1f25f_bc595652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214686"/>
            <a:ext cx="4791075" cy="3448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857232"/>
            <a:ext cx="4248150" cy="5286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/>
              <a:t>Скоро, скоро 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Новый год! </a:t>
            </a:r>
            <a:br>
              <a:rPr lang="ru-RU" sz="2400" b="1" dirty="0"/>
            </a:br>
            <a:r>
              <a:rPr lang="ru-RU" sz="2400" b="1" dirty="0"/>
              <a:t>Он торопится, идет! </a:t>
            </a:r>
            <a:br>
              <a:rPr lang="ru-RU" sz="2400" b="1" dirty="0"/>
            </a:br>
            <a:r>
              <a:rPr lang="ru-RU" sz="2400" b="1" dirty="0"/>
              <a:t>Постучится в двери 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к нам:</a:t>
            </a:r>
            <a:br>
              <a:rPr lang="ru-RU" sz="2400" b="1" dirty="0"/>
            </a:br>
            <a:r>
              <a:rPr lang="ru-RU" sz="2400" b="1" dirty="0"/>
              <a:t>Дети, здравствуйте, 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я к вам! </a:t>
            </a:r>
            <a:br>
              <a:rPr lang="ru-RU" sz="2400" b="1" dirty="0"/>
            </a:br>
            <a:r>
              <a:rPr lang="ru-RU" sz="2400" b="1" dirty="0"/>
              <a:t>Праздник мы встречаем, </a:t>
            </a:r>
            <a:br>
              <a:rPr lang="ru-RU" sz="2400" b="1" dirty="0"/>
            </a:br>
            <a:r>
              <a:rPr lang="ru-RU" sz="2400" b="1" dirty="0"/>
              <a:t>Елку наряжаем, </a:t>
            </a:r>
            <a:br>
              <a:rPr lang="ru-RU" sz="2400" b="1" dirty="0"/>
            </a:br>
            <a:r>
              <a:rPr lang="ru-RU" sz="2400" b="1" dirty="0"/>
              <a:t>Вешаем игрушки, </a:t>
            </a:r>
            <a:br>
              <a:rPr lang="ru-RU" sz="2400" b="1" dirty="0"/>
            </a:br>
            <a:r>
              <a:rPr lang="ru-RU" sz="2400" b="1" dirty="0"/>
              <a:t>Шарики, хлопушки… </a:t>
            </a:r>
            <a:br>
              <a:rPr lang="ru-RU" sz="2400" b="1" dirty="0"/>
            </a:br>
            <a:r>
              <a:rPr lang="ru-RU" sz="2400" b="1" dirty="0"/>
              <a:t>Скоро Дед Мороз придет,</a:t>
            </a:r>
            <a:br>
              <a:rPr lang="ru-RU" sz="2400" b="1" dirty="0"/>
            </a:br>
            <a:r>
              <a:rPr lang="ru-RU" sz="2400" b="1" dirty="0"/>
              <a:t>Нам подарки принесет - </a:t>
            </a:r>
            <a:br>
              <a:rPr lang="ru-RU" sz="2400" b="1" dirty="0"/>
            </a:br>
            <a:r>
              <a:rPr lang="ru-RU" sz="2400" b="1" dirty="0"/>
              <a:t>Яблоки, конфеты… </a:t>
            </a:r>
            <a:br>
              <a:rPr lang="ru-RU" sz="2400" b="1" dirty="0"/>
            </a:br>
            <a:r>
              <a:rPr lang="ru-RU" sz="2400" b="1" dirty="0"/>
              <a:t>Дед Мороз, ну где ты?!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4820" name="Picture 4" descr="0_21fb2_7a5afb4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1675" y="333375"/>
            <a:ext cx="437673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28604"/>
            <a:ext cx="8147050" cy="569755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/>
              <a:t>Когда же стали украшать елку новогодними шарами? По преданию, однажды выдался неурожай яблок, которые были одним из главных украшений на Рождественской ели. Тогда верующие пришли к стеклодувам с просьбой сделать стеклянные яблоки для праздника. С тех пор шары считаются классикой елочных украшений. </a:t>
            </a:r>
            <a:br>
              <a:rPr lang="ru-RU" sz="2400" b="1" dirty="0"/>
            </a:br>
            <a:r>
              <a:rPr lang="ru-RU" sz="2400" b="1" dirty="0"/>
              <a:t>Достоверно известно, что первые елочные шарики были сделаны в 1848 году в местечке </a:t>
            </a:r>
            <a:r>
              <a:rPr lang="ru-RU" sz="2400" b="1" dirty="0" err="1"/>
              <a:t>Лауша</a:t>
            </a:r>
            <a:r>
              <a:rPr lang="ru-RU" sz="2400" b="1" dirty="0"/>
              <a:t> в Тюрингии (Германия).Они изготавливались из прозрачного или цветного стекла, покрытого изнутри слоем свинца, а снаружи были разукрашены блестками.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9" name="Picture 5" descr="0_1ea24_389a67d5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569325" cy="6427787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6000" b="1" i="1">
                <a:solidFill>
                  <a:schemeClr val="bg1"/>
                </a:solidFill>
              </a:rPr>
              <a:t>С Новым годом </a:t>
            </a:r>
          </a:p>
          <a:p>
            <a:pPr>
              <a:buFontTx/>
              <a:buNone/>
            </a:pPr>
            <a:r>
              <a:rPr lang="ru-RU" sz="6000" b="1" i="1">
                <a:solidFill>
                  <a:schemeClr val="bg1"/>
                </a:solidFill>
              </a:rPr>
              <a:t>и Рождеством!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28605"/>
            <a:ext cx="8569325" cy="60960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/>
              <a:t>Постепенно продажа рождественских украшений становилась прибыльным делом, и в 1867 году здесь был открыт газовый завод, ремесленники которого, пользуясь легко настраивающимися газовыми горелками с пламенем очень высокой температуры, выдували уже большие тонкостенные шары. Вскоре они стали делать стеклянные фигурки - птичек, виноградные гроздья в керамических формах, кувшинчики, даже дудочки, в которые даже можно было дудеть! Женщины и дети раскрашивали изделия мастеров золотой и серебряной пылью. </a:t>
            </a:r>
            <a:br>
              <a:rPr lang="ru-RU" sz="2400" b="1" dirty="0"/>
            </a:br>
            <a:r>
              <a:rPr lang="ru-RU" sz="2400" b="1" dirty="0"/>
              <a:t>Но стекло через некоторое время вытеснили фигурки из картона, особенно популярны были игрушки с золотым и серебристым тиснением и раскрашенные от руки. Еще позже на елке нашли свое место деревянные украшения. 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85728"/>
            <a:ext cx="8497887" cy="631192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/>
              <a:t>В России, как известно, обычай встречать Новый год в ночь с 31 декабря на 1 января ввел царь Петр Первый, и он же повелел, чтобы именно ель стала главным новогодним деревом. Но лишь в</a:t>
            </a:r>
            <a:r>
              <a:rPr lang="ru-RU" sz="2400" dirty="0"/>
              <a:t> </a:t>
            </a:r>
            <a:r>
              <a:rPr lang="ru-RU" sz="2400" b="1" dirty="0"/>
              <a:t>1817 году  приходит обычай наряжать её, когда для царского праздника Рождества Христова в зал царского дворца привезли настоящую зеленую лесную красавицу, на которой легко в один раз поместились подарки для всей царской семьи и детей.</a:t>
            </a:r>
            <a:r>
              <a:rPr lang="ru-RU" sz="24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    Постепенно обычай наряжать ёлку на зимние праздники прижился и в домах богатых людей и тех, кто победнее.                                                                                     </a:t>
            </a:r>
            <a:r>
              <a:rPr lang="ru-RU" b="1" dirty="0"/>
              <a:t> </a:t>
            </a:r>
            <a:r>
              <a:rPr lang="ru-RU" sz="2400" b="1" dirty="0"/>
              <a:t>Со временем начали организовывать и общественные елки. Первая публичная елка была устроена в 1852 году в Петербурге.</a:t>
            </a:r>
            <a:r>
              <a:rPr lang="ru-RU" sz="2400" dirty="0"/>
              <a:t> </a:t>
            </a:r>
            <a:endParaRPr lang="ru-RU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     В Россию почти все  игрушки завозили из Германии. Но много было и игрушек ручной работы.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9" name="Picture 5" descr="Украшение рождественской ел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5728"/>
            <a:ext cx="8569325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42918"/>
            <a:ext cx="8291512" cy="5699145"/>
          </a:xfrm>
        </p:spPr>
        <p:txBody>
          <a:bodyPr/>
          <a:lstStyle/>
          <a:p>
            <a:r>
              <a:rPr lang="ru-RU" sz="2400" b="1" dirty="0"/>
              <a:t>Самыми дорогими были игрушки из стекла. Помимо стекла игрушки делали из картона. Очень был популярен «дрезденский картонаж» — игрушки, склеенные из двух половинок выпуклого раскрашенного картона. На елки вешали и красивых куколок с бумажными лицами, приклеенными к «телу» из ткани, кружев, бисера, бумаги. К XX веку лица стали делать выпуклыми, из картона, позже — фарфоровыми. Были игрушки и из ваты, накрученной на проволочный каркас: так оформляли фигурки детей, ангелочков, клоунов, моряков. На елках развешивали бутафорские фрукты из папье-маше, бархата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5" name="Picture 5" descr="Картинка 38 из 13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3375"/>
            <a:ext cx="7858179" cy="5038725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928688" y="5354638"/>
            <a:ext cx="71501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31740" anchor="ctr">
            <a:spAutoFit/>
          </a:bodyPr>
          <a:lstStyle/>
          <a:p>
            <a:pPr algn="ctr"/>
            <a:endParaRPr lang="ru-RU"/>
          </a:p>
          <a:p>
            <a:pPr algn="ctr"/>
            <a:r>
              <a:rPr lang="ru-RU" sz="2400" b="1"/>
              <a:t>Ёлочные игрушки из прессованного картона. </a:t>
            </a:r>
          </a:p>
          <a:p>
            <a:pPr algn="ctr" eaLnBrk="0" hangingPunct="0"/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Во второй половине 1930-х годов елочные игрушки стали выпускаться советскими артелями. 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3627438" cy="4464050"/>
          </a:xfrm>
          <a:noFill/>
          <a:ln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643438" y="714355"/>
            <a:ext cx="36734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/>
              <a:t>Затем русские кустари в небольших артелях стали выпускать игрушки из ваты, ткани, папье-маше, стекла…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15367" name="Picture 7" descr="03398a29bc75"/>
          <p:cNvPicPr>
            <a:picLocks noChangeAspect="1" noChangeArrowheads="1"/>
          </p:cNvPicPr>
          <p:nvPr/>
        </p:nvPicPr>
        <p:blipFill>
          <a:blip r:embed="rId3"/>
          <a:srcRect t="21141"/>
          <a:stretch>
            <a:fillRect/>
          </a:stretch>
        </p:blipFill>
        <p:spPr bwMode="auto">
          <a:xfrm>
            <a:off x="2916238" y="3284538"/>
            <a:ext cx="609600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T4CTUPCNHN5M-256796007-1906</_dlc_DocId>
    <_dlc_DocIdUrl xmlns="c71519f2-859d-46c1-a1b6-2941efed936d">
      <Url>http://edu-sps.koiro.local/chuhloma/rodnik/1/_layouts/15/DocIdRedir.aspx?ID=T4CTUPCNHN5M-256796007-1906</Url>
      <Description>T4CTUPCNHN5M-256796007-1906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3514D11-4B1D-481E-B5D9-55EBD63A783A}"/>
</file>

<file path=customXml/itemProps2.xml><?xml version="1.0" encoding="utf-8"?>
<ds:datastoreItem xmlns:ds="http://schemas.openxmlformats.org/officeDocument/2006/customXml" ds:itemID="{53A92FB2-E5EB-4FB1-8276-4F38D0CBDE70}"/>
</file>

<file path=customXml/itemProps3.xml><?xml version="1.0" encoding="utf-8"?>
<ds:datastoreItem xmlns:ds="http://schemas.openxmlformats.org/officeDocument/2006/customXml" ds:itemID="{5DE47B56-BA51-4ED4-876C-43708A839104}"/>
</file>

<file path=customXml/itemProps4.xml><?xml version="1.0" encoding="utf-8"?>
<ds:datastoreItem xmlns:ds="http://schemas.openxmlformats.org/officeDocument/2006/customXml" ds:itemID="{20E0FADD-2D5D-4EF8-872D-54409C9BDC35}"/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838</Words>
  <Application>Microsoft Office PowerPoint</Application>
  <PresentationFormat>Экран (4:3)</PresentationFormat>
  <Paragraphs>46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Игрушки вешали за нитку, на прищепке… </vt:lpstr>
      <vt:lpstr>Слайд 14</vt:lpstr>
      <vt:lpstr>Слайд 15</vt:lpstr>
      <vt:lpstr>Слайд 16</vt:lpstr>
      <vt:lpstr>Под ёлку ставили Деда Мороза и Снегурочку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Марина Ефимова</cp:lastModifiedBy>
  <cp:revision>7</cp:revision>
  <dcterms:created xsi:type="dcterms:W3CDTF">2010-12-21T15:09:19Z</dcterms:created>
  <dcterms:modified xsi:type="dcterms:W3CDTF">2020-03-10T18:23:26Z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c2999b88-409c-4af9-95a8-2235d4b30062</vt:lpwstr>
  </property>
</Properties>
</file>