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71" r:id="rId2"/>
    <p:sldId id="300" r:id="rId3"/>
    <p:sldId id="301" r:id="rId4"/>
    <p:sldId id="302" r:id="rId5"/>
    <p:sldId id="303" r:id="rId6"/>
    <p:sldId id="304" r:id="rId7"/>
    <p:sldId id="305" r:id="rId8"/>
    <p:sldId id="30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B65D8-05EA-469B-9C42-14C85ECF4445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51147-87F0-46D7-897F-0A5A395FF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23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5153" y="260482"/>
            <a:ext cx="9660419" cy="3382670"/>
          </a:xfrm>
        </p:spPr>
        <p:txBody>
          <a:bodyPr>
            <a:normAutofit/>
          </a:bodyPr>
          <a:lstStyle/>
          <a:p>
            <a:r>
              <a:rPr lang="ru-RU" dirty="0" smtClean="0"/>
              <a:t>Методы групповой работы в наставничестве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7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3925008"/>
          </a:xfrm>
        </p:spPr>
        <p:txBody>
          <a:bodyPr/>
          <a:lstStyle/>
          <a:p>
            <a:pPr marL="0" indent="0">
              <a:buNone/>
            </a:pPr>
            <a:r>
              <a:rPr lang="ru-RU" u="sng" dirty="0" smtClean="0"/>
              <a:t>Требования к заданиям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Задания для всей группы (большие по объему, требующие разных знаний и умений, направлены на развитие творческого мышления, важны для всех членов группы</a:t>
            </a:r>
          </a:p>
          <a:p>
            <a:r>
              <a:rPr lang="ru-RU" dirty="0" smtClean="0"/>
              <a:t>Интересные задания</a:t>
            </a:r>
          </a:p>
          <a:p>
            <a:r>
              <a:rPr lang="ru-RU" dirty="0" smtClean="0"/>
              <a:t>Доступные задания</a:t>
            </a:r>
          </a:p>
          <a:p>
            <a:r>
              <a:rPr lang="ru-RU" dirty="0" smtClean="0"/>
              <a:t>Проблемные задания</a:t>
            </a:r>
            <a:endParaRPr lang="ru-RU" dirty="0" smtClean="0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1973178" y="316943"/>
            <a:ext cx="9894771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Активизация познавательного интереса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0546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Совершенствование навыков самостоятельной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1241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Технологический процесс групповой работы складывается из следующих </a:t>
            </a:r>
            <a:r>
              <a:rPr lang="ru-RU" dirty="0" smtClean="0"/>
              <a:t>составляющих: </a:t>
            </a:r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i="1" dirty="0"/>
              <a:t>Подготовка к выполнению группового задания</a:t>
            </a:r>
            <a:r>
              <a:rPr lang="ru-RU" dirty="0"/>
              <a:t>: </a:t>
            </a:r>
            <a:r>
              <a:rPr lang="ru-RU" dirty="0" smtClean="0"/>
              <a:t>постановка </a:t>
            </a:r>
            <a:r>
              <a:rPr lang="ru-RU" dirty="0"/>
              <a:t>проблемной ситуации</a:t>
            </a:r>
            <a:r>
              <a:rPr lang="ru-RU" dirty="0" smtClean="0"/>
              <a:t>; </a:t>
            </a:r>
            <a:r>
              <a:rPr lang="ru-RU" dirty="0"/>
              <a:t>инструктаж о последовательности работы; </a:t>
            </a:r>
            <a:r>
              <a:rPr lang="ru-RU" dirty="0" smtClean="0"/>
              <a:t>раздача </a:t>
            </a:r>
            <a:r>
              <a:rPr lang="ru-RU" dirty="0"/>
              <a:t>дидактического материала по группам.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i="1" dirty="0"/>
              <a:t>Групповая работа</a:t>
            </a:r>
            <a:r>
              <a:rPr lang="ru-RU" dirty="0"/>
              <a:t>: </a:t>
            </a:r>
            <a:r>
              <a:rPr lang="ru-RU" dirty="0" smtClean="0"/>
              <a:t>знакомство </a:t>
            </a:r>
            <a:r>
              <a:rPr lang="ru-RU" dirty="0"/>
              <a:t>с материалом, планирование работы в группе; </a:t>
            </a:r>
            <a:r>
              <a:rPr lang="ru-RU" dirty="0" smtClean="0"/>
              <a:t>распределение </a:t>
            </a:r>
            <a:r>
              <a:rPr lang="ru-RU" dirty="0"/>
              <a:t>заданий внутри группы</a:t>
            </a:r>
            <a:r>
              <a:rPr lang="ru-RU" dirty="0" smtClean="0"/>
              <a:t>; </a:t>
            </a:r>
            <a:r>
              <a:rPr lang="ru-RU" dirty="0"/>
              <a:t>индивидуальное выполнение задания; </a:t>
            </a:r>
            <a:r>
              <a:rPr lang="ru-RU" dirty="0" smtClean="0"/>
              <a:t>обсуждение </a:t>
            </a:r>
            <a:r>
              <a:rPr lang="ru-RU" dirty="0"/>
              <a:t>индивидуальных результатов работы в группе; </a:t>
            </a:r>
            <a:r>
              <a:rPr lang="ru-RU" dirty="0" smtClean="0"/>
              <a:t> </a:t>
            </a:r>
            <a:r>
              <a:rPr lang="ru-RU" dirty="0"/>
              <a:t>обсуждение общего задания группы (замечания, дополнения, уточнения, обобщения); </a:t>
            </a:r>
            <a:r>
              <a:rPr lang="ru-RU" dirty="0" smtClean="0"/>
              <a:t>подведение </a:t>
            </a:r>
            <a:r>
              <a:rPr lang="ru-RU" dirty="0"/>
              <a:t>итогов группового задания.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i="1" dirty="0"/>
              <a:t>Заключительная часть</a:t>
            </a:r>
            <a:r>
              <a:rPr lang="ru-RU" dirty="0" smtClean="0"/>
              <a:t>: </a:t>
            </a:r>
            <a:r>
              <a:rPr lang="ru-RU" dirty="0"/>
              <a:t>сообщение о результатах работы в группах</a:t>
            </a:r>
            <a:r>
              <a:rPr lang="ru-RU" dirty="0" smtClean="0"/>
              <a:t>; </a:t>
            </a:r>
            <a:r>
              <a:rPr lang="ru-RU" dirty="0"/>
              <a:t>анализ проблемной ситуации, рефлексия</a:t>
            </a:r>
            <a:r>
              <a:rPr lang="ru-RU" dirty="0" smtClean="0"/>
              <a:t>; </a:t>
            </a:r>
            <a:r>
              <a:rPr lang="ru-RU" dirty="0"/>
              <a:t>общий вывод о групповой работе и достижении поставленной задачи</a:t>
            </a:r>
          </a:p>
        </p:txBody>
      </p:sp>
    </p:spTree>
    <p:extLst>
      <p:ext uri="{BB962C8B-B14F-4D97-AF65-F5344CB8AC3E}">
        <p14:creationId xmlns:p14="http://schemas.microsoft.com/office/powerpoint/2010/main" val="301057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навыков общения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359908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задание построено таким образом, что каждый из участников группы получает для работы лишь часть материала;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/>
              <a:t>каждым из участников группы заранее закреплена определенная роль; </a:t>
            </a:r>
            <a:endParaRPr lang="ru-RU" dirty="0" smtClean="0"/>
          </a:p>
          <a:p>
            <a:r>
              <a:rPr lang="ru-RU" dirty="0" smtClean="0"/>
              <a:t>вся </a:t>
            </a:r>
            <a:r>
              <a:rPr lang="ru-RU" dirty="0"/>
              <a:t>группа должна представить единый продукт своей деятельности; </a:t>
            </a:r>
            <a:endParaRPr lang="ru-RU" dirty="0" smtClean="0"/>
          </a:p>
          <a:p>
            <a:r>
              <a:rPr lang="ru-RU" dirty="0" smtClean="0"/>
              <a:t>успех </a:t>
            </a:r>
            <a:r>
              <a:rPr lang="ru-RU" dirty="0"/>
              <a:t>группы зависит от достижения определенной цели всеми участниками группы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участники </a:t>
            </a:r>
            <a:r>
              <a:rPr lang="ru-RU" dirty="0"/>
              <a:t>группы ощущают себя частью единого целого - группы, для чего каждая группа перед началом работы может разработать эмблему или любой другой объединяющий опознавательный знак (девиз, флаг и т.д.); </a:t>
            </a:r>
            <a:endParaRPr lang="ru-RU" dirty="0" smtClean="0"/>
          </a:p>
          <a:p>
            <a:r>
              <a:rPr lang="ru-RU" dirty="0" smtClean="0"/>
              <a:t>участники </a:t>
            </a:r>
            <a:r>
              <a:rPr lang="ru-RU" dirty="0"/>
              <a:t>группы располагаются за одним столом. </a:t>
            </a:r>
          </a:p>
        </p:txBody>
      </p:sp>
    </p:spTree>
    <p:extLst>
      <p:ext uri="{BB962C8B-B14F-4D97-AF65-F5344CB8AC3E}">
        <p14:creationId xmlns:p14="http://schemas.microsoft.com/office/powerpoint/2010/main" val="393826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учителя(наставника) при организации групповой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1796783"/>
            <a:ext cx="11531065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Наставник (учитель) должен правильно скомплектовать группы, учитывая определенные признаки</a:t>
            </a:r>
            <a:r>
              <a:rPr lang="ru-RU" dirty="0" smtClean="0"/>
              <a:t>:</a:t>
            </a:r>
          </a:p>
          <a:p>
            <a:pPr marL="514350" indent="-514350">
              <a:buAutoNum type="arabicParenR"/>
            </a:pPr>
            <a:r>
              <a:rPr lang="ru-RU" dirty="0" smtClean="0"/>
              <a:t>Уровень </a:t>
            </a:r>
            <a:r>
              <a:rPr lang="ru-RU" dirty="0" smtClean="0"/>
              <a:t>«достижений» </a:t>
            </a:r>
            <a:r>
              <a:rPr lang="ru-RU" dirty="0" smtClean="0"/>
              <a:t>наставляемого</a:t>
            </a:r>
          </a:p>
          <a:p>
            <a:pPr marL="0" indent="0">
              <a:buNone/>
            </a:pPr>
            <a:r>
              <a:rPr lang="ru-RU" dirty="0"/>
              <a:t>Решение </a:t>
            </a:r>
            <a:r>
              <a:rPr lang="ru-RU" dirty="0" smtClean="0"/>
              <a:t>обучающих, воспитательных </a:t>
            </a:r>
            <a:r>
              <a:rPr lang="ru-RU" dirty="0"/>
              <a:t>задач лучше всего осуществляется в </a:t>
            </a:r>
            <a:r>
              <a:rPr lang="ru-RU" dirty="0" err="1" smtClean="0"/>
              <a:t>разноуровневой</a:t>
            </a:r>
            <a:r>
              <a:rPr lang="ru-RU" dirty="0" smtClean="0"/>
              <a:t> </a:t>
            </a:r>
            <a:r>
              <a:rPr lang="ru-RU" dirty="0"/>
              <a:t>группе, где и создаются более благоприятные условия для взаимодействия и сотрудничества</a:t>
            </a:r>
            <a:r>
              <a:rPr lang="ru-RU" dirty="0" smtClean="0"/>
              <a:t>. Лидер, </a:t>
            </a:r>
            <a:r>
              <a:rPr lang="ru-RU" dirty="0"/>
              <a:t>ведет за собой остальных. Но, </a:t>
            </a:r>
            <a:r>
              <a:rPr lang="ru-RU" dirty="0" smtClean="0"/>
              <a:t>есть </a:t>
            </a:r>
            <a:r>
              <a:rPr lang="ru-RU" dirty="0"/>
              <a:t>риск, что лидер подменит всю группу, сведя участие остальных в коллективном выполнении задания до минимума.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2) Характер </a:t>
            </a:r>
            <a:r>
              <a:rPr lang="ru-RU" dirty="0"/>
              <a:t>межличностных </a:t>
            </a:r>
            <a:r>
              <a:rPr lang="ru-RU" dirty="0" smtClean="0"/>
              <a:t>отношений</a:t>
            </a:r>
          </a:p>
          <a:p>
            <a:pPr marL="0" indent="0">
              <a:buNone/>
            </a:pPr>
            <a:r>
              <a:rPr lang="ru-RU" dirty="0"/>
              <a:t>Доказано, что результативность и эффективность совместной деятельности во много зависят от отношений внутри группы. </a:t>
            </a: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Группы могут создаваться по:</a:t>
            </a:r>
          </a:p>
          <a:p>
            <a:r>
              <a:rPr lang="ru-RU" dirty="0"/>
              <a:t>п</a:t>
            </a:r>
            <a:r>
              <a:rPr lang="ru-RU" dirty="0" smtClean="0"/>
              <a:t>о желанию (</a:t>
            </a:r>
            <a:r>
              <a:rPr lang="ru-RU" dirty="0"/>
              <a:t>з</a:t>
            </a:r>
            <a:r>
              <a:rPr lang="ru-RU" dirty="0" smtClean="0"/>
              <a:t>адание </a:t>
            </a:r>
            <a:r>
              <a:rPr lang="ru-RU" dirty="0"/>
              <a:t>на формирование группы по желанию может даваться, как минимум, в двух </a:t>
            </a:r>
            <a:r>
              <a:rPr lang="ru-RU" dirty="0" smtClean="0"/>
              <a:t>вариантах: разделитесь </a:t>
            </a:r>
            <a:r>
              <a:rPr lang="ru-RU" dirty="0"/>
              <a:t>на группы по … </a:t>
            </a:r>
            <a:r>
              <a:rPr lang="ru-RU" dirty="0" smtClean="0"/>
              <a:t>человек; разделитесь </a:t>
            </a:r>
            <a:r>
              <a:rPr lang="ru-RU" dirty="0"/>
              <a:t>на … равные </a:t>
            </a:r>
            <a:r>
              <a:rPr lang="ru-RU" dirty="0" smtClean="0"/>
              <a:t>группы.</a:t>
            </a:r>
          </a:p>
          <a:p>
            <a:r>
              <a:rPr lang="ru-RU" dirty="0" smtClean="0"/>
              <a:t>случайным образом (</a:t>
            </a:r>
            <a:r>
              <a:rPr lang="ru-RU" dirty="0"/>
              <a:t>р</a:t>
            </a:r>
            <a:r>
              <a:rPr lang="ru-RU" dirty="0" smtClean="0"/>
              <a:t>абота </a:t>
            </a:r>
            <a:r>
              <a:rPr lang="ru-RU" dirty="0"/>
              <a:t>в такой группе развивает у участников способность приспосабливаться к различным условиям деятельности и к разным деловым </a:t>
            </a:r>
            <a:r>
              <a:rPr lang="ru-RU" dirty="0" smtClean="0"/>
              <a:t>партнерам. Этот </a:t>
            </a:r>
            <a:r>
              <a:rPr lang="ru-RU" dirty="0"/>
              <a:t>метод формирования групп полезен в тех случаях, когда перед </a:t>
            </a:r>
            <a:r>
              <a:rPr lang="ru-RU" dirty="0" smtClean="0"/>
              <a:t>наставником </a:t>
            </a:r>
            <a:r>
              <a:rPr lang="ru-RU" dirty="0"/>
              <a:t>стоит задача научить </a:t>
            </a:r>
            <a:r>
              <a:rPr lang="ru-RU" dirty="0" smtClean="0"/>
              <a:t>сотрудничеству</a:t>
            </a:r>
            <a:r>
              <a:rPr lang="ru-RU" dirty="0"/>
              <a:t>. 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17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Для формирования групп нужно обратить внимание на численность. Исследования показали, что группа из четырех человек в большей мере склонна к обсуждению проблемы, чем группа из восьми человек и более продуктивна, чем работа пары.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Важно </a:t>
            </a:r>
            <a:r>
              <a:rPr lang="ru-RU" dirty="0"/>
              <a:t>и то, четной или нечетной по количеству является группа. Группа с четным составом учащихся при обсуждении сложной и спорной проблемы распадается на равные подгруппы и с трудом приходит к общему решению. Целесообразнее создавать группу с нечетным составом. Самой оптимальной по численности считается группа из </a:t>
            </a:r>
            <a:r>
              <a:rPr lang="ru-RU" b="1" dirty="0"/>
              <a:t>пяти</a:t>
            </a:r>
            <a:r>
              <a:rPr lang="ru-RU" dirty="0"/>
              <a:t> человек.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учителя(наставника) при организации групповой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0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dirty="0"/>
              <a:t>групповой работе педагог должен быть организатором и </a:t>
            </a:r>
            <a:r>
              <a:rPr lang="ru-RU" dirty="0" smtClean="0"/>
              <a:t> режиссером, </a:t>
            </a:r>
            <a:r>
              <a:rPr lang="ru-RU" dirty="0"/>
              <a:t>соучастником коллективной деятельности. Его действия сводятся к следующему: </a:t>
            </a:r>
          </a:p>
          <a:p>
            <a:r>
              <a:rPr lang="ru-RU" dirty="0" smtClean="0"/>
              <a:t>Объяснение </a:t>
            </a:r>
            <a:r>
              <a:rPr lang="ru-RU" dirty="0"/>
              <a:t>цели предстоящей работы. </a:t>
            </a:r>
          </a:p>
          <a:p>
            <a:r>
              <a:rPr lang="ru-RU" dirty="0" smtClean="0"/>
              <a:t>Разбивка </a:t>
            </a:r>
            <a:r>
              <a:rPr lang="ru-RU" dirty="0"/>
              <a:t>учащихся на группы. </a:t>
            </a:r>
            <a:endParaRPr lang="ru-RU" dirty="0" smtClean="0"/>
          </a:p>
          <a:p>
            <a:r>
              <a:rPr lang="ru-RU" dirty="0" smtClean="0"/>
              <a:t>Раздача </a:t>
            </a:r>
            <a:r>
              <a:rPr lang="ru-RU" dirty="0"/>
              <a:t>заданий для групп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Контроль </a:t>
            </a:r>
            <a:r>
              <a:rPr lang="ru-RU" dirty="0"/>
              <a:t>выполнения групповой работы. </a:t>
            </a:r>
            <a:endParaRPr lang="ru-RU" dirty="0" smtClean="0"/>
          </a:p>
          <a:p>
            <a:r>
              <a:rPr lang="ru-RU" dirty="0" smtClean="0"/>
              <a:t>Попеременное </a:t>
            </a:r>
            <a:r>
              <a:rPr lang="ru-RU" dirty="0"/>
              <a:t>участие в работе групп, </a:t>
            </a:r>
            <a:r>
              <a:rPr lang="ru-RU" b="1" dirty="0"/>
              <a:t>но без навязывания своей точки зрения </a:t>
            </a:r>
            <a:r>
              <a:rPr lang="ru-RU" dirty="0"/>
              <a:t>как единственно возможной, а побуждая к активному поиску. </a:t>
            </a:r>
            <a:endParaRPr lang="ru-RU" dirty="0" smtClean="0"/>
          </a:p>
          <a:p>
            <a:r>
              <a:rPr lang="ru-RU" dirty="0" smtClean="0"/>
              <a:t>После </a:t>
            </a:r>
            <a:r>
              <a:rPr lang="ru-RU" dirty="0"/>
              <a:t>отчета групп о выполненном задании </a:t>
            </a:r>
            <a:r>
              <a:rPr lang="ru-RU" dirty="0" smtClean="0"/>
              <a:t>наставник </a:t>
            </a:r>
            <a:r>
              <a:rPr lang="ru-RU" dirty="0"/>
              <a:t>делает выводы. Обращает внимание на типичные ошибки. Дает оценку работе </a:t>
            </a:r>
            <a:r>
              <a:rPr lang="ru-RU" dirty="0" smtClean="0"/>
              <a:t>группы.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учителя(наставника) при организации групповой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3376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3178" y="365126"/>
            <a:ext cx="9894771" cy="5040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Групповая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793" y="1394233"/>
            <a:ext cx="11531065" cy="52600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400" b="1" i="1" dirty="0"/>
              <a:t>Подготовка к выполнению группового </a:t>
            </a:r>
            <a:r>
              <a:rPr lang="ru-RU" sz="2400" b="1" i="1" dirty="0" smtClean="0"/>
              <a:t>задания</a:t>
            </a:r>
            <a:r>
              <a:rPr lang="ru-RU" sz="2400" i="1" dirty="0" smtClean="0"/>
              <a:t>:</a:t>
            </a:r>
          </a:p>
          <a:p>
            <a:r>
              <a:rPr lang="ru-RU" sz="2400" dirty="0"/>
              <a:t>д</a:t>
            </a:r>
            <a:r>
              <a:rPr lang="ru-RU" sz="2400" dirty="0" smtClean="0"/>
              <a:t>еление на группы (случайным образом), также будут названы капитаны.</a:t>
            </a:r>
          </a:p>
          <a:p>
            <a:pPr marL="0" indent="0">
              <a:buNone/>
            </a:pPr>
            <a:r>
              <a:rPr lang="ru-RU" sz="2400" b="1" dirty="0" smtClean="0"/>
              <a:t>Важно!</a:t>
            </a:r>
            <a:r>
              <a:rPr lang="ru-RU" sz="2400" dirty="0" smtClean="0"/>
              <a:t> Запомните номер вашей группы</a:t>
            </a:r>
          </a:p>
          <a:p>
            <a:r>
              <a:rPr lang="ru-RU" sz="2400" dirty="0" smtClean="0"/>
              <a:t>В чат высланы ссылки, для каждой группы (для того чтобы перейти в свою  группу необходимо </a:t>
            </a:r>
            <a:r>
              <a:rPr lang="ru-RU" sz="2400" b="1" u="sng" dirty="0" smtClean="0"/>
              <a:t>выйти</a:t>
            </a:r>
            <a:r>
              <a:rPr lang="ru-RU" sz="2400" dirty="0" smtClean="0"/>
              <a:t> из нашего собрания (но ссылку далеко не убирать) и перейти по ссылке в свою группу. </a:t>
            </a:r>
          </a:p>
          <a:p>
            <a:r>
              <a:rPr lang="ru-RU" sz="2400" dirty="0" smtClean="0"/>
              <a:t>Задание прикрепила в чат, скопируйте его все для себя</a:t>
            </a:r>
          </a:p>
          <a:p>
            <a:pPr marL="0" indent="0" algn="ctr">
              <a:buNone/>
            </a:pPr>
            <a:r>
              <a:rPr lang="ru-RU" sz="2400" b="1" i="1" dirty="0"/>
              <a:t>Групповая </a:t>
            </a:r>
            <a:r>
              <a:rPr lang="ru-RU" sz="2400" b="1" i="1" dirty="0" smtClean="0"/>
              <a:t>работа</a:t>
            </a:r>
          </a:p>
          <a:p>
            <a:r>
              <a:rPr lang="ru-RU" sz="2400" dirty="0" smtClean="0"/>
              <a:t>На выполнение дается 5 минут. Капитан зачитывает задание вслух, группа обсуждает задание. Группа успеет выполнит задание, если капитан разделит его на части и каждый получит только часть. Затем фрагмент своего задания передает капитану. Как только все элементы будут собраны, капитан копирует их себе на компьютер. </a:t>
            </a:r>
          </a:p>
          <a:p>
            <a:pPr marL="0" indent="0" algn="ctr">
              <a:buNone/>
            </a:pPr>
            <a:r>
              <a:rPr lang="ru-RU" sz="2400" b="1" i="1" dirty="0" smtClean="0"/>
              <a:t>Заключительная часть</a:t>
            </a:r>
          </a:p>
          <a:p>
            <a:r>
              <a:rPr lang="ru-RU" sz="2400" dirty="0"/>
              <a:t>После выполнения задания выйдите из группы и вернитесь в наше общее собрание. Капитан в чате напишет номер </a:t>
            </a:r>
            <a:r>
              <a:rPr lang="ru-RU" sz="2400" dirty="0" smtClean="0"/>
              <a:t>группы и скопирует в чат результат. Обсуждение начнется ровно через 5 минут.</a:t>
            </a:r>
            <a:endParaRPr lang="ru-RU" sz="2400" dirty="0"/>
          </a:p>
          <a:p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044107"/>
      </p:ext>
    </p:extLst>
  </p:cSld>
  <p:clrMapOvr>
    <a:masterClrMapping/>
  </p:clrMapOvr>
</p:sld>
</file>

<file path=ppt/theme/theme1.xml><?xml version="1.0" encoding="utf-8"?>
<a:theme xmlns:a="http://schemas.openxmlformats.org/drawingml/2006/main" name="коиро1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1" id="{4A0EAB06-ABF7-4637-9106-F3432C47BED1}" vid="{2E48D4C3-B77D-410B-89EE-E90A7F82F5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AA39692D395EE458F8B38EDC2373C5B" ma:contentTypeVersion="1" ma:contentTypeDescription="Создание документа." ma:contentTypeScope="" ma:versionID="5ca6433a14673110bc21ac2010394ee5">
  <xsd:schema xmlns:xsd="http://www.w3.org/2001/XMLSchema" xmlns:xs="http://www.w3.org/2001/XMLSchema" xmlns:p="http://schemas.microsoft.com/office/2006/metadata/properties" xmlns:ns2="2e528b9c-c03d-45d3-a08f-6e77188430e0" targetNamespace="http://schemas.microsoft.com/office/2006/metadata/properties" ma:root="true" ma:fieldsID="f32d71848ae61b4cdf37178bb4c2de30" ns2:_="">
    <xsd:import namespace="2e528b9c-c03d-45d3-a08f-6e77188430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28b9c-c03d-45d3-a08f-6e77188430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e528b9c-c03d-45d3-a08f-6e77188430e0">7QTD6YHHN6JS-81419915-659</_dlc_DocId>
    <_dlc_DocIdUrl xmlns="2e528b9c-c03d-45d3-a08f-6e77188430e0">
      <Url>http://www.eduportal44.ru/Sudislavl/rmk/_layouts/15/DocIdRedir.aspx?ID=7QTD6YHHN6JS-81419915-659</Url>
      <Description>7QTD6YHHN6JS-81419915-659</Description>
    </_dlc_DocIdUrl>
  </documentManagement>
</p:properties>
</file>

<file path=customXml/itemProps1.xml><?xml version="1.0" encoding="utf-8"?>
<ds:datastoreItem xmlns:ds="http://schemas.openxmlformats.org/officeDocument/2006/customXml" ds:itemID="{1728AECF-6942-4172-8903-D35E2BCC1758}"/>
</file>

<file path=customXml/itemProps2.xml><?xml version="1.0" encoding="utf-8"?>
<ds:datastoreItem xmlns:ds="http://schemas.openxmlformats.org/officeDocument/2006/customXml" ds:itemID="{7B8C9834-0274-4E9C-8D2A-65C4A9E03835}"/>
</file>

<file path=customXml/itemProps3.xml><?xml version="1.0" encoding="utf-8"?>
<ds:datastoreItem xmlns:ds="http://schemas.openxmlformats.org/officeDocument/2006/customXml" ds:itemID="{922C2393-8B88-4993-B712-3B93D21E2450}"/>
</file>

<file path=customXml/itemProps4.xml><?xml version="1.0" encoding="utf-8"?>
<ds:datastoreItem xmlns:ds="http://schemas.openxmlformats.org/officeDocument/2006/customXml" ds:itemID="{8AAC5EBD-9839-44C4-8B36-0251096F29A2}"/>
</file>

<file path=docProps/app.xml><?xml version="1.0" encoding="utf-8"?>
<Properties xmlns="http://schemas.openxmlformats.org/officeDocument/2006/extended-properties" xmlns:vt="http://schemas.openxmlformats.org/officeDocument/2006/docPropsVTypes">
  <Template>коиро1 (Широкоформатный)</Template>
  <TotalTime>2140</TotalTime>
  <Words>766</Words>
  <Application>Microsoft Office PowerPoint</Application>
  <PresentationFormat>Широкоэкранный</PresentationFormat>
  <Paragraphs>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Garamond</vt:lpstr>
      <vt:lpstr>коиро1</vt:lpstr>
      <vt:lpstr>Методы групповой работы в наставничестве</vt:lpstr>
      <vt:lpstr>Активизация познавательного интереса </vt:lpstr>
      <vt:lpstr>Совершенствование навыков самостоятельной работы</vt:lpstr>
      <vt:lpstr>Развитие навыков общения</vt:lpstr>
      <vt:lpstr>Роль учителя(наставника) при организации групповой работы</vt:lpstr>
      <vt:lpstr>Роль учителя(наставника) при организации групповой работы</vt:lpstr>
      <vt:lpstr>Роль учителя(наставника) при организации групповой работы</vt:lpstr>
      <vt:lpstr>Групповая работа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учебного предмета «Обществознание»</dc:title>
  <dc:creator>User</dc:creator>
  <cp:lastModifiedBy>User</cp:lastModifiedBy>
  <cp:revision>91</cp:revision>
  <dcterms:created xsi:type="dcterms:W3CDTF">2019-02-06T08:20:41Z</dcterms:created>
  <dcterms:modified xsi:type="dcterms:W3CDTF">2020-11-18T11:27:37Z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0x010100BAA39692D395EE458F8B38EDC2373C5B</vt:lpwstr>
  </property>
  <property fmtid="{D5CDD505-2E9C-101B-9397-08002B2CF9AE}" pid="3" name="_dlc_DocIdItemGuid">
    <vt:lpwstr>23db227f-19b6-4aee-8abf-00ad499b62c6</vt:lpwstr>
  </property>
</Properties>
</file>