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1" r:id="rId5"/>
    <p:sldId id="263" r:id="rId6"/>
    <p:sldId id="262" r:id="rId7"/>
    <p:sldId id="265" r:id="rId8"/>
    <p:sldId id="260" r:id="rId9"/>
    <p:sldId id="26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8271" y="161324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8279" y="442018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47537" y="6356349"/>
            <a:ext cx="2283664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0106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2716" y="6356350"/>
            <a:ext cx="1710098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911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42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57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1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0673" y="365125"/>
            <a:ext cx="1001027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67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429" y="365125"/>
            <a:ext cx="995252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841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650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6491" y="111263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6502" y="384523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17980" y="6356350"/>
            <a:ext cx="27432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6545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35834" y="6356350"/>
            <a:ext cx="2472443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76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922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507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189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625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921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838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564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44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5" r:id="rId2"/>
    <p:sldLayoutId id="2147483674" r:id="rId3"/>
    <p:sldLayoutId id="2147483687" r:id="rId4"/>
    <p:sldLayoutId id="2147483689" r:id="rId5"/>
    <p:sldLayoutId id="2147483690" r:id="rId6"/>
    <p:sldLayoutId id="2147483675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78" r:id="rId13"/>
    <p:sldLayoutId id="2147483697" r:id="rId14"/>
    <p:sldLayoutId id="2147483679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nsportal.ru/blog/shkola/mkhk-i-izo/all/2017/12/12/tehnologiya-tvorcheskih-masterskih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nsportal.ru/blog/shkola/mkhk-i-izo/all/2017/12/12/tehnologiya-tvorcheskih-masterskih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youtube.com/watch?v=bD3EONk1wNQ&amp;feature=emb_logo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teams.microsoft.com/l/meetup-join/19:meeting_MGRjY2IyOGEtZGQ3Mi00NGE4LWFlNDYtZDc2MTlhNThkMDU4@thread.v2/0?context=%7b%22Tid%22:%224eef0ce6-903f-4f03-8b0d-85e16da300ce%22,%22Oid%22:%229e38262f-054f-48ac-ad8f-cd724e73ab36%22%7d" TargetMode="External"/><Relationship Id="rId13" Type="http://schemas.openxmlformats.org/officeDocument/2006/relationships/image" Target="../media/image10.jpeg"/><Relationship Id="rId3" Type="http://schemas.openxmlformats.org/officeDocument/2006/relationships/hyperlink" Target="mailto:losh-lyudmila@yandex.ru" TargetMode="External"/><Relationship Id="rId7" Type="http://schemas.openxmlformats.org/officeDocument/2006/relationships/hyperlink" Target="mailto:pilselena@yandex.ru" TargetMode="External"/><Relationship Id="rId12" Type="http://schemas.openxmlformats.org/officeDocument/2006/relationships/hyperlink" Target="https://teams.microsoft.com/l/meetup-join/19:meeting_MTEwYzNmYWUtMzAzOC00NDA1LWI0OWMtNzFlNzQ0Zjg1ZDMz@thread.v2/0?context=%7b%22Tid%22:%224eef0ce6-903f-4f03-8b0d-85e16da300ce%22,%22Oid%22:%229e38262f-054f-48ac-ad8f-cd724e73ab36%22%7d" TargetMode="External"/><Relationship Id="rId2" Type="http://schemas.openxmlformats.org/officeDocument/2006/relationships/hyperlink" Target="https://teams.microsoft.com/l/meetup-join/19:meeting_YzVhNTQ2ODQtYzAyNC00Y2E3LWJkOGItYjczMzcxMWM0OTlj@thread.v2/0?context=%7b%22Tid%22:%224eef0ce6-903f-4f03-8b0d-85e16da300ce%22,%22Oid%22:%229e38262f-054f-48ac-ad8f-cd724e73ab36%22%7d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teams.microsoft.com/l/meetup-join/19:meeting_NzYyNmJiZmYtN2E3NC00NDBhLWI0Y2UtZDA0ZTM2ZDIxYmI2@thread.v2/0?context=%7b%22Tid%22:%224eef0ce6-903f-4f03-8b0d-85e16da300ce%22,%22Oid%22:%229e38262f-054f-48ac-ad8f-cd724e73ab36%22%7d" TargetMode="External"/><Relationship Id="rId11" Type="http://schemas.openxmlformats.org/officeDocument/2006/relationships/hyperlink" Target="mailto:evgenyashi2885@gmail.com" TargetMode="External"/><Relationship Id="rId5" Type="http://schemas.openxmlformats.org/officeDocument/2006/relationships/hyperlink" Target="mailto:vorontcovali44@yandex.ru" TargetMode="External"/><Relationship Id="rId10" Type="http://schemas.openxmlformats.org/officeDocument/2006/relationships/hyperlink" Target="https://teams.microsoft.com/l/meetup-join/19:meeting_NDZlY2FlYmYtMTk1Yi00ZDY0LTk4OGQtYWQ4MjQ2MjM5OTVh@thread.v2/0?context=%7b%22Tid%22:%224eef0ce6-903f-4f03-8b0d-85e16da300ce%22,%22Oid%22:%229e38262f-054f-48ac-ad8f-cd724e73ab36%22%7d" TargetMode="External"/><Relationship Id="rId4" Type="http://schemas.openxmlformats.org/officeDocument/2006/relationships/hyperlink" Target="mailto:otdel-sip@yandex.ru" TargetMode="External"/><Relationship Id="rId9" Type="http://schemas.openxmlformats.org/officeDocument/2006/relationships/hyperlink" Target="mailto:svet5577@yandex.ru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b="1" dirty="0" smtClean="0"/>
              <a:t> </a:t>
            </a:r>
            <a:r>
              <a:rPr lang="ru-RU" sz="4400" b="1" dirty="0"/>
              <a:t>«Модель наставничества под запросы образовательной организации. Функционал куратора»</a:t>
            </a:r>
            <a:r>
              <a:rPr lang="ru-RU" sz="4400" dirty="0"/>
              <a:t/>
            </a:r>
            <a:br>
              <a:rPr lang="ru-RU" sz="4400" dirty="0"/>
            </a:b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400" b="1" dirty="0" smtClean="0"/>
              <a:t>Мастерская…</a:t>
            </a:r>
            <a:endParaRPr lang="ru-RU" sz="4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804" y="4420189"/>
            <a:ext cx="3128376" cy="208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9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561" y="607886"/>
            <a:ext cx="10026031" cy="101861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 smtClean="0">
                <a:solidFill>
                  <a:schemeClr val="accent5"/>
                </a:solidFill>
              </a:rPr>
              <a:t>Мастер и мастерская</a:t>
            </a:r>
            <a:br>
              <a:rPr lang="ru-RU" sz="3600" b="1" i="1" dirty="0" smtClean="0">
                <a:solidFill>
                  <a:schemeClr val="accent5"/>
                </a:solidFill>
              </a:rPr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b="1" i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768022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2900" b="1" u="sng" dirty="0">
                <a:solidFill>
                  <a:schemeClr val="accent5"/>
                </a:solidFill>
              </a:rPr>
              <a:t>Мастерская</a:t>
            </a:r>
            <a:r>
              <a:rPr lang="ru-RU" sz="2900" dirty="0">
                <a:solidFill>
                  <a:schemeClr val="accent5"/>
                </a:solidFill>
              </a:rPr>
              <a:t> </a:t>
            </a:r>
            <a:r>
              <a:rPr lang="ru-RU" sz="2900" dirty="0"/>
              <a:t>– это технология, которая предполагает такую организацию процесса обучения, при которой учитель </a:t>
            </a:r>
            <a:r>
              <a:rPr lang="ru-RU" sz="2900" dirty="0" smtClean="0"/>
              <a:t>–</a:t>
            </a:r>
            <a:r>
              <a:rPr lang="ru-RU" sz="2900" b="1" u="sng" dirty="0" smtClean="0">
                <a:solidFill>
                  <a:schemeClr val="accent5"/>
                </a:solidFill>
              </a:rPr>
              <a:t>мастер</a:t>
            </a:r>
            <a:r>
              <a:rPr lang="ru-RU" sz="2900" dirty="0"/>
              <a:t> </a:t>
            </a:r>
            <a:r>
              <a:rPr lang="ru-RU" sz="2900" dirty="0" smtClean="0"/>
              <a:t>вводит </a:t>
            </a:r>
            <a:r>
              <a:rPr lang="ru-RU" sz="2900" dirty="0"/>
              <a:t>своих учеников в процесс познания через создание эмоциональной атмосферы, в которой ученик может проявить себя как творец. </a:t>
            </a:r>
            <a:endParaRPr lang="ru-RU" sz="29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2900" dirty="0">
                <a:hlinkClick r:id="rId2"/>
              </a:rPr>
              <a:t>https://</a:t>
            </a:r>
            <a:r>
              <a:rPr lang="en-US" sz="2900" dirty="0" smtClean="0">
                <a:hlinkClick r:id="rId2"/>
              </a:rPr>
              <a:t>nsportal.ru/blog/shkola/mkhk-i-izo/all/2017/12/12/tehnologiya-tvorcheskih-masterskih</a:t>
            </a:r>
            <a:r>
              <a:rPr lang="ru-RU" sz="2900" dirty="0" smtClean="0"/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900" b="1" u="sng" dirty="0">
                <a:solidFill>
                  <a:schemeClr val="accent5"/>
                </a:solidFill>
              </a:rPr>
              <a:t>Мастер</a:t>
            </a:r>
            <a:r>
              <a:rPr lang="ru-RU" sz="2900" dirty="0"/>
              <a:t> — человек, достигший высокого искусства в своем деле, вкладывающий в свой труд смекалку, творчество, делающий предметы необычные и оригинальные, а также превосходно знающий своё ремесло; то же, что мэтр и маэстро. </a:t>
            </a:r>
            <a:r>
              <a:rPr lang="ru-RU" sz="2900" b="1" dirty="0"/>
              <a:t>Мастер</a:t>
            </a:r>
            <a:r>
              <a:rPr lang="ru-RU" sz="2900" dirty="0"/>
              <a:t> — наставник начинающего рабочего конкретного ремесла</a:t>
            </a:r>
            <a:r>
              <a:rPr lang="ru-RU" sz="2900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900" b="1" u="sng" dirty="0" smtClean="0">
                <a:solidFill>
                  <a:schemeClr val="accent5"/>
                </a:solidFill>
              </a:rPr>
              <a:t>Модератор</a:t>
            </a:r>
            <a:r>
              <a:rPr lang="ru-RU" sz="2900" dirty="0" smtClean="0"/>
              <a:t> </a:t>
            </a:r>
            <a:r>
              <a:rPr lang="ru-RU" sz="2900" dirty="0"/>
              <a:t>(от лат. </a:t>
            </a:r>
            <a:r>
              <a:rPr lang="ru-RU" sz="2900" dirty="0" err="1"/>
              <a:t>moderor</a:t>
            </a:r>
            <a:r>
              <a:rPr lang="ru-RU" sz="2900" dirty="0"/>
              <a:t> — умеряю, сдерживаю) — пользователь, имеющий более широкие права по сравнению с обыкновенными пользователями на общественных сетевых ресурсах (чатах, форумах, </a:t>
            </a:r>
            <a:r>
              <a:rPr lang="ru-RU" sz="2900" dirty="0" err="1"/>
              <a:t>эхоконференциях</a:t>
            </a:r>
            <a:r>
              <a:rPr lang="ru-RU" sz="2900" dirty="0"/>
              <a:t>), в частности хотя бы одно из прав: право удалять чужие сообщения; право редактировать чужие сообщения; право удалять страницы пользователей...</a:t>
            </a:r>
            <a:endParaRPr lang="ru-RU" sz="2900" dirty="0" smtClean="0"/>
          </a:p>
          <a:p>
            <a:pPr marL="0" indent="0">
              <a:buNone/>
            </a:pPr>
            <a:r>
              <a:rPr lang="ru-RU" sz="2900" b="1" dirty="0">
                <a:solidFill>
                  <a:schemeClr val="accent5"/>
                </a:solidFill>
              </a:rPr>
              <a:t>Модераторы: </a:t>
            </a:r>
          </a:p>
          <a:p>
            <a:pPr marL="0" indent="0">
              <a:buNone/>
            </a:pPr>
            <a:r>
              <a:rPr lang="ru-RU" sz="2900" dirty="0"/>
              <a:t>Лошакова Людмила Альбертовна, декан факультета развития образования ОГБОУ ДПО «КОИРО», Заслуженный учитель РФ, </a:t>
            </a:r>
          </a:p>
          <a:p>
            <a:pPr marL="0" indent="0">
              <a:buNone/>
            </a:pPr>
            <a:r>
              <a:rPr lang="ru-RU" sz="2900" dirty="0"/>
              <a:t>Калямина Наталья Николаевна, заведующий отделом сопровождения инновационных проектов ОГБОУ ДПО «КОИРО» </a:t>
            </a:r>
          </a:p>
          <a:p>
            <a:pPr marL="0" indent="0">
              <a:buNone/>
            </a:pPr>
            <a:r>
              <a:rPr lang="ru-RU" sz="2900" b="1" dirty="0" smtClean="0">
                <a:solidFill>
                  <a:schemeClr val="accent5"/>
                </a:solidFill>
              </a:rPr>
              <a:t>Мастера:</a:t>
            </a:r>
            <a:r>
              <a:rPr lang="ru-RU" sz="2900" dirty="0" smtClean="0"/>
              <a:t>: </a:t>
            </a:r>
            <a:endParaRPr lang="ru-RU" sz="2900" dirty="0"/>
          </a:p>
          <a:p>
            <a:r>
              <a:rPr lang="ru-RU" sz="2900" dirty="0"/>
              <a:t>Воронцова Людмила Ивановна, доцент кафедры развития профессионального образования ОГБО ДПО «КОИРО», </a:t>
            </a:r>
          </a:p>
          <a:p>
            <a:r>
              <a:rPr lang="ru-RU" sz="2900" dirty="0"/>
              <a:t>Пильщикова Елена Станиславовна, старший преподаватель кафедры развития образования ОГБО ДПО «КОИРО», </a:t>
            </a:r>
          </a:p>
          <a:p>
            <a:r>
              <a:rPr lang="ru-RU" sz="2900" dirty="0"/>
              <a:t>Шалимова Наталья Александровна, декан факультета управления ОГБОУ ДПО «КОИРО», </a:t>
            </a:r>
            <a:r>
              <a:rPr lang="ru-RU" sz="2900" dirty="0" err="1"/>
              <a:t>к.п.н</a:t>
            </a:r>
            <a:r>
              <a:rPr lang="ru-RU" sz="2900" dirty="0"/>
              <a:t>., </a:t>
            </a:r>
          </a:p>
          <a:p>
            <a:r>
              <a:rPr lang="ru-RU" sz="2900" dirty="0"/>
              <a:t>Шибаева Евгения Максимовна, руководитель регионального модельного центра ГБУ «Дворец творчества» 	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https://www.sites.google.com/site/ucitelkrasnova/_/rsrc/1315406596285/config/sov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8" y="142770"/>
            <a:ext cx="1729893" cy="170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347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8374" y="768744"/>
            <a:ext cx="9894771" cy="9224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>
                <a:solidFill>
                  <a:schemeClr val="accent5"/>
                </a:solidFill>
              </a:rPr>
              <a:t>Основные этапы </a:t>
            </a:r>
            <a:r>
              <a:rPr lang="ru-RU" sz="3600" b="1" i="1" dirty="0" smtClean="0">
                <a:solidFill>
                  <a:schemeClr val="accent5"/>
                </a:solidFill>
              </a:rPr>
              <a:t>мастерской</a:t>
            </a:r>
            <a:br>
              <a:rPr lang="ru-RU" sz="3600" b="1" i="1" dirty="0" smtClean="0">
                <a:solidFill>
                  <a:schemeClr val="accent5"/>
                </a:solidFill>
              </a:rPr>
            </a:br>
            <a:r>
              <a:rPr lang="en-US" sz="1800" dirty="0">
                <a:hlinkClick r:id="rId2"/>
              </a:rPr>
              <a:t>https://nsportal.ru/blog/shkola/mkhk-i-izo/all/2017/12/12/tehnologiya-tvorcheskih-masterskih</a:t>
            </a:r>
            <a:r>
              <a:rPr lang="ru-RU" sz="3600" b="1" i="1" dirty="0">
                <a:solidFill>
                  <a:schemeClr val="accent5"/>
                </a:solidFill>
              </a:rPr>
              <a:t/>
            </a:r>
            <a:br>
              <a:rPr lang="ru-RU" sz="3600" b="1" i="1" dirty="0">
                <a:solidFill>
                  <a:schemeClr val="accent5"/>
                </a:solidFill>
              </a:rPr>
            </a:br>
            <a:endParaRPr lang="ru-RU" sz="3600" b="1" i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2005011"/>
            <a:ext cx="11531065" cy="4670917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2900" b="1" u="sng" dirty="0" smtClean="0"/>
              <a:t>Индукция</a:t>
            </a:r>
            <a:r>
              <a:rPr lang="ru-RU" sz="2900" dirty="0"/>
              <a:t> (поведение) – это этап, который направлен на создание эмоционального настроя и мотивации учащихся к творческой деятельности. На этом этапе предполагается включение чувств, подсознания и формирование личностного отношения к предмету обсуждения. Индуктор – всё то, что побуждает ребёнка к действию. В качестве индуктора может выступать слово, текст, предмет, звук, рисунок, форма – всё то, что способно вызвать поток ассоциаций. Это может быть и задание, но неожиданное, загадочное.</a:t>
            </a:r>
          </a:p>
          <a:p>
            <a:pPr marL="0" indent="0" algn="just">
              <a:buNone/>
            </a:pPr>
            <a:r>
              <a:rPr lang="ru-RU" sz="2900" b="1" u="sng" dirty="0"/>
              <a:t>Деконструкция</a:t>
            </a:r>
            <a:r>
              <a:rPr lang="ru-RU" sz="2900" dirty="0"/>
              <a:t> – разрушение, хаос, неспособность выполнить задание имеющимися средствами. Это работа с материалом, текстом, моделями, звуками, веществами. Это формирование информационного поля. На этом этапе ставится проблема и отделяется известное от неизвестного, осуществляется работа с информационным материалом, словарями, учебниками, компьютером и другими источниками, то есть создаётся информационный запрос.</a:t>
            </a:r>
          </a:p>
          <a:p>
            <a:pPr marL="0" indent="0" algn="just">
              <a:buNone/>
            </a:pPr>
            <a:r>
              <a:rPr lang="ru-RU" sz="2900" b="1" u="sng" dirty="0" smtClean="0"/>
              <a:t>Реконструкция</a:t>
            </a:r>
            <a:r>
              <a:rPr lang="ru-RU" sz="2900" dirty="0"/>
              <a:t> – воссоздание из хаоса своего проекта решения проблемы. Это создание </a:t>
            </a:r>
            <a:r>
              <a:rPr lang="ru-RU" sz="2900" dirty="0" err="1"/>
              <a:t>микрогруппами</a:t>
            </a:r>
            <a:r>
              <a:rPr lang="ru-RU" sz="2900" dirty="0"/>
              <a:t> или индивидуально своего мира, текста, рисунка, проекта, решения. Обсуждается и выдвигается гипотеза, способы её решения, создаются творческие работы: рисунки, рассказы, загадки, Идёт работа по выполнению заданий, которые даёт учитель.</a:t>
            </a:r>
          </a:p>
          <a:p>
            <a:pPr marL="0" indent="0" algn="just">
              <a:buNone/>
            </a:pPr>
            <a:r>
              <a:rPr lang="ru-RU" sz="2900" b="1" u="sng" dirty="0"/>
              <a:t>Социализация</a:t>
            </a:r>
            <a:r>
              <a:rPr lang="ru-RU" sz="2900" dirty="0"/>
              <a:t> – это соотнесение учениками или </a:t>
            </a:r>
            <a:r>
              <a:rPr lang="ru-RU" sz="2900" dirty="0" err="1"/>
              <a:t>микрогруппами</a:t>
            </a:r>
            <a:r>
              <a:rPr lang="ru-RU" sz="2900" dirty="0"/>
              <a:t> своей деятельности с деятельностью других учеников или </a:t>
            </a:r>
            <a:r>
              <a:rPr lang="ru-RU" sz="2900" dirty="0" err="1"/>
              <a:t>микрогрупп</a:t>
            </a:r>
            <a:r>
              <a:rPr lang="ru-RU" sz="2900" dirty="0"/>
              <a:t> и представление всем промежуточных и окончательных результатов труда, чтобы оценить и откорректировать свою деятельность. Даётся одно задание на весь класс, идёт работа в группах, ответы сообщаются всему классу. На этом этапе ученик учится говорить. Это позволяет учителю – мастеру вести урок в одинаковом темпе для всех групп.</a:t>
            </a:r>
          </a:p>
          <a:p>
            <a:pPr marL="0" indent="0" algn="just">
              <a:buNone/>
            </a:pPr>
            <a:r>
              <a:rPr lang="ru-RU" sz="2900" b="1" u="sng" dirty="0"/>
              <a:t>Афиширование</a:t>
            </a:r>
            <a:r>
              <a:rPr lang="ru-RU" sz="2900" dirty="0"/>
              <a:t> – это вывешивание, наглядное представление результатов деятельности мастера и учеников. Это может быть текст, схема, проект и ознакомление с ними всех. На этом этапе все ученики ходят, обсуждают, выделяют оригинальные интересные идеи, защищают свои творческие работы.</a:t>
            </a:r>
          </a:p>
          <a:p>
            <a:pPr marL="0" indent="0" algn="just">
              <a:buNone/>
            </a:pPr>
            <a:r>
              <a:rPr lang="ru-RU" sz="2900" b="1" u="sng" dirty="0"/>
              <a:t>Разрыв</a:t>
            </a:r>
            <a:r>
              <a:rPr lang="ru-RU" sz="2900" dirty="0"/>
              <a:t> – резкое приращение в знаниях. Это кульминация творческого процесса, новое выделение учеником предмета и осознание неполноты своего знания, побуждение к новому углублению в проблему. Результат этого этапа – </a:t>
            </a:r>
            <a:r>
              <a:rPr lang="ru-RU" sz="2900" dirty="0" err="1"/>
              <a:t>инсайт</a:t>
            </a:r>
            <a:r>
              <a:rPr lang="ru-RU" sz="2900" dirty="0"/>
              <a:t> (озарение).</a:t>
            </a:r>
          </a:p>
          <a:p>
            <a:pPr marL="0" indent="0" algn="just">
              <a:buNone/>
            </a:pPr>
            <a:r>
              <a:rPr lang="ru-RU" sz="2900" b="1" u="sng" dirty="0"/>
              <a:t>Рефлексия</a:t>
            </a:r>
            <a:r>
              <a:rPr lang="ru-RU" sz="2900" dirty="0"/>
              <a:t> – это осознание учеником себя в собственной деятельности, это анализ учеником осуществлённой им деятельности, это обобщение чувств, возникших в мастерской, это отражение достижений собственной мысли</a:t>
            </a:r>
          </a:p>
          <a:p>
            <a:pPr algn="just"/>
            <a:endParaRPr lang="ru-RU" dirty="0"/>
          </a:p>
        </p:txBody>
      </p:sp>
      <p:pic>
        <p:nvPicPr>
          <p:cNvPr id="4" name="Picture 2" descr="https://www.sites.google.com/site/ucitelkrasnova/_/rsrc/1315406596285/config/sov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8" y="142770"/>
            <a:ext cx="1729893" cy="170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76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6994" y="405586"/>
            <a:ext cx="9894771" cy="10509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>
                <a:solidFill>
                  <a:schemeClr val="accent5"/>
                </a:solidFill>
              </a:rPr>
              <a:t>Основные этапы </a:t>
            </a:r>
            <a:r>
              <a:rPr lang="ru-RU" sz="3600" b="1" i="1" dirty="0" smtClean="0">
                <a:solidFill>
                  <a:schemeClr val="accent5"/>
                </a:solidFill>
              </a:rPr>
              <a:t>мастерской </a:t>
            </a:r>
            <a:br>
              <a:rPr lang="ru-RU" sz="3600" b="1" i="1" dirty="0" smtClean="0">
                <a:solidFill>
                  <a:schemeClr val="accent5"/>
                </a:solidFill>
              </a:rPr>
            </a:br>
            <a:r>
              <a:rPr lang="ru-RU" sz="3600" b="1" i="1" dirty="0" smtClean="0">
                <a:solidFill>
                  <a:schemeClr val="accent5"/>
                </a:solidFill>
              </a:rPr>
              <a:t>«</a:t>
            </a:r>
            <a:r>
              <a:rPr lang="ru-RU" sz="3600" b="1" i="1" dirty="0">
                <a:solidFill>
                  <a:schemeClr val="accent5"/>
                </a:solidFill>
              </a:rPr>
              <a:t>Модель наставничества под запросы образовательной </a:t>
            </a:r>
            <a:r>
              <a:rPr lang="ru-RU" sz="3600" b="1" i="1" dirty="0" smtClean="0">
                <a:solidFill>
                  <a:schemeClr val="accent5"/>
                </a:solidFill>
              </a:rPr>
              <a:t>организации»</a:t>
            </a:r>
            <a:r>
              <a:rPr lang="ru-RU" sz="3600" b="1" i="1" dirty="0">
                <a:solidFill>
                  <a:schemeClr val="accent5"/>
                </a:solidFill>
              </a:rPr>
              <a:t/>
            </a:r>
            <a:br>
              <a:rPr lang="ru-RU" sz="3600" b="1" i="1" dirty="0">
                <a:solidFill>
                  <a:schemeClr val="accent5"/>
                </a:solidFill>
              </a:rPr>
            </a:br>
            <a:endParaRPr lang="ru-RU" sz="3600" b="1" i="1" dirty="0">
              <a:solidFill>
                <a:schemeClr val="accent5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757716"/>
              </p:ext>
            </p:extLst>
          </p:nvPr>
        </p:nvGraphicFramePr>
        <p:xfrm>
          <a:off x="385436" y="1456567"/>
          <a:ext cx="11582685" cy="5379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042">
                  <a:extLst>
                    <a:ext uri="{9D8B030D-6E8A-4147-A177-3AD203B41FA5}">
                      <a16:colId xmlns:a16="http://schemas.microsoft.com/office/drawing/2014/main" xmlns="" val="1761528867"/>
                    </a:ext>
                  </a:extLst>
                </a:gridCol>
                <a:gridCol w="4240082">
                  <a:extLst>
                    <a:ext uri="{9D8B030D-6E8A-4147-A177-3AD203B41FA5}">
                      <a16:colId xmlns:a16="http://schemas.microsoft.com/office/drawing/2014/main" xmlns="" val="1508635502"/>
                    </a:ext>
                  </a:extLst>
                </a:gridCol>
                <a:gridCol w="6529561">
                  <a:extLst>
                    <a:ext uri="{9D8B030D-6E8A-4147-A177-3AD203B41FA5}">
                      <a16:colId xmlns:a16="http://schemas.microsoft.com/office/drawing/2014/main" xmlns="" val="737150649"/>
                    </a:ext>
                  </a:extLst>
                </a:gridCol>
              </a:tblGrid>
              <a:tr h="38032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Время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Этап. Форма работы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Содержание. Вопросы.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5125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11.20-</a:t>
                      </a:r>
                      <a:r>
                        <a:rPr lang="ru-RU" sz="1600" baseline="0" dirty="0" smtClean="0"/>
                        <a:t> 11.30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sng" dirty="0" smtClean="0"/>
                        <a:t>Индукция</a:t>
                      </a:r>
                      <a:r>
                        <a:rPr lang="ru-RU" sz="1600" dirty="0" smtClean="0"/>
                        <a:t> (поведение) </a:t>
                      </a:r>
                      <a:r>
                        <a:rPr lang="ru-RU" sz="1600" i="1" dirty="0" smtClean="0"/>
                        <a:t>Работа в </a:t>
                      </a:r>
                      <a:r>
                        <a:rPr lang="ru-RU" sz="1600" i="1" dirty="0" err="1" smtClean="0"/>
                        <a:t>микрогруппе</a:t>
                      </a:r>
                      <a:endParaRPr lang="ru-RU" sz="160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sng" dirty="0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https://www.youtube.com/watch?v=bD3EONk1wNQ&amp;feature=emb_logo</a:t>
                      </a:r>
                      <a:r>
                        <a:rPr lang="ru-RU" sz="1200" u="sng" dirty="0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Побуждение к действию. </a:t>
                      </a:r>
                      <a:r>
                        <a:rPr lang="ru-RU" sz="1600" i="1" dirty="0" smtClean="0"/>
                        <a:t>Какую образовательную организацию мы представляем?  Какую форму наставничества выбираем? Какую</a:t>
                      </a:r>
                      <a:r>
                        <a:rPr lang="ru-RU" sz="1600" i="1" baseline="0" dirty="0" smtClean="0"/>
                        <a:t> роль выполняет наставник?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668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11.30 – 11.40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u="sng" dirty="0" smtClean="0"/>
                        <a:t>Деконструкция. </a:t>
                      </a:r>
                      <a:r>
                        <a:rPr lang="ru-RU" sz="1600" b="0" i="1" u="none" dirty="0" smtClean="0"/>
                        <a:t>Индивидуальная работа. Парная работа с мастером.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Формирование информационного поля. </a:t>
                      </a:r>
                      <a:r>
                        <a:rPr lang="ru-RU" sz="1600" i="1" dirty="0" smtClean="0"/>
                        <a:t>Какой</a:t>
                      </a:r>
                      <a:r>
                        <a:rPr lang="ru-RU" sz="1600" i="1" baseline="0" dirty="0" smtClean="0"/>
                        <a:t> имеется опыт в аналогичной ситуации (в открытых источника или личный)? </a:t>
                      </a:r>
                      <a:endParaRPr lang="ru-RU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10116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11.40</a:t>
                      </a:r>
                      <a:r>
                        <a:rPr lang="ru-RU" sz="1600" baseline="0" dirty="0" smtClean="0"/>
                        <a:t> – </a:t>
                      </a:r>
                    </a:p>
                    <a:p>
                      <a:r>
                        <a:rPr lang="ru-RU" sz="1600" baseline="0" dirty="0" smtClean="0"/>
                        <a:t>11.50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sng" dirty="0" smtClean="0"/>
                        <a:t>Реконструкция. </a:t>
                      </a:r>
                      <a:r>
                        <a:rPr lang="ru-RU" sz="1600" b="0" i="1" u="none" dirty="0" smtClean="0"/>
                        <a:t>Индивидуальная работа. Парная работа с мастером. Электронная почта.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0" dirty="0" smtClean="0"/>
                        <a:t>Создание проекта решения</a:t>
                      </a:r>
                      <a:r>
                        <a:rPr lang="ru-RU" sz="1600" i="1" dirty="0" smtClean="0"/>
                        <a:t>. Какие цели ставил (а)</a:t>
                      </a:r>
                      <a:r>
                        <a:rPr lang="ru-RU" sz="1600" i="1" baseline="0" dirty="0" smtClean="0"/>
                        <a:t> в аналогичной ситуации</a:t>
                      </a:r>
                      <a:r>
                        <a:rPr lang="ru-RU" sz="1600" i="1" dirty="0" smtClean="0"/>
                        <a:t>? </a:t>
                      </a:r>
                      <a:r>
                        <a:rPr lang="ru-RU" sz="1600" i="1" baseline="0" dirty="0" smtClean="0"/>
                        <a:t>Какие функции выполнял (а)?</a:t>
                      </a:r>
                      <a:endParaRPr lang="ru-RU" sz="1600" i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5461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11.50 – 12.10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sng" dirty="0" smtClean="0"/>
                        <a:t>Социализация. </a:t>
                      </a:r>
                      <a:r>
                        <a:rPr lang="ru-RU" sz="1600" i="1" dirty="0" smtClean="0"/>
                        <a:t>Работа в </a:t>
                      </a:r>
                      <a:r>
                        <a:rPr lang="ru-RU" sz="1600" i="1" dirty="0" err="1" smtClean="0"/>
                        <a:t>микрогруппе</a:t>
                      </a:r>
                      <a:r>
                        <a:rPr lang="ru-RU" sz="1600" i="1" dirty="0" smtClean="0"/>
                        <a:t>. </a:t>
                      </a:r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dirty="0" smtClean="0"/>
                        <a:t>Представление. Соотнесение.</a:t>
                      </a:r>
                      <a:r>
                        <a:rPr lang="ru-RU" sz="1600" b="0" i="0" baseline="0" dirty="0" smtClean="0"/>
                        <a:t> К</a:t>
                      </a:r>
                      <a:r>
                        <a:rPr lang="ru-RU" sz="1600" b="0" i="0" dirty="0" smtClean="0"/>
                        <a:t>оррекция. </a:t>
                      </a:r>
                      <a:r>
                        <a:rPr lang="ru-RU" sz="1600" b="0" i="1" dirty="0" smtClean="0"/>
                        <a:t>Какие у нас цели и тексты?</a:t>
                      </a:r>
                      <a:r>
                        <a:rPr lang="ru-RU" sz="1600" b="0" i="0" dirty="0" smtClean="0"/>
                        <a:t> </a:t>
                      </a:r>
                      <a:r>
                        <a:rPr lang="ru-RU" sz="1600" b="0" i="1" dirty="0" smtClean="0"/>
                        <a:t>Как выглядит согласованный текст? Кто его представит от группы?</a:t>
                      </a:r>
                      <a:endParaRPr lang="ru-RU" sz="1600" b="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264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12.10 – 12.</a:t>
                      </a:r>
                      <a:r>
                        <a:rPr lang="ru-RU" sz="1600" baseline="0" dirty="0" smtClean="0"/>
                        <a:t>40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u="sng" dirty="0" smtClean="0"/>
                        <a:t>Афиширование.</a:t>
                      </a:r>
                      <a:r>
                        <a:rPr lang="ru-RU" sz="1600" b="1" u="sng" baseline="0" dirty="0" smtClean="0"/>
                        <a:t> </a:t>
                      </a:r>
                      <a:r>
                        <a:rPr lang="ru-RU" sz="1600" b="0" i="1" u="none" baseline="0" dirty="0" smtClean="0"/>
                        <a:t>Коллективная работа. Электронная почта.</a:t>
                      </a:r>
                      <a:endParaRPr lang="ru-RU" sz="1600" b="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Представление результатов деятельности мастера и учеников. </a:t>
                      </a:r>
                      <a:r>
                        <a:rPr lang="ru-RU" sz="1600" i="1" dirty="0" smtClean="0"/>
                        <a:t>Чем интересен наш проект (текст)? Чем интересны проекты других групп?</a:t>
                      </a:r>
                      <a:endParaRPr lang="ru-RU" sz="1600" b="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39998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12.40 – 12.50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u="sng" dirty="0" smtClean="0"/>
                        <a:t>Разрыв. Рефлексия</a:t>
                      </a:r>
                      <a:r>
                        <a:rPr lang="ru-RU" sz="1600" b="0" u="none" dirty="0" smtClean="0"/>
                        <a:t>.</a:t>
                      </a:r>
                      <a:r>
                        <a:rPr lang="ru-RU" sz="1600" b="0" u="none" baseline="0" dirty="0" smtClean="0"/>
                        <a:t> </a:t>
                      </a:r>
                      <a:r>
                        <a:rPr lang="ru-RU" sz="1600" b="0" i="1" u="none" dirty="0" smtClean="0"/>
                        <a:t>Индивидуальная</a:t>
                      </a:r>
                      <a:r>
                        <a:rPr lang="ru-RU" sz="1600" b="0" i="1" u="none" baseline="0" dirty="0" smtClean="0"/>
                        <a:t> работа в чате.</a:t>
                      </a:r>
                      <a:endParaRPr lang="ru-RU" sz="1600" b="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Побуждение к послесловию.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i="1" dirty="0" smtClean="0"/>
                        <a:t>С</a:t>
                      </a:r>
                      <a:r>
                        <a:rPr lang="ru-RU" sz="1600" i="1" baseline="0" dirty="0" smtClean="0"/>
                        <a:t> какими чувствами я работал (а)? Что со мной произошло? Что со мной произойдёт?</a:t>
                      </a:r>
                      <a:endParaRPr lang="ru-RU" sz="16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804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12.50 – </a:t>
                      </a:r>
                    </a:p>
                    <a:p>
                      <a:r>
                        <a:rPr lang="ru-RU" sz="1600" dirty="0" smtClean="0"/>
                        <a:t>13.00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u="sng" dirty="0" smtClean="0"/>
                        <a:t>Разрыв. Рефлексия</a:t>
                      </a:r>
                      <a:r>
                        <a:rPr lang="ru-RU" sz="1600" b="0" u="none" baseline="0" dirty="0" smtClean="0"/>
                        <a:t> мастеров и модераторов.  </a:t>
                      </a:r>
                      <a:r>
                        <a:rPr lang="ru-RU" sz="1600" b="0" i="1" u="none" baseline="0" dirty="0" smtClean="0"/>
                        <a:t>Индивидуальная работа.</a:t>
                      </a:r>
                      <a:endParaRPr lang="ru-RU" sz="1600" b="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Самоанализ осуществлённой деятельности. </a:t>
                      </a:r>
                      <a:r>
                        <a:rPr lang="ru-RU" sz="1600" i="1" dirty="0" smtClean="0"/>
                        <a:t>С</a:t>
                      </a:r>
                      <a:r>
                        <a:rPr lang="ru-RU" sz="1600" i="1" baseline="0" dirty="0" smtClean="0"/>
                        <a:t> какими чувствами мы работали? Достигли ли мы цели? Каково качество продукта?</a:t>
                      </a:r>
                      <a:endParaRPr lang="ru-RU" sz="1600" b="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3970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13.00 – 13.30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1" u="none" dirty="0" smtClean="0"/>
                        <a:t>Практическая</a:t>
                      </a:r>
                      <a:r>
                        <a:rPr lang="ru-RU" sz="1600" b="0" i="1" u="none" baseline="0" dirty="0" smtClean="0"/>
                        <a:t> работа «Модель наставничества и функционал куратора». Слайд 6.</a:t>
                      </a:r>
                      <a:endParaRPr lang="ru-RU" sz="1600" b="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1" dirty="0" smtClean="0"/>
                        <a:t>Работа над содержанием</a:t>
                      </a:r>
                      <a:r>
                        <a:rPr lang="ru-RU" sz="1600" b="0" i="1" baseline="0" dirty="0" smtClean="0"/>
                        <a:t> 3 колонки таблицы «функционал куратора». Как я сопровождаю деятельность наставника и наставляемого? Оформление текста. </a:t>
                      </a:r>
                      <a:r>
                        <a:rPr lang="ru-RU" sz="1600" b="1" i="1" baseline="0" dirty="0" smtClean="0"/>
                        <a:t>Формулирование вопроса!</a:t>
                      </a:r>
                      <a:endParaRPr lang="ru-RU" sz="16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5441875"/>
                  </a:ext>
                </a:extLst>
              </a:tr>
            </a:tbl>
          </a:graphicData>
        </a:graphic>
      </p:graphicFrame>
      <p:pic>
        <p:nvPicPr>
          <p:cNvPr id="10" name="Picture 2" descr="https://www.sites.google.com/site/ucitelkrasnova/_/rsrc/1315406596285/config/sov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9" y="142771"/>
            <a:ext cx="1309108" cy="128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65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i="1" dirty="0">
                <a:solidFill>
                  <a:schemeClr val="accent5"/>
                </a:solidFill>
              </a:rPr>
              <a:t>Справочный </a:t>
            </a:r>
            <a:r>
              <a:rPr lang="ru-RU" sz="3200" b="1" i="1" dirty="0" smtClean="0">
                <a:solidFill>
                  <a:schemeClr val="accent5"/>
                </a:solidFill>
              </a:rPr>
              <a:t>материал</a:t>
            </a:r>
            <a:br>
              <a:rPr lang="ru-RU" sz="3200" b="1" i="1" dirty="0" smtClean="0">
                <a:solidFill>
                  <a:schemeClr val="accent5"/>
                </a:solidFill>
              </a:rPr>
            </a:br>
            <a:r>
              <a:rPr lang="ru-RU" sz="1600" dirty="0" smtClean="0"/>
              <a:t>(«Методология </a:t>
            </a:r>
            <a:r>
              <a:rPr lang="ru-RU" sz="1600" dirty="0"/>
              <a:t>(целевая модель) наставничества обучающихся для организаций, осуществляющих образовательную деятельность по общеобразовательным, дополнительным общеобразовательным и программам среднего профессионального образования, в том числе с применением лучших практик обмена опытом между обучающимися». Под общим научным руководством Н.Ю. </a:t>
            </a:r>
            <a:r>
              <a:rPr lang="ru-RU" sz="1600" dirty="0" err="1"/>
              <a:t>Синягиной</a:t>
            </a:r>
            <a:r>
              <a:rPr lang="ru-RU" sz="1600" dirty="0"/>
              <a:t>, </a:t>
            </a:r>
            <a:r>
              <a:rPr lang="ru-RU" sz="1600" dirty="0" err="1"/>
              <a:t>д.психол.н</a:t>
            </a:r>
            <a:r>
              <a:rPr lang="ru-RU" sz="1600" dirty="0"/>
              <a:t>., профессора)</a:t>
            </a:r>
            <a:endParaRPr lang="ru-RU" sz="1600" b="1" i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1826987"/>
            <a:ext cx="11531065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ru-RU" sz="1600" b="1" dirty="0" smtClean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1600" b="1" dirty="0" smtClean="0"/>
              <a:t>Форма наставничества </a:t>
            </a:r>
            <a:r>
              <a:rPr lang="ru-RU" sz="1600" dirty="0"/>
              <a:t>– это способ реализации целевой модели через организацию работы наставнической пары/группы, участники </a:t>
            </a:r>
            <a:r>
              <a:rPr lang="ru-RU" sz="1600" dirty="0" smtClean="0"/>
              <a:t>которой </a:t>
            </a:r>
            <a:r>
              <a:rPr lang="ru-RU" sz="1600" dirty="0"/>
              <a:t>находятся в определенной </a:t>
            </a:r>
            <a:r>
              <a:rPr lang="ru-RU" sz="1600" b="1" dirty="0"/>
              <a:t>ролевой ситуации</a:t>
            </a:r>
            <a:r>
              <a:rPr lang="ru-RU" sz="1600" dirty="0"/>
              <a:t>, определяемой основной деятельностью и позицией участников. </a:t>
            </a:r>
            <a:r>
              <a:rPr lang="ru-RU" sz="1600" dirty="0" smtClean="0"/>
              <a:t>Каждая </a:t>
            </a:r>
            <a:r>
              <a:rPr lang="ru-RU" sz="1600" dirty="0"/>
              <a:t>из указанных форм предполагает решение определенного круга задач и проблем с использованием единой методологии наставничества, частично видоизмененной с учетом ступени обучения/профессиональной деятельности и первоначальных ключевых запросов трех факторов (элементов/участников) </a:t>
            </a:r>
            <a:r>
              <a:rPr lang="ru-RU" sz="1600" dirty="0" smtClean="0"/>
              <a:t>с</a:t>
            </a:r>
            <a:r>
              <a:rPr lang="ru-RU" sz="1600" dirty="0"/>
              <a:t>истемы: наставляемого, наставника (и его организации / предприятия) и региона.  </a:t>
            </a:r>
            <a:r>
              <a:rPr lang="ru-RU" sz="1600" dirty="0" smtClean="0"/>
              <a:t>                                     </a:t>
            </a:r>
            <a:r>
              <a:rPr lang="ru-RU" sz="1600" b="1" dirty="0" smtClean="0"/>
              <a:t>Вариации </a:t>
            </a:r>
            <a:r>
              <a:rPr lang="ru-RU" sz="1600" b="1" dirty="0"/>
              <a:t>ролевых моделей внутри </a:t>
            </a:r>
            <a:r>
              <a:rPr lang="ru-RU" sz="1600" b="1" smtClean="0"/>
              <a:t>формы наставничества</a:t>
            </a:r>
            <a:endParaRPr lang="ru-RU" sz="1600" b="1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02503"/>
              </p:ext>
            </p:extLst>
          </p:nvPr>
        </p:nvGraphicFramePr>
        <p:xfrm>
          <a:off x="336884" y="3717927"/>
          <a:ext cx="11361220" cy="2888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2244">
                  <a:extLst>
                    <a:ext uri="{9D8B030D-6E8A-4147-A177-3AD203B41FA5}">
                      <a16:colId xmlns:a16="http://schemas.microsoft.com/office/drawing/2014/main" xmlns="" val="1662688130"/>
                    </a:ext>
                  </a:extLst>
                </a:gridCol>
                <a:gridCol w="2272244">
                  <a:extLst>
                    <a:ext uri="{9D8B030D-6E8A-4147-A177-3AD203B41FA5}">
                      <a16:colId xmlns:a16="http://schemas.microsoft.com/office/drawing/2014/main" xmlns="" val="3198718598"/>
                    </a:ext>
                  </a:extLst>
                </a:gridCol>
                <a:gridCol w="2272244">
                  <a:extLst>
                    <a:ext uri="{9D8B030D-6E8A-4147-A177-3AD203B41FA5}">
                      <a16:colId xmlns:a16="http://schemas.microsoft.com/office/drawing/2014/main" xmlns="" val="4148834445"/>
                    </a:ext>
                  </a:extLst>
                </a:gridCol>
                <a:gridCol w="2272244">
                  <a:extLst>
                    <a:ext uri="{9D8B030D-6E8A-4147-A177-3AD203B41FA5}">
                      <a16:colId xmlns:a16="http://schemas.microsoft.com/office/drawing/2014/main" xmlns="" val="3759129418"/>
                    </a:ext>
                  </a:extLst>
                </a:gridCol>
                <a:gridCol w="2272244">
                  <a:extLst>
                    <a:ext uri="{9D8B030D-6E8A-4147-A177-3AD203B41FA5}">
                      <a16:colId xmlns:a16="http://schemas.microsoft.com/office/drawing/2014/main" xmlns="" val="384948249"/>
                    </a:ext>
                  </a:extLst>
                </a:gridCol>
              </a:tblGrid>
              <a:tr h="60201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«ученик – ученик» (студент – студент)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«учитель – учитель»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«студент – ученик»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«работодатель – ученик»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«работодатель – студент»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47877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успевающий – неуспевающий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опытный учитель – молодой специалист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успевающий – неуспевающий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активный профессионал – равнодушный потребитель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активный профессионал – равнодушный потребитель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3740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лидер – пассивный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лидер педагогического сообщества – педагог, испытывающий проблемы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лидер – равнодушный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коллега – молодой коллега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успешный профессионал – студент, выбирающий профессию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3303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равный – равному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педагог-новатор – консервативный педагог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равный – другому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работодатель – будущий сотрудник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коллега – будущий коллега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9284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опытный предметник – неопытный</a:t>
                      </a:r>
                      <a:r>
                        <a:rPr lang="ru-RU" sz="1400" baseline="0" dirty="0" smtClean="0"/>
                        <a:t> предметник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куратор – автор проекта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работодатель – будущий сотрудник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22952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41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5086" y="535058"/>
            <a:ext cx="9894771" cy="10509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 smtClean="0">
                <a:solidFill>
                  <a:schemeClr val="accent5"/>
                </a:solidFill>
              </a:rPr>
              <a:t>Послесловие.</a:t>
            </a:r>
            <a:br>
              <a:rPr lang="ru-RU" sz="3600" b="1" i="1" dirty="0" smtClean="0">
                <a:solidFill>
                  <a:schemeClr val="accent5"/>
                </a:solidFill>
              </a:rPr>
            </a:br>
            <a:r>
              <a:rPr lang="ru-RU" sz="3600" b="1" i="1" dirty="0" smtClean="0">
                <a:solidFill>
                  <a:schemeClr val="accent5"/>
                </a:solidFill>
              </a:rPr>
              <a:t>«</a:t>
            </a:r>
            <a:r>
              <a:rPr lang="ru-RU" sz="3600" b="1" i="1" dirty="0">
                <a:solidFill>
                  <a:schemeClr val="accent5"/>
                </a:solidFill>
              </a:rPr>
              <a:t>Модель наставничества </a:t>
            </a:r>
            <a:r>
              <a:rPr lang="ru-RU" sz="3600" b="1" i="1" dirty="0" smtClean="0">
                <a:solidFill>
                  <a:schemeClr val="accent5"/>
                </a:solidFill>
              </a:rPr>
              <a:t>и функционал </a:t>
            </a:r>
            <a:r>
              <a:rPr lang="ru-RU" sz="3600" b="1" i="1" dirty="0">
                <a:solidFill>
                  <a:schemeClr val="accent5"/>
                </a:solidFill>
              </a:rPr>
              <a:t>куратора»</a:t>
            </a:r>
            <a:br>
              <a:rPr lang="ru-RU" sz="3600" b="1" i="1" dirty="0">
                <a:solidFill>
                  <a:schemeClr val="accent5"/>
                </a:solidFill>
              </a:rPr>
            </a:br>
            <a:endParaRPr lang="ru-RU" sz="3600" b="1" i="1" dirty="0">
              <a:solidFill>
                <a:schemeClr val="accent5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773076"/>
              </p:ext>
            </p:extLst>
          </p:nvPr>
        </p:nvGraphicFramePr>
        <p:xfrm>
          <a:off x="283222" y="1464658"/>
          <a:ext cx="11660622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2869">
                  <a:extLst>
                    <a:ext uri="{9D8B030D-6E8A-4147-A177-3AD203B41FA5}">
                      <a16:colId xmlns:a16="http://schemas.microsoft.com/office/drawing/2014/main" xmlns="" val="1508635502"/>
                    </a:ext>
                  </a:extLst>
                </a:gridCol>
                <a:gridCol w="6692443">
                  <a:extLst>
                    <a:ext uri="{9D8B030D-6E8A-4147-A177-3AD203B41FA5}">
                      <a16:colId xmlns:a16="http://schemas.microsoft.com/office/drawing/2014/main" xmlns="" val="737150649"/>
                    </a:ext>
                  </a:extLst>
                </a:gridCol>
                <a:gridCol w="2225310">
                  <a:extLst>
                    <a:ext uri="{9D8B030D-6E8A-4147-A177-3AD203B41FA5}">
                      <a16:colId xmlns:a16="http://schemas.microsoft.com/office/drawing/2014/main" xmlns="" val="1355348294"/>
                    </a:ext>
                  </a:extLst>
                </a:gridCol>
              </a:tblGrid>
              <a:tr h="54705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Этап. Форма работы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Содержание деятельности наставника при проектировании программы. Вопросы.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Деятельность</a:t>
                      </a:r>
                      <a:r>
                        <a:rPr lang="ru-RU" sz="1600" baseline="0" dirty="0" smtClean="0"/>
                        <a:t> куратора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5125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sng" dirty="0" smtClean="0"/>
                        <a:t>Индукция</a:t>
                      </a:r>
                      <a:r>
                        <a:rPr lang="ru-RU" sz="1600" dirty="0" smtClean="0"/>
                        <a:t> (поведение) </a:t>
                      </a:r>
                      <a:r>
                        <a:rPr lang="ru-RU" sz="1600" i="1" dirty="0" smtClean="0"/>
                        <a:t>Группа или индивидуально)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Побуждение к действию. </a:t>
                      </a:r>
                      <a:r>
                        <a:rPr lang="ru-RU" sz="1600" i="1" dirty="0" smtClean="0"/>
                        <a:t>Какую образовательную организацию мы представляем?  Какую форму наставничества выбираем? Какую</a:t>
                      </a:r>
                      <a:r>
                        <a:rPr lang="ru-RU" sz="1600" i="1" baseline="0" dirty="0" smtClean="0"/>
                        <a:t> роль выполняет наставник?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i="1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668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u="sng" dirty="0" smtClean="0"/>
                        <a:t>Деконструкция. </a:t>
                      </a:r>
                      <a:r>
                        <a:rPr lang="ru-RU" sz="1600" b="0" i="1" u="none" dirty="0" smtClean="0"/>
                        <a:t>Индивидуальная работа. Парная работа с куратором.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Формирование информационного поля. </a:t>
                      </a:r>
                      <a:r>
                        <a:rPr lang="ru-RU" sz="1600" i="1" dirty="0" smtClean="0"/>
                        <a:t>Какой</a:t>
                      </a:r>
                      <a:r>
                        <a:rPr lang="ru-RU" sz="1600" i="1" baseline="0" dirty="0" smtClean="0"/>
                        <a:t> имеется опыт в аналогичной ситуации (в открытых источника или личный)? </a:t>
                      </a:r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10116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sng" dirty="0" smtClean="0"/>
                        <a:t>Реконструкция. </a:t>
                      </a:r>
                      <a:r>
                        <a:rPr lang="ru-RU" sz="1600" b="0" i="1" u="none" dirty="0" smtClean="0"/>
                        <a:t>Индивидуальная работа. Парная работа с куратором. 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0" dirty="0" smtClean="0"/>
                        <a:t>Создание проекта решения</a:t>
                      </a:r>
                      <a:r>
                        <a:rPr lang="ru-RU" sz="1600" i="1" dirty="0" smtClean="0"/>
                        <a:t>. Какие цели ставил (а)</a:t>
                      </a:r>
                      <a:r>
                        <a:rPr lang="ru-RU" sz="1600" i="1" baseline="0" dirty="0" smtClean="0"/>
                        <a:t> в аналогичной ситуации</a:t>
                      </a:r>
                      <a:r>
                        <a:rPr lang="ru-RU" sz="1600" i="1" dirty="0" smtClean="0"/>
                        <a:t>? </a:t>
                      </a:r>
                      <a:r>
                        <a:rPr lang="ru-RU" sz="1600" i="1" baseline="0" dirty="0" smtClean="0"/>
                        <a:t>Какие функции выполнял (а)?</a:t>
                      </a:r>
                      <a:endParaRPr lang="ru-RU" sz="16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i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5461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sng" dirty="0" smtClean="0"/>
                        <a:t>Социализация. </a:t>
                      </a:r>
                      <a:r>
                        <a:rPr lang="ru-RU" sz="1600" i="1" dirty="0" smtClean="0"/>
                        <a:t>Работа в</a:t>
                      </a:r>
                      <a:r>
                        <a:rPr lang="ru-RU" sz="1600" i="1" baseline="0" dirty="0" smtClean="0"/>
                        <a:t> паре с куратором или в </a:t>
                      </a:r>
                      <a:r>
                        <a:rPr lang="ru-RU" sz="1600" i="1" dirty="0" smtClean="0"/>
                        <a:t>группе. 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dirty="0" smtClean="0"/>
                        <a:t>Представление. Соотнесение.</a:t>
                      </a:r>
                      <a:r>
                        <a:rPr lang="ru-RU" sz="1600" b="0" i="0" baseline="0" dirty="0" smtClean="0"/>
                        <a:t> К</a:t>
                      </a:r>
                      <a:r>
                        <a:rPr lang="ru-RU" sz="1600" b="0" i="0" dirty="0" smtClean="0"/>
                        <a:t>оррекция. </a:t>
                      </a:r>
                      <a:r>
                        <a:rPr lang="ru-RU" sz="1600" b="0" i="1" dirty="0" smtClean="0"/>
                        <a:t>Какие у нас цели и тексты?</a:t>
                      </a:r>
                      <a:r>
                        <a:rPr lang="ru-RU" sz="1600" b="0" i="0" dirty="0" smtClean="0"/>
                        <a:t> </a:t>
                      </a:r>
                      <a:r>
                        <a:rPr lang="ru-RU" sz="1600" b="0" i="1" dirty="0" smtClean="0"/>
                        <a:t>Как выглядит согласованный текст? Кто его представит от группы?</a:t>
                      </a:r>
                      <a:endParaRPr lang="ru-RU" sz="16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264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u="sng" dirty="0" smtClean="0"/>
                        <a:t>Афиширование.</a:t>
                      </a:r>
                      <a:r>
                        <a:rPr lang="ru-RU" sz="1600" b="1" u="sng" baseline="0" dirty="0" smtClean="0"/>
                        <a:t> </a:t>
                      </a:r>
                      <a:r>
                        <a:rPr lang="ru-RU" sz="1600" b="0" i="1" u="none" baseline="0" dirty="0" smtClean="0"/>
                        <a:t>Коллективная работа. </a:t>
                      </a:r>
                      <a:endParaRPr lang="ru-RU" sz="1600" b="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Представление результатов деятельности мастера и учеников. </a:t>
                      </a:r>
                      <a:r>
                        <a:rPr lang="ru-RU" sz="1600" i="1" dirty="0" smtClean="0"/>
                        <a:t>Чем интересен наш проект (текст)? Чем интересны проекты других групп?</a:t>
                      </a:r>
                      <a:endParaRPr lang="ru-RU" sz="16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39998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u="sng" dirty="0" smtClean="0"/>
                        <a:t>Разрыв. Рефлексия</a:t>
                      </a:r>
                      <a:r>
                        <a:rPr lang="ru-RU" sz="1600" b="0" u="none" dirty="0" smtClean="0"/>
                        <a:t>.</a:t>
                      </a:r>
                      <a:r>
                        <a:rPr lang="ru-RU" sz="1600" b="0" u="none" baseline="0" dirty="0" smtClean="0"/>
                        <a:t> </a:t>
                      </a:r>
                      <a:r>
                        <a:rPr lang="ru-RU" sz="1600" b="0" i="1" u="none" dirty="0" smtClean="0"/>
                        <a:t>Индивидуальная, парная</a:t>
                      </a:r>
                      <a:r>
                        <a:rPr lang="ru-RU" sz="1600" b="0" i="1" u="none" baseline="0" dirty="0" smtClean="0"/>
                        <a:t> или групповая работа</a:t>
                      </a:r>
                      <a:endParaRPr lang="ru-RU" sz="1600" b="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Побуждение к послесловию.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i="1" dirty="0" smtClean="0"/>
                        <a:t>С</a:t>
                      </a:r>
                      <a:r>
                        <a:rPr lang="ru-RU" sz="1600" i="1" baseline="0" dirty="0" smtClean="0"/>
                        <a:t> какими чувствами я работал (а)? Что со мной произошло? Что со мной произойдёт?</a:t>
                      </a:r>
                      <a:endParaRPr lang="ru-RU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804815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i="0" u="none" dirty="0" smtClean="0"/>
                        <a:t>Вопросы</a:t>
                      </a:r>
                      <a:r>
                        <a:rPr lang="ru-RU" sz="1600" b="0" i="1" u="none" dirty="0" smtClean="0"/>
                        <a:t>… </a:t>
                      </a:r>
                      <a:r>
                        <a:rPr lang="ru-RU" sz="1600" b="1" i="0" u="none" dirty="0" smtClean="0"/>
                        <a:t>Вопрос! Вопрос вопросов! </a:t>
                      </a:r>
                      <a:r>
                        <a:rPr lang="ru-RU" sz="1600" b="1" i="0" u="none" smtClean="0"/>
                        <a:t>Форум!</a:t>
                      </a:r>
                      <a:endParaRPr lang="ru-RU" sz="1600" b="1" i="0" u="non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0" i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18640264"/>
                  </a:ext>
                </a:extLst>
              </a:tr>
            </a:tbl>
          </a:graphicData>
        </a:graphic>
      </p:graphicFrame>
      <p:pic>
        <p:nvPicPr>
          <p:cNvPr id="10" name="Picture 2" descr="https://www.sites.google.com/site/ucitelkrasnova/_/rsrc/1315406596285/config/sov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9" y="142771"/>
            <a:ext cx="1466736" cy="1443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3983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i="1" dirty="0">
                <a:solidFill>
                  <a:schemeClr val="accent5"/>
                </a:solidFill>
              </a:rPr>
              <a:t>Справочный материал</a:t>
            </a:r>
            <a:r>
              <a:rPr lang="ru-RU" sz="2000" b="1" i="1" dirty="0">
                <a:solidFill>
                  <a:schemeClr val="accent5"/>
                </a:solidFill>
              </a:rPr>
              <a:t/>
            </a:r>
            <a:br>
              <a:rPr lang="ru-RU" sz="2000" b="1" i="1" dirty="0">
                <a:solidFill>
                  <a:schemeClr val="accent5"/>
                </a:solidFill>
              </a:rPr>
            </a:br>
            <a:r>
              <a:rPr lang="ru-RU" sz="1400" dirty="0"/>
              <a:t>(«Методология (целевая модель) наставничества обучающихся для организаций, осуществляющих образовательную деятельность по общеобразовательным, дополнительным общеобразовательным и программам среднего профессионального образования, в том числе с применением лучших практик обмена опытом между обучающимися». Под общим научным руководством Н.Ю. </a:t>
            </a:r>
            <a:r>
              <a:rPr lang="ru-RU" sz="1400" dirty="0" err="1"/>
              <a:t>Синягиной</a:t>
            </a:r>
            <a:r>
              <a:rPr lang="ru-RU" sz="1400" dirty="0"/>
              <a:t>, </a:t>
            </a:r>
            <a:r>
              <a:rPr lang="ru-RU" sz="1400" dirty="0" err="1"/>
              <a:t>д.психол.н</a:t>
            </a:r>
            <a:r>
              <a:rPr lang="ru-RU" sz="1400" dirty="0"/>
              <a:t>., профессора)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Куратор</a:t>
            </a:r>
            <a:r>
              <a:rPr lang="ru-RU" dirty="0" smtClean="0"/>
              <a:t> </a:t>
            </a:r>
            <a:r>
              <a:rPr lang="ru-RU" dirty="0"/>
              <a:t>– сотрудник образовательной организации либо организации из числа ее социальных партнеров, который отвечает за организацию всего цикла программы </a:t>
            </a:r>
            <a:r>
              <a:rPr lang="ru-RU" dirty="0" smtClean="0"/>
              <a:t>наставничества. </a:t>
            </a:r>
          </a:p>
          <a:p>
            <a:pPr marL="0" indent="0">
              <a:buNone/>
            </a:pPr>
            <a:r>
              <a:rPr lang="ru-RU" b="1" dirty="0" smtClean="0"/>
              <a:t>Куратор</a:t>
            </a:r>
            <a:r>
              <a:rPr lang="ru-RU" dirty="0" smtClean="0"/>
              <a:t> </a:t>
            </a:r>
            <a:r>
              <a:rPr lang="ru-RU" dirty="0"/>
              <a:t>назначается решением руководителя образовательной организации, планирующей реализовать целевую модель наставничества. Куратором может стать представитель образовательной организации, представитель организации-партнера программы, представитель региональной НКО, чья деятельность связана с реализацией программ наставничества, </a:t>
            </a:r>
            <a:r>
              <a:rPr lang="ru-RU" dirty="0" err="1"/>
              <a:t>волонтерства</a:t>
            </a:r>
            <a:r>
              <a:rPr lang="ru-RU" dirty="0"/>
              <a:t>, образования и воспитания </a:t>
            </a:r>
            <a:r>
              <a:rPr lang="ru-RU" dirty="0" smtClean="0"/>
              <a:t>подростков. </a:t>
            </a:r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b="1" dirty="0"/>
              <a:t>задачи куратора </a:t>
            </a:r>
            <a:r>
              <a:rPr lang="ru-RU" dirty="0"/>
              <a:t>входит сбор и работа с базой наставников и наставляемых, организация обучения наставников, контроль за проведением всех этапов реализации целевой модели, решение организационных вопросов, мониторинг реализации и получение обратной связи от участников программы и иных, причастных к программе, лиц, Комплект материалов, необходимый для организации работы куратора программы наставничества в образовательной организации, представлены в Приложении </a:t>
            </a:r>
            <a:r>
              <a:rPr lang="ru-RU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863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accent5"/>
                </a:solidFill>
              </a:rPr>
              <a:t>Контактная информация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 smtClean="0"/>
              <a:t>Ссылки на работу и электронные адреса:</a:t>
            </a:r>
          </a:p>
          <a:p>
            <a:r>
              <a:rPr lang="ru-RU" dirty="0" smtClean="0">
                <a:hlinkClick r:id="rId2"/>
              </a:rPr>
              <a:t>Лошакова Людмила Альбертовна, Калямина Наталья Николаевна: </a:t>
            </a:r>
            <a:r>
              <a:rPr lang="ru-RU" dirty="0" smtClean="0"/>
              <a:t> </a:t>
            </a:r>
            <a:r>
              <a:rPr lang="en-US" dirty="0" smtClean="0">
                <a:hlinkClick r:id="rId3"/>
              </a:rPr>
              <a:t>losh-lyudmila@yandex.ru</a:t>
            </a:r>
            <a:r>
              <a:rPr lang="ru-RU" dirty="0"/>
              <a:t> </a:t>
            </a:r>
            <a:r>
              <a:rPr lang="en-US" dirty="0" smtClean="0"/>
              <a:t>, </a:t>
            </a:r>
            <a:r>
              <a:rPr lang="ru-RU" dirty="0" smtClean="0"/>
              <a:t> </a:t>
            </a:r>
            <a:r>
              <a:rPr lang="en-US" dirty="0" smtClean="0">
                <a:hlinkClick r:id="rId4"/>
              </a:rPr>
              <a:t>otdel-sip@yandex.ru</a:t>
            </a:r>
            <a:r>
              <a:rPr lang="ru-RU" dirty="0" smtClean="0"/>
              <a:t> </a:t>
            </a:r>
            <a:endParaRPr lang="ru-RU" dirty="0" smtClean="0">
              <a:hlinkClick r:id="rId2"/>
            </a:endParaRPr>
          </a:p>
          <a:p>
            <a:pPr marL="0" indent="0">
              <a:buNone/>
            </a:pPr>
            <a:r>
              <a:rPr lang="ru-RU" u="sng" dirty="0" smtClean="0">
                <a:hlinkClick r:id="rId2"/>
              </a:rPr>
              <a:t>https</a:t>
            </a:r>
            <a:r>
              <a:rPr lang="ru-RU" u="sng" dirty="0">
                <a:hlinkClick r:id="rId2"/>
              </a:rPr>
              <a:t>://teams.microsoft.com/l/meetup-join/19%3ameeting_YzVhNTQ2ODQtYzAyNC00Y2E3LWJkOGItYjczMzcxMWM0OTlj%40thread.v2/0?context=%7b%22Tid%22%3a%224eef0ce6-903f-4f03-8b0d-85e16da300ce%22%2c%22Oid%22%3a%229e38262f-054f-48ac-ad8f-cd724e73ab36%22%7d</a:t>
            </a:r>
            <a:r>
              <a:rPr lang="ru-RU" dirty="0"/>
              <a:t> </a:t>
            </a:r>
          </a:p>
          <a:p>
            <a:r>
              <a:rPr lang="ru-RU" i="1" dirty="0" smtClean="0"/>
              <a:t>Воронцова </a:t>
            </a:r>
            <a:r>
              <a:rPr lang="ru-RU" i="1" dirty="0"/>
              <a:t>Людмила Ивановна, доцент кафедры развития профессионального образования ОГБО ДПО «КОИРО</a:t>
            </a:r>
            <a:r>
              <a:rPr lang="ru-RU" i="1" dirty="0" smtClean="0"/>
              <a:t>»; </a:t>
            </a:r>
            <a:r>
              <a:rPr lang="en-US" i="1" dirty="0" smtClean="0">
                <a:hlinkClick r:id="rId5"/>
              </a:rPr>
              <a:t>vorontcovali44@yandex.ru</a:t>
            </a:r>
            <a:r>
              <a:rPr lang="ru-RU" i="1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i="1" u="sng" dirty="0">
                <a:hlinkClick r:id="rId6"/>
              </a:rPr>
              <a:t>https://teams.microsoft.com/l/meetup-join/19%3ameeting_NzYyNmJiZmYtN2E3NC00NDBhLWI0Y2UtZDA0ZTM2ZDIxYmI2%40thread.v2/0?context=%7b%22Tid%22%3a%224eef0ce6-903f-4f03-8b0d-85e16da300ce%22%2c%22Oid%22%3a%229e38262f-054f-48ac-ad8f-cd724e73ab36%22%7d</a:t>
            </a:r>
            <a:r>
              <a:rPr lang="ru-RU" i="1" dirty="0"/>
              <a:t> </a:t>
            </a:r>
            <a:endParaRPr lang="ru-RU" dirty="0"/>
          </a:p>
          <a:p>
            <a:r>
              <a:rPr lang="ru-RU" i="1" dirty="0"/>
              <a:t>Пильщикова Елена Станиславовна, старший преподаватель кафедры развития образования ОГБО ДПО «КОИРО</a:t>
            </a:r>
            <a:r>
              <a:rPr lang="ru-RU" i="1" dirty="0" smtClean="0"/>
              <a:t>»; </a:t>
            </a:r>
            <a:r>
              <a:rPr lang="en-US" dirty="0">
                <a:hlinkClick r:id="rId7"/>
              </a:rPr>
              <a:t>pilselena@yandex.ru</a:t>
            </a:r>
            <a:endParaRPr lang="ru-RU" dirty="0"/>
          </a:p>
          <a:p>
            <a:pPr marL="0" indent="0">
              <a:buNone/>
            </a:pPr>
            <a:r>
              <a:rPr lang="ru-RU" i="1" u="sng" dirty="0">
                <a:hlinkClick r:id="rId8"/>
              </a:rPr>
              <a:t>https://teams.microsoft.com/l/meetup-join/19%3ameeting_MGRjY2IyOGEtZGQ3Mi00NGE4LWFlNDYtZDc2MTlhNThkMDU4%40thread.v2/0?context=%7b%22Tid%22%3a%224eef0ce6-903f-4f03-8b0d-85e16da300ce%22%2c%22Oid%22%3a%229e38262f-054f-48ac-ad8f-cd724e73ab36%22%7d</a:t>
            </a:r>
            <a:r>
              <a:rPr lang="ru-RU" i="1" dirty="0"/>
              <a:t> </a:t>
            </a:r>
            <a:endParaRPr lang="ru-RU" dirty="0" smtClean="0"/>
          </a:p>
          <a:p>
            <a:r>
              <a:rPr lang="ru-RU" i="1" dirty="0" smtClean="0"/>
              <a:t>Шалимова </a:t>
            </a:r>
            <a:r>
              <a:rPr lang="ru-RU" i="1" dirty="0"/>
              <a:t>Наталья Александровна, декан факультета управления, </a:t>
            </a:r>
            <a:r>
              <a:rPr lang="ru-RU" dirty="0"/>
              <a:t>ОГБОУ ДПО «КОИРО»</a:t>
            </a:r>
            <a:r>
              <a:rPr lang="ru-RU" i="1" dirty="0"/>
              <a:t>, </a:t>
            </a:r>
            <a:r>
              <a:rPr lang="ru-RU" i="1" dirty="0" err="1"/>
              <a:t>к.п.н</a:t>
            </a:r>
            <a:r>
              <a:rPr lang="ru-RU" i="1" dirty="0" smtClean="0"/>
              <a:t>.; </a:t>
            </a:r>
            <a:r>
              <a:rPr lang="en-US" dirty="0" smtClean="0">
                <a:hlinkClick r:id="rId9"/>
              </a:rPr>
              <a:t>svet5577@yandex.ru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i="1" u="sng" dirty="0">
                <a:hlinkClick r:id="rId10"/>
              </a:rPr>
              <a:t>https://teams.microsoft.com/l/meetup-join/19%3ameeting_NDZlY2FlYmYtMTk1Yi00ZDY0LTk4OGQtYWQ4MjQ2MjM5OTVh%40thread.v2/0?context=%7b%22Tid%22%3a%224eef0ce6-903f-4f03-8b0d-85e16da300ce%22%2c%22Oid%22%3a%229e38262f-054f-48ac-ad8f-cd724e73ab36%22%7d</a:t>
            </a:r>
            <a:r>
              <a:rPr lang="ru-RU" i="1" dirty="0"/>
              <a:t> </a:t>
            </a:r>
            <a:endParaRPr lang="ru-RU" dirty="0"/>
          </a:p>
          <a:p>
            <a:r>
              <a:rPr lang="ru-RU" i="1" dirty="0"/>
              <a:t>Шибаева Евгения Максимовна, руководитель регионального модельного центра ГБУ «Дворец творчества</a:t>
            </a:r>
            <a:r>
              <a:rPr lang="ru-RU" i="1" dirty="0" smtClean="0"/>
              <a:t>»; </a:t>
            </a:r>
            <a:r>
              <a:rPr lang="en-US" i="1" dirty="0" smtClean="0">
                <a:hlinkClick r:id="rId11"/>
              </a:rPr>
              <a:t>evgenyashi2885@gmail.com</a:t>
            </a:r>
            <a:r>
              <a:rPr lang="ru-RU" i="1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u="sng" dirty="0">
                <a:hlinkClick r:id="rId12"/>
              </a:rPr>
              <a:t>https://teams.microsoft.com/l/meetup-join/19%3ameeting_MTEwYzNmYWUtMzAzOC00NDA1LWI0OWMtNzFlNzQ0Zjg1ZDMz%40thread.v2/0?context=%7b%22Tid%22%3a%224eef0ce6-903f-4f03-8b0d-85e16da300ce%22%2c%22Oid%22%3a%229e38262f-054f-48ac-ad8f-cd724e73ab36%22%7d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Picture 2" descr="https://www.sites.google.com/site/ucitelkrasnova/_/rsrc/1315406596285/config/sov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8" y="142770"/>
            <a:ext cx="1729893" cy="170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2289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dirty="0" smtClean="0">
                <a:solidFill>
                  <a:schemeClr val="accent5"/>
                </a:solidFill>
              </a:rPr>
              <a:t>Спасибо за ваше время! Удачи и здоровья!</a:t>
            </a:r>
            <a:endParaRPr lang="ru-RU" sz="72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401430"/>
      </p:ext>
    </p:extLst>
  </p:cSld>
  <p:clrMapOvr>
    <a:masterClrMapping/>
  </p:clrMapOvr>
</p:sld>
</file>

<file path=ppt/theme/theme1.xml><?xml version="1.0" encoding="utf-8"?>
<a:theme xmlns:a="http://schemas.openxmlformats.org/drawingml/2006/main" name="коиро1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1" id="{4A0EAB06-ABF7-4637-9106-F3432C47BED1}" vid="{2E48D4C3-B77D-410B-89EE-E90A7F82F5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AA39692D395EE458F8B38EDC2373C5B" ma:contentTypeVersion="1" ma:contentTypeDescription="Создание документа." ma:contentTypeScope="" ma:versionID="5ca6433a14673110bc21ac2010394ee5">
  <xsd:schema xmlns:xsd="http://www.w3.org/2001/XMLSchema" xmlns:xs="http://www.w3.org/2001/XMLSchema" xmlns:p="http://schemas.microsoft.com/office/2006/metadata/properties" xmlns:ns2="2e528b9c-c03d-45d3-a08f-6e77188430e0" targetNamespace="http://schemas.microsoft.com/office/2006/metadata/properties" ma:root="true" ma:fieldsID="f32d71848ae61b4cdf37178bb4c2de30" ns2:_="">
    <xsd:import namespace="2e528b9c-c03d-45d3-a08f-6e77188430e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528b9c-c03d-45d3-a08f-6e77188430e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e528b9c-c03d-45d3-a08f-6e77188430e0">7QTD6YHHN6JS-81419915-658</_dlc_DocId>
    <_dlc_DocIdUrl xmlns="2e528b9c-c03d-45d3-a08f-6e77188430e0">
      <Url>http://www.eduportal44.ru/Sudislavl/rmk/_layouts/15/DocIdRedir.aspx?ID=7QTD6YHHN6JS-81419915-658</Url>
      <Description>7QTD6YHHN6JS-81419915-658</Description>
    </_dlc_DocIdUrl>
  </documentManagement>
</p:properties>
</file>

<file path=customXml/itemProps1.xml><?xml version="1.0" encoding="utf-8"?>
<ds:datastoreItem xmlns:ds="http://schemas.openxmlformats.org/officeDocument/2006/customXml" ds:itemID="{0E5B0DFA-4079-4BF7-86A4-AC62508CE0D2}"/>
</file>

<file path=customXml/itemProps2.xml><?xml version="1.0" encoding="utf-8"?>
<ds:datastoreItem xmlns:ds="http://schemas.openxmlformats.org/officeDocument/2006/customXml" ds:itemID="{BE05ECD7-40B9-4357-9D4A-8D4AB9268A70}"/>
</file>

<file path=customXml/itemProps3.xml><?xml version="1.0" encoding="utf-8"?>
<ds:datastoreItem xmlns:ds="http://schemas.openxmlformats.org/officeDocument/2006/customXml" ds:itemID="{CB89877D-8C58-4A59-AD0B-3699F17CB175}"/>
</file>

<file path=customXml/itemProps4.xml><?xml version="1.0" encoding="utf-8"?>
<ds:datastoreItem xmlns:ds="http://schemas.openxmlformats.org/officeDocument/2006/customXml" ds:itemID="{D4377147-605D-424E-97FF-03B75697A998}"/>
</file>

<file path=docProps/app.xml><?xml version="1.0" encoding="utf-8"?>
<Properties xmlns="http://schemas.openxmlformats.org/officeDocument/2006/extended-properties" xmlns:vt="http://schemas.openxmlformats.org/officeDocument/2006/docPropsVTypes">
  <Template>мастерская</Template>
  <TotalTime>767</TotalTime>
  <Words>927</Words>
  <Application>Microsoft Office PowerPoint</Application>
  <PresentationFormat>Широкоэкранный</PresentationFormat>
  <Paragraphs>114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Garamond</vt:lpstr>
      <vt:lpstr>Times New Roman</vt:lpstr>
      <vt:lpstr>коиро1</vt:lpstr>
      <vt:lpstr> «Модель наставничества под запросы образовательной организации. Функционал куратора» </vt:lpstr>
      <vt:lpstr>Мастер и мастерская  </vt:lpstr>
      <vt:lpstr>Основные этапы мастерской https://nsportal.ru/blog/shkola/mkhk-i-izo/all/2017/12/12/tehnologiya-tvorcheskih-masterskih </vt:lpstr>
      <vt:lpstr>Основные этапы мастерской  «Модель наставничества под запросы образовательной организации» </vt:lpstr>
      <vt:lpstr>Справочный материал («Методология (целевая модель) наставничества обучающихся для организаций, осуществляющих образовательную деятельность по общеобразовательным, дополнительным общеобразовательным и программам среднего профессионального образования, в том числе с применением лучших практик обмена опытом между обучающимися». Под общим научным руководством Н.Ю. Синягиной, д.психол.н., профессора)</vt:lpstr>
      <vt:lpstr>Послесловие. «Модель наставничества и функционал куратора» </vt:lpstr>
      <vt:lpstr>Справочный материал («Методология (целевая модель) наставничества обучающихся для организаций, осуществляющих образовательную деятельность по общеобразовательным, дополнительным общеобразовательным и программам среднего профессионального образования, в том числе с применением лучших практик обмена опытом между обучающимися». Под общим научным руководством Н.Ю. Синягиной, д.психол.н., профессора)</vt:lpstr>
      <vt:lpstr>Контактная информация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«Модель наставничества под запросы образовательной организации. Функционал куратора»</dc:title>
  <dc:creator>Администратор</dc:creator>
  <cp:lastModifiedBy>User</cp:lastModifiedBy>
  <cp:revision>36</cp:revision>
  <dcterms:created xsi:type="dcterms:W3CDTF">2020-11-16T07:30:33Z</dcterms:created>
  <dcterms:modified xsi:type="dcterms:W3CDTF">2020-11-20T12:16:52Z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0x010100BAA39692D395EE458F8B38EDC2373C5B</vt:lpwstr>
  </property>
  <property fmtid="{D5CDD505-2E9C-101B-9397-08002B2CF9AE}" pid="3" name="_dlc_DocIdItemGuid">
    <vt:lpwstr>02aaec21-6019-4e3a-b947-d049a55e6df0</vt:lpwstr>
  </property>
</Properties>
</file>