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70" r:id="rId2"/>
    <p:sldId id="271"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p:scale>
          <a:sx n="76" d="100"/>
          <a:sy n="76" d="100"/>
        </p:scale>
        <p:origin x="-1206" y="18"/>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FFA6C2AB-ABD9-42FE-B61E-8D5244954BE8}" type="datetimeFigureOut">
              <a:rPr lang="ru-RU" smtClean="0"/>
              <a:pPr/>
              <a:t>21.04.2022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2AFA4785-8D82-4051-BB4A-9B01D2A25A23}" type="slidenum">
              <a:rPr lang="ru-RU" smtClean="0"/>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FFA6C2AB-ABD9-42FE-B61E-8D5244954BE8}" type="datetimeFigureOut">
              <a:rPr lang="ru-RU" smtClean="0"/>
              <a:pPr/>
              <a:t>21.04.2022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2AFA4785-8D82-4051-BB4A-9B01D2A25A23}"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FFA6C2AB-ABD9-42FE-B61E-8D5244954BE8}" type="datetimeFigureOut">
              <a:rPr lang="ru-RU" smtClean="0"/>
              <a:pPr/>
              <a:t>21.04.2022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2AFA4785-8D82-4051-BB4A-9B01D2A25A23}"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FFA6C2AB-ABD9-42FE-B61E-8D5244954BE8}" type="datetimeFigureOut">
              <a:rPr lang="ru-RU" smtClean="0"/>
              <a:pPr/>
              <a:t>21.04.2022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2AFA4785-8D82-4051-BB4A-9B01D2A25A23}"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FFA6C2AB-ABD9-42FE-B61E-8D5244954BE8}" type="datetimeFigureOut">
              <a:rPr lang="ru-RU" smtClean="0"/>
              <a:pPr/>
              <a:t>21.04.2022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2AFA4785-8D82-4051-BB4A-9B01D2A25A23}" type="slidenum">
              <a:rPr lang="ru-RU" smtClean="0"/>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FFA6C2AB-ABD9-42FE-B61E-8D5244954BE8}" type="datetimeFigureOut">
              <a:rPr lang="ru-RU" smtClean="0"/>
              <a:pPr/>
              <a:t>21.04.2022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2AFA4785-8D82-4051-BB4A-9B01D2A25A23}"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FFA6C2AB-ABD9-42FE-B61E-8D5244954BE8}" type="datetimeFigureOut">
              <a:rPr lang="ru-RU" smtClean="0"/>
              <a:pPr/>
              <a:t>21.04.2022</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2AFA4785-8D82-4051-BB4A-9B01D2A25A23}" type="slidenum">
              <a:rPr lang="ru-RU" smtClean="0"/>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FFA6C2AB-ABD9-42FE-B61E-8D5244954BE8}" type="datetimeFigureOut">
              <a:rPr lang="ru-RU" smtClean="0"/>
              <a:pPr/>
              <a:t>21.04.2022</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2AFA4785-8D82-4051-BB4A-9B01D2A25A23}"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FFA6C2AB-ABD9-42FE-B61E-8D5244954BE8}" type="datetimeFigureOut">
              <a:rPr lang="ru-RU" smtClean="0"/>
              <a:pPr/>
              <a:t>21.04.2022</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2AFA4785-8D82-4051-BB4A-9B01D2A25A23}"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FFA6C2AB-ABD9-42FE-B61E-8D5244954BE8}" type="datetimeFigureOut">
              <a:rPr lang="ru-RU" smtClean="0"/>
              <a:pPr/>
              <a:t>21.04.2022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2AFA4785-8D82-4051-BB4A-9B01D2A25A23}"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FFA6C2AB-ABD9-42FE-B61E-8D5244954BE8}" type="datetimeFigureOut">
              <a:rPr lang="ru-RU" smtClean="0"/>
              <a:pPr/>
              <a:t>21.04.2022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2AFA4785-8D82-4051-BB4A-9B01D2A25A23}" type="slidenum">
              <a:rPr lang="ru-RU" smtClean="0"/>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FA6C2AB-ABD9-42FE-B61E-8D5244954BE8}" type="datetimeFigureOut">
              <a:rPr lang="ru-RU" smtClean="0"/>
              <a:pPr/>
              <a:t>21.04.2022</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AFA4785-8D82-4051-BB4A-9B01D2A25A23}"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sz="1800" dirty="0" smtClean="0">
                <a:latin typeface="Georgia" pitchFamily="18" charset="0"/>
              </a:rPr>
              <a:t>МБОУ </a:t>
            </a:r>
            <a:r>
              <a:rPr lang="ru-RU" sz="1800" dirty="0" err="1" smtClean="0">
                <a:latin typeface="Georgia" pitchFamily="18" charset="0"/>
              </a:rPr>
              <a:t>Судиславская</a:t>
            </a:r>
            <a:r>
              <a:rPr lang="ru-RU" sz="1800" dirty="0" smtClean="0">
                <a:latin typeface="Georgia" pitchFamily="18" charset="0"/>
              </a:rPr>
              <a:t> средняя общеобразовательная школа </a:t>
            </a:r>
            <a:r>
              <a:rPr lang="ru-RU" sz="1800" dirty="0" err="1" smtClean="0">
                <a:latin typeface="Georgia" pitchFamily="18" charset="0"/>
              </a:rPr>
              <a:t>Судиславского</a:t>
            </a:r>
            <a:r>
              <a:rPr lang="ru-RU" sz="1800" dirty="0" smtClean="0">
                <a:latin typeface="Georgia" pitchFamily="18" charset="0"/>
              </a:rPr>
              <a:t> муниципального района Костромской области</a:t>
            </a:r>
            <a:endParaRPr lang="ru-RU" sz="1800" dirty="0">
              <a:latin typeface="Georgia" pitchFamily="18" charset="0"/>
            </a:endParaRPr>
          </a:p>
        </p:txBody>
      </p:sp>
      <p:sp>
        <p:nvSpPr>
          <p:cNvPr id="3" name="Содержимое 2"/>
          <p:cNvSpPr>
            <a:spLocks noGrp="1"/>
          </p:cNvSpPr>
          <p:nvPr>
            <p:ph idx="1"/>
          </p:nvPr>
        </p:nvSpPr>
        <p:spPr/>
        <p:txBody>
          <a:bodyPr>
            <a:normAutofit/>
          </a:bodyPr>
          <a:lstStyle/>
          <a:p>
            <a:pPr algn="ctr">
              <a:buNone/>
            </a:pPr>
            <a:r>
              <a:rPr lang="ru-RU" sz="2800" b="1" dirty="0" smtClean="0">
                <a:latin typeface="Georgia" pitchFamily="18" charset="0"/>
              </a:rPr>
              <a:t>РМО учителей русского языка и литературы</a:t>
            </a:r>
          </a:p>
          <a:p>
            <a:pPr algn="ctr">
              <a:buNone/>
            </a:pPr>
            <a:r>
              <a:rPr lang="ru-RU" sz="2800" dirty="0" smtClean="0">
                <a:latin typeface="Georgia" pitchFamily="18" charset="0"/>
              </a:rPr>
              <a:t>Тема выступления:</a:t>
            </a:r>
          </a:p>
          <a:p>
            <a:pPr algn="ctr">
              <a:buNone/>
            </a:pPr>
            <a:r>
              <a:rPr lang="ru-RU" sz="2800" b="1" dirty="0" smtClean="0">
                <a:solidFill>
                  <a:srgbClr val="C00000"/>
                </a:solidFill>
                <a:latin typeface="Georgia" pitchFamily="18" charset="0"/>
                <a:cs typeface="Times New Roman" pitchFamily="18" charset="0"/>
              </a:rPr>
              <a:t>«Обновление системы </a:t>
            </a:r>
          </a:p>
          <a:p>
            <a:pPr algn="ctr">
              <a:buNone/>
            </a:pPr>
            <a:r>
              <a:rPr lang="ru-RU" sz="2800" b="1" dirty="0" smtClean="0">
                <a:solidFill>
                  <a:srgbClr val="C00000"/>
                </a:solidFill>
                <a:latin typeface="Georgia" pitchFamily="18" charset="0"/>
                <a:cs typeface="Times New Roman" pitchFamily="18" charset="0"/>
              </a:rPr>
              <a:t>внеклассного чтения»</a:t>
            </a:r>
          </a:p>
          <a:p>
            <a:pPr algn="ctr">
              <a:buNone/>
            </a:pPr>
            <a:endParaRPr lang="ru-RU" dirty="0" smtClean="0">
              <a:latin typeface="Georgia" pitchFamily="18" charset="0"/>
              <a:cs typeface="Times New Roman" pitchFamily="18" charset="0"/>
            </a:endParaRPr>
          </a:p>
          <a:p>
            <a:pPr algn="r">
              <a:buNone/>
            </a:pPr>
            <a:r>
              <a:rPr lang="ru-RU" sz="2200" dirty="0" smtClean="0">
                <a:latin typeface="Georgia" pitchFamily="18" charset="0"/>
                <a:cs typeface="Times New Roman" pitchFamily="18" charset="0"/>
              </a:rPr>
              <a:t>Смирнова Светлана Александровна, </a:t>
            </a:r>
          </a:p>
          <a:p>
            <a:pPr algn="r">
              <a:buNone/>
            </a:pPr>
            <a:r>
              <a:rPr lang="ru-RU" sz="2200" dirty="0" smtClean="0">
                <a:latin typeface="Georgia" pitchFamily="18" charset="0"/>
                <a:cs typeface="Times New Roman" pitchFamily="18" charset="0"/>
              </a:rPr>
              <a:t>учитель русского языка и литературы</a:t>
            </a:r>
          </a:p>
          <a:p>
            <a:pPr algn="ctr">
              <a:buNone/>
            </a:pPr>
            <a:r>
              <a:rPr lang="ru-RU" sz="2200" dirty="0" smtClean="0">
                <a:latin typeface="Georgia" pitchFamily="18" charset="0"/>
                <a:cs typeface="Times New Roman" pitchFamily="18" charset="0"/>
              </a:rPr>
              <a:t>2022</a:t>
            </a:r>
            <a:endParaRPr lang="ru-RU" sz="2200" dirty="0" smtClean="0">
              <a:latin typeface="Georgia" pitchFamily="18" charset="0"/>
            </a:endParaRPr>
          </a:p>
          <a:p>
            <a:pPr algn="ctr">
              <a:buNone/>
            </a:pPr>
            <a:endParaRPr lang="ru-RU" dirty="0" smtClean="0"/>
          </a:p>
          <a:p>
            <a:pPr algn="ctr">
              <a:buNone/>
            </a:pPr>
            <a:endParaRPr lang="ru-RU" dirty="0"/>
          </a:p>
        </p:txBody>
      </p:sp>
      <p:pic>
        <p:nvPicPr>
          <p:cNvPr id="1027" name="Picture 3" descr="D:\Картинки\для грамот\Чтение.jpg"/>
          <p:cNvPicPr>
            <a:picLocks noChangeAspect="1" noChangeArrowheads="1"/>
          </p:cNvPicPr>
          <p:nvPr/>
        </p:nvPicPr>
        <p:blipFill>
          <a:blip r:embed="rId2" cstate="print"/>
          <a:srcRect/>
          <a:stretch>
            <a:fillRect/>
          </a:stretch>
        </p:blipFill>
        <p:spPr bwMode="auto">
          <a:xfrm>
            <a:off x="428596" y="4357694"/>
            <a:ext cx="2876536" cy="2157402"/>
          </a:xfrm>
          <a:prstGeom prst="rect">
            <a:avLst/>
          </a:prstGeom>
          <a:noFill/>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b="1" dirty="0" smtClean="0">
                <a:solidFill>
                  <a:srgbClr val="FF0000"/>
                </a:solidFill>
                <a:latin typeface="Times New Roman" pitchFamily="18" charset="0"/>
                <a:cs typeface="Times New Roman" pitchFamily="18" charset="0"/>
              </a:rPr>
              <a:t>СТРАТЕГИИ ЧТЕНИЯ</a:t>
            </a:r>
            <a:endParaRPr lang="ru-RU" b="1" dirty="0">
              <a:solidFill>
                <a:srgbClr val="FF0000"/>
              </a:solidFill>
              <a:latin typeface="Times New Roman" pitchFamily="18" charset="0"/>
              <a:cs typeface="Times New Roman" pitchFamily="18" charset="0"/>
            </a:endParaRPr>
          </a:p>
        </p:txBody>
      </p:sp>
      <p:sp>
        <p:nvSpPr>
          <p:cNvPr id="3" name="Содержимое 2"/>
          <p:cNvSpPr>
            <a:spLocks noGrp="1"/>
          </p:cNvSpPr>
          <p:nvPr>
            <p:ph idx="1"/>
          </p:nvPr>
        </p:nvSpPr>
        <p:spPr/>
        <p:txBody>
          <a:bodyPr>
            <a:normAutofit fontScale="62500" lnSpcReduction="20000"/>
          </a:bodyPr>
          <a:lstStyle/>
          <a:p>
            <a:pPr marL="0" indent="0" algn="just">
              <a:lnSpc>
                <a:spcPct val="120000"/>
              </a:lnSpc>
              <a:spcBef>
                <a:spcPts val="0"/>
              </a:spcBef>
              <a:buNone/>
            </a:pPr>
            <a:r>
              <a:rPr lang="ru-RU" b="1" dirty="0" err="1" smtClean="0">
                <a:latin typeface="Times New Roman" pitchFamily="18" charset="0"/>
                <a:cs typeface="Times New Roman" pitchFamily="18" charset="0"/>
              </a:rPr>
              <a:t>Предтекстовые</a:t>
            </a:r>
            <a:r>
              <a:rPr lang="ru-RU" dirty="0" smtClean="0">
                <a:latin typeface="Times New Roman" pitchFamily="18" charset="0"/>
                <a:cs typeface="Times New Roman" pitchFamily="18" charset="0"/>
              </a:rPr>
              <a:t> стратегии определяют задачи чтения, актуализируют знания школьников, знакомят с ключевыми словами, необходимыми понятиями, обучают умению прогнозировать содержание, мотивируют на чтение, применяются до прочтения художественных произведений. </a:t>
            </a:r>
          </a:p>
          <a:p>
            <a:pPr marL="514350" indent="-514350" algn="just">
              <a:lnSpc>
                <a:spcPct val="120000"/>
              </a:lnSpc>
              <a:spcBef>
                <a:spcPts val="0"/>
              </a:spcBef>
              <a:buAutoNum type="arabicPeriod"/>
            </a:pPr>
            <a:r>
              <a:rPr lang="ru-RU" dirty="0" smtClean="0">
                <a:latin typeface="Times New Roman" pitchFamily="18" charset="0"/>
                <a:cs typeface="Times New Roman" pitchFamily="18" charset="0"/>
              </a:rPr>
              <a:t>«Рассечение вопроса»  Цель: смысловая догадка о возможном содержании текста на основе его заглавия. Учитель предлагает ученикам прочитать заглавие текста и предположить, о чем пойдет речь в тексте. </a:t>
            </a:r>
          </a:p>
          <a:p>
            <a:pPr marL="514350" indent="-514350" algn="just">
              <a:lnSpc>
                <a:spcPct val="120000"/>
              </a:lnSpc>
              <a:spcBef>
                <a:spcPts val="0"/>
              </a:spcBef>
              <a:buAutoNum type="arabicPeriod"/>
            </a:pPr>
            <a:r>
              <a:rPr lang="ru-RU" dirty="0" smtClean="0">
                <a:latin typeface="Times New Roman" pitchFamily="18" charset="0"/>
                <a:cs typeface="Times New Roman" pitchFamily="18" charset="0"/>
              </a:rPr>
              <a:t>«Соревнуемся с писателем» Цель: мотивирование читателя на прочтение книги, включение механизмов предугадывания содержания произведения.  Ученикам дается установка, например: «Попробуйте спрогнозировать содержание книги, просмотрев иллюстрации». Один ученик предлагает свой вариант сюжета книги, остальные его дополняют.</a:t>
            </a:r>
            <a:endParaRPr lang="ru-RU" dirty="0">
              <a:latin typeface="Times New Roman" pitchFamily="18" charset="0"/>
              <a:cs typeface="Times New Roman" pitchFamily="18" charset="0"/>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b="1" dirty="0" smtClean="0">
                <a:solidFill>
                  <a:srgbClr val="FF0000"/>
                </a:solidFill>
                <a:latin typeface="Times New Roman" pitchFamily="18" charset="0"/>
                <a:cs typeface="Times New Roman" pitchFamily="18" charset="0"/>
              </a:rPr>
              <a:t>СТРАТЕГИИ ЧТЕНИЯ</a:t>
            </a:r>
            <a:endParaRPr lang="ru-RU" dirty="0"/>
          </a:p>
        </p:txBody>
      </p:sp>
      <p:sp>
        <p:nvSpPr>
          <p:cNvPr id="3" name="Содержимое 2"/>
          <p:cNvSpPr>
            <a:spLocks noGrp="1"/>
          </p:cNvSpPr>
          <p:nvPr>
            <p:ph idx="1"/>
          </p:nvPr>
        </p:nvSpPr>
        <p:spPr>
          <a:xfrm>
            <a:off x="500034" y="1285860"/>
            <a:ext cx="8229600" cy="4525963"/>
          </a:xfrm>
        </p:spPr>
        <p:txBody>
          <a:bodyPr>
            <a:noAutofit/>
          </a:bodyPr>
          <a:lstStyle/>
          <a:p>
            <a:pPr marL="0" indent="0" algn="just">
              <a:lnSpc>
                <a:spcPct val="120000"/>
              </a:lnSpc>
              <a:spcBef>
                <a:spcPts val="0"/>
              </a:spcBef>
              <a:buNone/>
            </a:pPr>
            <a:r>
              <a:rPr lang="ru-RU" sz="1400" b="1" dirty="0" smtClean="0">
                <a:latin typeface="Times New Roman" pitchFamily="18" charset="0"/>
                <a:cs typeface="Times New Roman" pitchFamily="18" charset="0"/>
              </a:rPr>
              <a:t>Текстовые </a:t>
            </a:r>
            <a:r>
              <a:rPr lang="ru-RU" sz="1400" dirty="0" smtClean="0">
                <a:latin typeface="Times New Roman" pitchFamily="18" charset="0"/>
                <a:cs typeface="Times New Roman" pitchFamily="18" charset="0"/>
              </a:rPr>
              <a:t>стратегии обучают тому, как выдвигать гипотезу о содержании, подтверждать или опровергать ее, помогают осмыслить прочитанное, развивают рефлексию, по сути, помогают восприятию художественных произведений, обучают их анализу, применяются во время или после чтения. «Дерево вопросов», «Мозговой штурм», «Спросите автора». Представляют интерес стратегии работы с текстами средних и больших жанров (повесть, роман): «Обзор» в модификации «Экскурсия по главе книги», «Следуйте за персонажем» (с составлением граф-схем), «Цитаты действующих лиц». Также найдут свое мести на уроке стратегии работы с текстами малого жанра (анекдот, сказка, рассказ, новелла): «Рассказ» с использованием </a:t>
            </a:r>
            <a:r>
              <a:rPr lang="ru-RU" sz="1400" dirty="0" err="1" smtClean="0">
                <a:latin typeface="Times New Roman" pitchFamily="18" charset="0"/>
                <a:cs typeface="Times New Roman" pitchFamily="18" charset="0"/>
              </a:rPr>
              <a:t>граф-схемы</a:t>
            </a:r>
            <a:r>
              <a:rPr lang="ru-RU" sz="1400" dirty="0" smtClean="0">
                <a:latin typeface="Times New Roman" pitchFamily="18" charset="0"/>
                <a:cs typeface="Times New Roman" pitchFamily="18" charset="0"/>
              </a:rPr>
              <a:t>, «Поставь проблему — предложи ее решение». П</a:t>
            </a:r>
          </a:p>
          <a:p>
            <a:pPr marL="0" indent="0" algn="just">
              <a:spcBef>
                <a:spcPts val="0"/>
              </a:spcBef>
              <a:buAutoNum type="arabicPeriod"/>
            </a:pPr>
            <a:r>
              <a:rPr lang="ru-RU" sz="1400" dirty="0" smtClean="0">
                <a:latin typeface="Times New Roman" pitchFamily="18" charset="0"/>
                <a:cs typeface="Times New Roman" pitchFamily="18" charset="0"/>
              </a:rPr>
              <a:t>«Чтение про себя с вопросами» Цель: формирование умений вдумчивого чтения. Ученик самостоятельно читает текст, фиксируя по ходу чтения вопросы, которые он задал бы автору, ведет своеобразный «диалог с автором». </a:t>
            </a:r>
          </a:p>
          <a:p>
            <a:pPr marL="0" indent="0" algn="just">
              <a:spcBef>
                <a:spcPts val="0"/>
              </a:spcBef>
              <a:buAutoNum type="arabicPeriod"/>
            </a:pPr>
            <a:r>
              <a:rPr lang="ru-RU" sz="1400" dirty="0" smtClean="0">
                <a:latin typeface="Times New Roman" pitchFamily="18" charset="0"/>
                <a:cs typeface="Times New Roman" pitchFamily="18" charset="0"/>
              </a:rPr>
              <a:t>«Чтение с остановками»  Цель: управление процессом осмысления текста во время чтения. Учитель предлагает работать с текстом в следующем ключе: «Мы будем читать текст с остановками, во время которых вам будут задаваться вопросы.  Одни из них направлены на проверку понимания, другие – на прогноз содержания последующего отрывка». </a:t>
            </a:r>
          </a:p>
          <a:p>
            <a:pPr marL="0" indent="0" algn="just">
              <a:spcBef>
                <a:spcPts val="0"/>
              </a:spcBef>
              <a:buAutoNum type="arabicPeriod"/>
            </a:pPr>
            <a:r>
              <a:rPr lang="ru-RU" sz="1400" dirty="0" smtClean="0">
                <a:latin typeface="Times New Roman" pitchFamily="18" charset="0"/>
                <a:cs typeface="Times New Roman" pitchFamily="18" charset="0"/>
              </a:rPr>
              <a:t>«Дневник двойных записей» Цель: формирование умений задавать вопросы во время чтения, критически оценивать информацию, сопоставлять прочитанное с собственным опытом. 1. Учитель дает указание учащимся разделить тетрадь на две части. 2. В процессе чтения ученики должны в левой части записать моменты, которые поразили, удивили, напомнили о каких-то фактах, вызвали какие-либо ассоциации; в правой — написать лаконичный комментарий: почему именно этот момент удивил, какие ассоциации вызвал, на какие мысли натолкнул.</a:t>
            </a:r>
            <a:endParaRPr lang="ru-RU" sz="1400" dirty="0">
              <a:latin typeface="Times New Roman" pitchFamily="18" charset="0"/>
              <a:cs typeface="Times New Roman" pitchFamily="18" charset="0"/>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b="1" dirty="0" smtClean="0">
                <a:solidFill>
                  <a:srgbClr val="FF0000"/>
                </a:solidFill>
                <a:latin typeface="Times New Roman" pitchFamily="18" charset="0"/>
                <a:cs typeface="Times New Roman" pitchFamily="18" charset="0"/>
              </a:rPr>
              <a:t>СТРАТЕГИИ ЧТЕНИЯ</a:t>
            </a:r>
            <a:endParaRPr lang="ru-RU" dirty="0"/>
          </a:p>
        </p:txBody>
      </p:sp>
      <p:sp>
        <p:nvSpPr>
          <p:cNvPr id="3" name="Содержимое 2"/>
          <p:cNvSpPr>
            <a:spLocks noGrp="1"/>
          </p:cNvSpPr>
          <p:nvPr>
            <p:ph idx="1"/>
          </p:nvPr>
        </p:nvSpPr>
        <p:spPr>
          <a:xfrm>
            <a:off x="428596" y="1285860"/>
            <a:ext cx="8229600" cy="4525963"/>
          </a:xfrm>
        </p:spPr>
        <p:txBody>
          <a:bodyPr>
            <a:noAutofit/>
          </a:bodyPr>
          <a:lstStyle/>
          <a:p>
            <a:pPr marL="0" indent="0" algn="just">
              <a:lnSpc>
                <a:spcPct val="120000"/>
              </a:lnSpc>
              <a:spcBef>
                <a:spcPts val="0"/>
              </a:spcBef>
              <a:buNone/>
            </a:pPr>
            <a:r>
              <a:rPr lang="ru-RU" sz="1800" b="1" dirty="0" err="1" smtClean="0">
                <a:latin typeface="Times New Roman" pitchFamily="18" charset="0"/>
                <a:cs typeface="Times New Roman" pitchFamily="18" charset="0"/>
              </a:rPr>
              <a:t>Послетекстовые</a:t>
            </a:r>
            <a:r>
              <a:rPr lang="ru-RU" sz="1800" dirty="0" smtClean="0">
                <a:latin typeface="Times New Roman" pitchFamily="18" charset="0"/>
                <a:cs typeface="Times New Roman" pitchFamily="18" charset="0"/>
              </a:rPr>
              <a:t> стратегии обучают интерпретировать художественные произведения и корректировать собственную интерпретацию в соответствии с пониманием авторского замысла, обращать внимание на детали, ключевые слова, идеи, обобщать содержание, составлять свое мнение и аргументировать его, применяются во время или после чтения произведений. </a:t>
            </a:r>
          </a:p>
          <a:p>
            <a:pPr marL="0" indent="0" algn="just">
              <a:spcBef>
                <a:spcPts val="0"/>
              </a:spcBef>
              <a:buAutoNum type="arabicPeriod"/>
            </a:pPr>
            <a:r>
              <a:rPr lang="ru-RU" sz="1800" dirty="0" smtClean="0">
                <a:latin typeface="Times New Roman" pitchFamily="18" charset="0"/>
                <a:cs typeface="Times New Roman" pitchFamily="18" charset="0"/>
              </a:rPr>
              <a:t>«Черты характера».  Цель: обучение интерпретации текста. Представлен список общих черт характера. Нужно отметить черты характера, которыми обладает герой книги и подтвердить свое мнение эпизодом из книги. </a:t>
            </a:r>
          </a:p>
          <a:p>
            <a:pPr marL="0" indent="0" algn="just">
              <a:spcBef>
                <a:spcPts val="0"/>
              </a:spcBef>
              <a:buAutoNum type="arabicPeriod"/>
            </a:pPr>
            <a:r>
              <a:rPr lang="ru-RU" sz="1800" dirty="0" smtClean="0">
                <a:latin typeface="Times New Roman" pitchFamily="18" charset="0"/>
                <a:cs typeface="Times New Roman" pitchFamily="18" charset="0"/>
              </a:rPr>
              <a:t>«Список тем книги»: ориентирована на обучение интерпретации текста, обобщение содержания и формулирование концептов книги в виде списка тем. 1. </a:t>
            </a:r>
            <a:r>
              <a:rPr lang="ru-RU" sz="1800" dirty="0">
                <a:latin typeface="Times New Roman" pitchFamily="18" charset="0"/>
                <a:cs typeface="Times New Roman" pitchFamily="18" charset="0"/>
              </a:rPr>
              <a:t>В</a:t>
            </a:r>
            <a:r>
              <a:rPr lang="ru-RU" sz="1800" dirty="0" smtClean="0">
                <a:latin typeface="Times New Roman" pitchFamily="18" charset="0"/>
                <a:cs typeface="Times New Roman" pitchFamily="18" charset="0"/>
              </a:rPr>
              <a:t>ыбираются близкие к личной интерпретации темы из готового списка. 2. Добавляются свои темы и объясняется выбор. 3. Каждый выбирает одну тему для обсуждения, представляет ее, пользуясь материалом книги. Остальные задают вопросы, соглашаясь или нет с его точкой зрения. </a:t>
            </a:r>
          </a:p>
          <a:p>
            <a:pPr marL="0" indent="0" algn="just">
              <a:spcBef>
                <a:spcPts val="0"/>
              </a:spcBef>
              <a:buNone/>
            </a:pPr>
            <a:r>
              <a:rPr lang="ru-RU" sz="1800" dirty="0" smtClean="0">
                <a:latin typeface="Times New Roman" pitchFamily="18" charset="0"/>
                <a:cs typeface="Times New Roman" pitchFamily="18" charset="0"/>
              </a:rPr>
              <a:t>Таким образом, учащийся берет на себя ответственность за подготовку темы, отбирает примеры из текста, готовит аргументы в пользу своей интерпретации прочитанного текста, учится защищать свое понимание произведения.</a:t>
            </a:r>
            <a:endParaRPr lang="ru-RU" sz="1800" dirty="0">
              <a:latin typeface="Times New Roman" pitchFamily="18" charset="0"/>
              <a:cs typeface="Times New Roman" pitchFamily="18" charset="0"/>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b="1" dirty="0" smtClean="0">
                <a:solidFill>
                  <a:srgbClr val="FF0000"/>
                </a:solidFill>
                <a:latin typeface="Times New Roman" pitchFamily="18" charset="0"/>
                <a:cs typeface="Times New Roman" pitchFamily="18" charset="0"/>
              </a:rPr>
              <a:t>СТРАТЕГИИ ЧТЕНИЯ</a:t>
            </a:r>
            <a:endParaRPr lang="ru-RU" dirty="0"/>
          </a:p>
        </p:txBody>
      </p:sp>
      <p:sp>
        <p:nvSpPr>
          <p:cNvPr id="3" name="Содержимое 2"/>
          <p:cNvSpPr>
            <a:spLocks noGrp="1"/>
          </p:cNvSpPr>
          <p:nvPr>
            <p:ph idx="1"/>
          </p:nvPr>
        </p:nvSpPr>
        <p:spPr/>
        <p:txBody>
          <a:bodyPr>
            <a:normAutofit fontScale="62500" lnSpcReduction="20000"/>
          </a:bodyPr>
          <a:lstStyle/>
          <a:p>
            <a:pPr marL="0" indent="0" algn="just">
              <a:lnSpc>
                <a:spcPct val="120000"/>
              </a:lnSpc>
              <a:spcBef>
                <a:spcPts val="0"/>
              </a:spcBef>
              <a:buNone/>
            </a:pPr>
            <a:r>
              <a:rPr lang="ru-RU" dirty="0" smtClean="0">
                <a:latin typeface="Times New Roman" pitchFamily="18" charset="0"/>
                <a:cs typeface="Times New Roman" pitchFamily="18" charset="0"/>
              </a:rPr>
              <a:t>Отдельно выделим стратегии </a:t>
            </a:r>
            <a:r>
              <a:rPr lang="ru-RU" b="1" dirty="0" smtClean="0">
                <a:latin typeface="Times New Roman" pitchFamily="18" charset="0"/>
                <a:cs typeface="Times New Roman" pitchFamily="18" charset="0"/>
              </a:rPr>
              <a:t>продвижения книг</a:t>
            </a:r>
            <a:r>
              <a:rPr lang="ru-RU" dirty="0" smtClean="0">
                <a:latin typeface="Times New Roman" pitchFamily="18" charset="0"/>
                <a:cs typeface="Times New Roman" pitchFamily="18" charset="0"/>
              </a:rPr>
              <a:t>, которые обучают выбирать и презентовать прочитанные произведения, их можно применять на уроках самостоятельного чтения.</a:t>
            </a:r>
          </a:p>
          <a:p>
            <a:pPr marL="0" indent="0" algn="just">
              <a:lnSpc>
                <a:spcPct val="120000"/>
              </a:lnSpc>
              <a:spcBef>
                <a:spcPts val="0"/>
              </a:spcBef>
              <a:buNone/>
            </a:pPr>
            <a:r>
              <a:rPr lang="ru-RU" dirty="0" smtClean="0">
                <a:latin typeface="Times New Roman" pitchFamily="18" charset="0"/>
                <a:cs typeface="Times New Roman" pitchFamily="18" charset="0"/>
              </a:rPr>
              <a:t> 1. «Выбор книги». Суть сводится к тому, что, считав с обложки книги графическую и текстовую информацию, познакомившись с аннотацией, сделав прогноз о возможном содержании книги, школьник принимает решение, будет ли он ее читать. Учитель и/или подготовленные учащиеся приносят несколько книг и по очереди выступают, задавая вопросы, обязательно должен прозвучать небольшой фрагмент, чтобы в результате участвующие в выборе могли сделать подборку книг для чтения. </a:t>
            </a:r>
          </a:p>
          <a:p>
            <a:pPr marL="0" indent="0" algn="just">
              <a:lnSpc>
                <a:spcPct val="120000"/>
              </a:lnSpc>
              <a:spcBef>
                <a:spcPts val="0"/>
              </a:spcBef>
              <a:buNone/>
            </a:pPr>
            <a:r>
              <a:rPr lang="ru-RU" dirty="0" smtClean="0">
                <a:latin typeface="Times New Roman" pitchFamily="18" charset="0"/>
                <a:cs typeface="Times New Roman" pitchFamily="18" charset="0"/>
              </a:rPr>
              <a:t>2. «Информационная карточка книги» (ИКК).  Одна из самых удобных и подвижных стратегий продвижения книг. ИКК меняется в зависимости от </a:t>
            </a:r>
            <a:r>
              <a:rPr lang="ru-RU" dirty="0" err="1" smtClean="0">
                <a:latin typeface="Times New Roman" pitchFamily="18" charset="0"/>
                <a:cs typeface="Times New Roman" pitchFamily="18" charset="0"/>
              </a:rPr>
              <a:t>целеполагания</a:t>
            </a:r>
            <a:r>
              <a:rPr lang="ru-RU" dirty="0">
                <a:latin typeface="Times New Roman" pitchFamily="18" charset="0"/>
                <a:cs typeface="Times New Roman" pitchFamily="18" charset="0"/>
              </a:rPr>
              <a:t>.</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b="1" dirty="0">
                <a:solidFill>
                  <a:srgbClr val="FF0000"/>
                </a:solidFill>
                <a:latin typeface="Times New Roman" pitchFamily="18" charset="0"/>
                <a:cs typeface="Times New Roman" pitchFamily="18" charset="0"/>
              </a:rPr>
              <a:t>У</a:t>
            </a:r>
            <a:r>
              <a:rPr lang="ru-RU" b="1" dirty="0" smtClean="0">
                <a:solidFill>
                  <a:srgbClr val="FF0000"/>
                </a:solidFill>
                <a:latin typeface="Times New Roman" pitchFamily="18" charset="0"/>
                <a:cs typeface="Times New Roman" pitchFamily="18" charset="0"/>
              </a:rPr>
              <a:t>рок свободного чтения</a:t>
            </a:r>
            <a:endParaRPr lang="ru-RU" b="1" dirty="0">
              <a:solidFill>
                <a:srgbClr val="FF0000"/>
              </a:solidFill>
              <a:latin typeface="Times New Roman" pitchFamily="18" charset="0"/>
              <a:cs typeface="Times New Roman" pitchFamily="18" charset="0"/>
            </a:endParaRPr>
          </a:p>
        </p:txBody>
      </p:sp>
      <p:sp>
        <p:nvSpPr>
          <p:cNvPr id="3" name="Содержимое 2"/>
          <p:cNvSpPr>
            <a:spLocks noGrp="1"/>
          </p:cNvSpPr>
          <p:nvPr>
            <p:ph idx="1"/>
          </p:nvPr>
        </p:nvSpPr>
        <p:spPr>
          <a:xfrm>
            <a:off x="428596" y="1285860"/>
            <a:ext cx="8229600" cy="4525963"/>
          </a:xfrm>
        </p:spPr>
        <p:txBody>
          <a:bodyPr>
            <a:noAutofit/>
          </a:bodyPr>
          <a:lstStyle/>
          <a:p>
            <a:pPr marL="0" indent="0" algn="just">
              <a:spcBef>
                <a:spcPts val="0"/>
              </a:spcBef>
              <a:buNone/>
            </a:pPr>
            <a:r>
              <a:rPr lang="ru-RU" sz="1600" dirty="0" smtClean="0">
                <a:latin typeface="Times New Roman" pitchFamily="18" charset="0"/>
                <a:cs typeface="Times New Roman" pitchFamily="18" charset="0"/>
              </a:rPr>
              <a:t>На этом уроке школьники будут читать именно художественные книги. Не должно быть обсуждения прочитанного, анализа произведения и прочей деятельности, которая характерна для уроков литературы и уроков внеклассного чтения.  На уроке свободного чтения учитель становится консультантом, который в индивидуальном порядке отвечает на вопросы читающих школьников, возможно, это будут комментарии (историко-культурный, бытовой, лексический и др.). Такой урок может быть включен в расписание или присутствовать в сфере внеурочной деятельности школьников. Заменить учителя литературы может библиотекарь или подготовленный классный руководитель.  На уроке свободного чтения дети будут читать произведения по собственному выбору, приносить книгу на урок и читать, так как именно на чтение им не хватает времени. Обучающиеся, особенно в 5–8 классах, с нетерпением ждут этого урока, с удовольствием читают художественную литературу. Учителя отмечают, что во второй половине занятий после урока свободного чтения учебная деятельность школьников активизируется, они лучше воспринимают и усваивают новый материал, активнее работают на уроках.  Если ребенок забыл книгу дома, нужно дать ему возможность получить другую. Например, он может взять ее с «Мобильной книжной полки» в кабинете литературы. Прочитав книгу, школьник по собственному желанию оставляет ее на полке. Над полкой уместным будет девиз: «Прочитал книгу — отдай другому!».  Вместе с книгами на полке могут находиться специальный журнал, в который одни ребята вносят записи об оставленной книге, другие отмечают, что взяли ее почитать, «Книга отзывов», куда читатели записывают свои впечатления о прочитанной книге. </a:t>
            </a:r>
            <a:endParaRPr lang="ru-RU" sz="1600" dirty="0">
              <a:latin typeface="Times New Roman" pitchFamily="18" charset="0"/>
              <a:cs typeface="Times New Roman" pitchFamily="18" charset="0"/>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b="1" dirty="0" smtClean="0">
                <a:solidFill>
                  <a:srgbClr val="FF0000"/>
                </a:solidFill>
                <a:latin typeface="Times New Roman" pitchFamily="18" charset="0"/>
                <a:cs typeface="Times New Roman" pitchFamily="18" charset="0"/>
              </a:rPr>
              <a:t>Использование внеурочной деятельности</a:t>
            </a:r>
            <a:endParaRPr lang="ru-RU" b="1" dirty="0">
              <a:solidFill>
                <a:srgbClr val="FF0000"/>
              </a:solidFill>
              <a:latin typeface="Times New Roman" pitchFamily="18" charset="0"/>
              <a:cs typeface="Times New Roman" pitchFamily="18" charset="0"/>
            </a:endParaRPr>
          </a:p>
        </p:txBody>
      </p:sp>
      <p:sp>
        <p:nvSpPr>
          <p:cNvPr id="3" name="Содержимое 2"/>
          <p:cNvSpPr>
            <a:spLocks noGrp="1"/>
          </p:cNvSpPr>
          <p:nvPr>
            <p:ph idx="1"/>
          </p:nvPr>
        </p:nvSpPr>
        <p:spPr/>
        <p:txBody>
          <a:bodyPr>
            <a:normAutofit fontScale="70000" lnSpcReduction="20000"/>
          </a:bodyPr>
          <a:lstStyle/>
          <a:p>
            <a:pPr marL="0" indent="0" algn="just">
              <a:lnSpc>
                <a:spcPct val="120000"/>
              </a:lnSpc>
              <a:spcBef>
                <a:spcPts val="0"/>
              </a:spcBef>
              <a:buNone/>
            </a:pPr>
            <a:r>
              <a:rPr lang="ru-RU" dirty="0" smtClean="0">
                <a:latin typeface="Times New Roman" pitchFamily="18" charset="0"/>
                <a:cs typeface="Times New Roman" pitchFamily="18" charset="0"/>
              </a:rPr>
              <a:t>Целесообразно организовывать читательские и дискуссионные клубы, конференции, литературные экскурсии и другие известные традиционные мероприятия, которые не потеряли своей актуальности в деле приобщения школьников к литературе, к чтению. Если школьникам интереснее подбирать и читать книги в электронной библиотеке, пользоваться электронной книгой, </a:t>
            </a:r>
            <a:r>
              <a:rPr lang="ru-RU" dirty="0" err="1" smtClean="0">
                <a:latin typeface="Times New Roman" pitchFamily="18" charset="0"/>
                <a:cs typeface="Times New Roman" pitchFamily="18" charset="0"/>
              </a:rPr>
              <a:t>интернет-ресурсами</a:t>
            </a:r>
            <a:r>
              <a:rPr lang="ru-RU" dirty="0" smtClean="0">
                <a:latin typeface="Times New Roman" pitchFamily="18" charset="0"/>
                <a:cs typeface="Times New Roman" pitchFamily="18" charset="0"/>
              </a:rPr>
              <a:t>, слушать аудиокниги, то надо научить их, как это делать правильно, ведь главное — сформировать привычку к чтению, развить художественный вкус, способствующий выбору высокохудожественных произведений, а это воспитывается на уроках литературы.</a:t>
            </a:r>
            <a:endParaRPr lang="ru-RU" dirty="0">
              <a:latin typeface="Times New Roman" pitchFamily="18" charset="0"/>
              <a:cs typeface="Times New Roman"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p:txBody>
          <a:bodyPr>
            <a:normAutofit fontScale="90000"/>
          </a:bodyPr>
          <a:lstStyle/>
          <a:p>
            <a:r>
              <a:rPr lang="ru-RU" sz="2200" dirty="0" smtClean="0"/>
              <a:t/>
            </a:r>
            <a:br>
              <a:rPr lang="ru-RU" sz="2200" dirty="0" smtClean="0"/>
            </a:br>
            <a:r>
              <a:rPr lang="ru-RU" sz="2200" dirty="0"/>
              <a:t/>
            </a:r>
            <a:br>
              <a:rPr lang="ru-RU" sz="2200" dirty="0"/>
            </a:br>
            <a:r>
              <a:rPr lang="ru-RU" sz="2200" dirty="0" smtClean="0"/>
              <a:t/>
            </a:r>
            <a:br>
              <a:rPr lang="ru-RU" sz="2200" dirty="0" smtClean="0"/>
            </a:br>
            <a:r>
              <a:rPr lang="ru-RU" sz="2200" dirty="0"/>
              <a:t/>
            </a:r>
            <a:br>
              <a:rPr lang="ru-RU" sz="2200" dirty="0"/>
            </a:br>
            <a:r>
              <a:rPr lang="ru-RU" sz="2200" dirty="0" smtClean="0">
                <a:latin typeface="Times New Roman" pitchFamily="18" charset="0"/>
                <a:cs typeface="Times New Roman" pitchFamily="18" charset="0"/>
              </a:rPr>
              <a:t>МИНИСТЕРСТВО ПРОСВЕЩЕНИЯ РОССИЙСКОЙ ФЕДЕРАЦИИ Федеральное государственное бюджетное научное учреждение «Институт стратегии развития образования Российской академии образования» </a:t>
            </a:r>
            <a:r>
              <a:rPr lang="ru-RU" dirty="0" smtClean="0"/>
              <a:t/>
            </a:r>
            <a:br>
              <a:rPr lang="ru-RU" dirty="0" smtClean="0"/>
            </a:br>
            <a:r>
              <a:rPr lang="ru-RU" dirty="0" smtClean="0"/>
              <a:t> </a:t>
            </a:r>
            <a:br>
              <a:rPr lang="ru-RU" dirty="0" smtClean="0"/>
            </a:br>
            <a:r>
              <a:rPr lang="ru-RU" dirty="0" smtClean="0"/>
              <a:t> </a:t>
            </a:r>
            <a:endParaRPr lang="ru-RU" dirty="0"/>
          </a:p>
        </p:txBody>
      </p:sp>
      <p:sp>
        <p:nvSpPr>
          <p:cNvPr id="5" name="Содержимое 4"/>
          <p:cNvSpPr>
            <a:spLocks noGrp="1"/>
          </p:cNvSpPr>
          <p:nvPr>
            <p:ph idx="1"/>
          </p:nvPr>
        </p:nvSpPr>
        <p:spPr/>
        <p:txBody>
          <a:bodyPr/>
          <a:lstStyle/>
          <a:p>
            <a:pPr algn="ctr">
              <a:buNone/>
            </a:pPr>
            <a:endParaRPr lang="ru-RU" dirty="0" smtClean="0"/>
          </a:p>
          <a:p>
            <a:pPr algn="ctr">
              <a:buNone/>
            </a:pPr>
            <a:r>
              <a:rPr lang="ru-RU" b="1" dirty="0" smtClean="0">
                <a:solidFill>
                  <a:srgbClr val="FF0000"/>
                </a:solidFill>
                <a:latin typeface="Times New Roman" pitchFamily="18" charset="0"/>
                <a:cs typeface="Times New Roman" pitchFamily="18" charset="0"/>
              </a:rPr>
              <a:t>ПРЕПОДАВАНИЕ  РУССКОГО ЯЗЫКА И ЛИТЕРАТУРЫ  В УСЛОВИЯХ ОБНОВЛЕНИЯ СОДЕРЖАНИЯ ШКОЛЬНОГО ОБРАЗОВАНИЯ </a:t>
            </a:r>
          </a:p>
          <a:p>
            <a:pPr algn="ctr">
              <a:buNone/>
            </a:pPr>
            <a:r>
              <a:rPr lang="ru-RU" b="1" dirty="0" smtClean="0">
                <a:solidFill>
                  <a:srgbClr val="FF0000"/>
                </a:solidFill>
                <a:latin typeface="Times New Roman" pitchFamily="18" charset="0"/>
                <a:cs typeface="Times New Roman" pitchFamily="18" charset="0"/>
              </a:rPr>
              <a:t> </a:t>
            </a:r>
          </a:p>
          <a:p>
            <a:pPr algn="ctr">
              <a:buNone/>
            </a:pPr>
            <a:r>
              <a:rPr lang="ru-RU" dirty="0" smtClean="0"/>
              <a:t> </a:t>
            </a:r>
          </a:p>
          <a:p>
            <a:pPr algn="ctr">
              <a:buNone/>
            </a:pPr>
            <a:r>
              <a:rPr lang="ru-RU" dirty="0" smtClean="0"/>
              <a:t> </a:t>
            </a:r>
            <a:r>
              <a:rPr lang="ru-RU" i="1" dirty="0" smtClean="0">
                <a:latin typeface="Times New Roman" pitchFamily="18" charset="0"/>
                <a:cs typeface="Times New Roman" pitchFamily="18" charset="0"/>
              </a:rPr>
              <a:t>Методическое пособие </a:t>
            </a:r>
            <a:endParaRPr lang="ru-RU" i="1"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sz="2800" b="1" dirty="0" smtClean="0">
                <a:solidFill>
                  <a:srgbClr val="FF0000"/>
                </a:solidFill>
                <a:latin typeface="Times New Roman" pitchFamily="18" charset="0"/>
                <a:cs typeface="Times New Roman" pitchFamily="18" charset="0"/>
              </a:rPr>
              <a:t>ПРЕПОДАВАНИЕ ЛИТЕРАТУРЫ В УСЛОВИЯХ ОБНОВЛЕНИЯ СОДЕРЖАНИЯ ОБРАЗОВАНИЯ </a:t>
            </a:r>
            <a:endParaRPr lang="ru-RU" sz="2800" b="1" dirty="0">
              <a:solidFill>
                <a:srgbClr val="FF0000"/>
              </a:solidFill>
              <a:latin typeface="Times New Roman" pitchFamily="18" charset="0"/>
              <a:cs typeface="Times New Roman" pitchFamily="18" charset="0"/>
            </a:endParaRPr>
          </a:p>
        </p:txBody>
      </p:sp>
      <p:sp>
        <p:nvSpPr>
          <p:cNvPr id="3" name="Содержимое 2"/>
          <p:cNvSpPr>
            <a:spLocks noGrp="1"/>
          </p:cNvSpPr>
          <p:nvPr>
            <p:ph idx="1"/>
          </p:nvPr>
        </p:nvSpPr>
        <p:spPr/>
        <p:txBody>
          <a:bodyPr/>
          <a:lstStyle/>
          <a:p>
            <a:pPr algn="ctr">
              <a:buNone/>
            </a:pPr>
            <a:r>
              <a:rPr lang="ru-RU" b="1" dirty="0" smtClean="0">
                <a:latin typeface="Times New Roman" pitchFamily="18" charset="0"/>
                <a:cs typeface="Times New Roman" pitchFamily="18" charset="0"/>
              </a:rPr>
              <a:t>Воспитание школьников как читателей </a:t>
            </a:r>
          </a:p>
          <a:p>
            <a:pPr>
              <a:buNone/>
            </a:pPr>
            <a:r>
              <a:rPr lang="ru-RU" dirty="0" smtClean="0">
                <a:latin typeface="Times New Roman" pitchFamily="18" charset="0"/>
                <a:cs typeface="Times New Roman" pitchFamily="18" charset="0"/>
              </a:rPr>
              <a:t> </a:t>
            </a:r>
          </a:p>
          <a:p>
            <a:pPr>
              <a:buNone/>
            </a:pPr>
            <a:r>
              <a:rPr lang="ru-RU" dirty="0" smtClean="0">
                <a:latin typeface="Times New Roman" pitchFamily="18" charset="0"/>
                <a:cs typeface="Times New Roman" pitchFamily="18" charset="0"/>
              </a:rPr>
              <a:t> Современное состояния проблемы чтения школьников. </a:t>
            </a:r>
          </a:p>
          <a:p>
            <a:pPr>
              <a:buNone/>
            </a:pPr>
            <a:r>
              <a:rPr lang="ru-RU" dirty="0" smtClean="0">
                <a:latin typeface="Times New Roman" pitchFamily="18" charset="0"/>
                <a:cs typeface="Times New Roman" pitchFamily="18" charset="0"/>
              </a:rPr>
              <a:t> Обновление системы внеклассного чтения.</a:t>
            </a:r>
          </a:p>
          <a:p>
            <a:pPr>
              <a:buNone/>
            </a:pPr>
            <a:r>
              <a:rPr lang="ru-RU" dirty="0" smtClean="0">
                <a:latin typeface="Times New Roman" pitchFamily="18" charset="0"/>
                <a:cs typeface="Times New Roman" pitchFamily="18" charset="0"/>
              </a:rPr>
              <a:t> Применение стратегий чтения на уроках литературы. </a:t>
            </a:r>
          </a:p>
          <a:p>
            <a:pPr>
              <a:buNone/>
            </a:pPr>
            <a:r>
              <a:rPr lang="ru-RU" dirty="0" smtClean="0">
                <a:latin typeface="Times New Roman" pitchFamily="18" charset="0"/>
                <a:cs typeface="Times New Roman" pitchFamily="18" charset="0"/>
              </a:rPr>
              <a:t> Пути приобщения школьников к чтению. </a:t>
            </a:r>
            <a:endParaRPr lang="ru-RU" dirty="0">
              <a:latin typeface="Times New Roman" pitchFamily="18" charset="0"/>
              <a:cs typeface="Times New Roman" pitchFamily="18" charset="0"/>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b="1" dirty="0" smtClean="0">
                <a:solidFill>
                  <a:srgbClr val="FF0000"/>
                </a:solidFill>
                <a:latin typeface="Times New Roman" pitchFamily="18" charset="0"/>
                <a:cs typeface="Times New Roman" pitchFamily="18" charset="0"/>
              </a:rPr>
              <a:t>Урок-обсуждение</a:t>
            </a:r>
            <a:endParaRPr lang="ru-RU" b="1" dirty="0">
              <a:solidFill>
                <a:srgbClr val="FF0000"/>
              </a:solidFill>
              <a:latin typeface="Times New Roman" pitchFamily="18" charset="0"/>
              <a:cs typeface="Times New Roman" pitchFamily="18" charset="0"/>
            </a:endParaRPr>
          </a:p>
        </p:txBody>
      </p:sp>
      <p:sp>
        <p:nvSpPr>
          <p:cNvPr id="3" name="Содержимое 2"/>
          <p:cNvSpPr>
            <a:spLocks noGrp="1"/>
          </p:cNvSpPr>
          <p:nvPr>
            <p:ph idx="1"/>
          </p:nvPr>
        </p:nvSpPr>
        <p:spPr/>
        <p:txBody>
          <a:bodyPr>
            <a:normAutofit fontScale="70000" lnSpcReduction="20000"/>
          </a:bodyPr>
          <a:lstStyle/>
          <a:p>
            <a:pPr marL="0" indent="0" algn="just">
              <a:lnSpc>
                <a:spcPct val="120000"/>
              </a:lnSpc>
              <a:spcBef>
                <a:spcPts val="0"/>
              </a:spcBef>
              <a:buNone/>
            </a:pPr>
            <a:r>
              <a:rPr lang="ru-RU" dirty="0">
                <a:latin typeface="Times New Roman" pitchFamily="18" charset="0"/>
                <a:cs typeface="Times New Roman" pitchFamily="18" charset="0"/>
              </a:rPr>
              <a:t>Ш</a:t>
            </a:r>
            <a:r>
              <a:rPr lang="ru-RU" dirty="0" smtClean="0">
                <a:latin typeface="Times New Roman" pitchFamily="18" charset="0"/>
                <a:cs typeface="Times New Roman" pitchFamily="18" charset="0"/>
              </a:rPr>
              <a:t>кольники и учитель заранее совместно определят, какие произведения вызывают интерес, в какой форме будет представлена книга, нужно предложить прочитать ее остальным обучающимся, чтобы обсуждение прошло продуктивно. Не стоит пугаться, что обучающиеся могут предложить для чтения книгу недостаточно высокого художественного уровня. Подготовка к уроку и обсуждение такого произведения позволят увидеть его литературное несовершенство. Пусть ребята поспорят, отстаивая свое мнение, применят знания и навыки, полученные на уроках литературы в процессе изучения классических образцов. Со временем уровень их читательской квалификации будет расти, качественно улучшится самостоятельный выбор книг для чтения. </a:t>
            </a:r>
            <a:endParaRPr lang="ru-RU" dirty="0">
              <a:latin typeface="Times New Roman" pitchFamily="18" charset="0"/>
              <a:cs typeface="Times New Roman" pitchFamily="18" charset="0"/>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b="1" dirty="0" smtClean="0">
                <a:solidFill>
                  <a:srgbClr val="FF0000"/>
                </a:solidFill>
                <a:latin typeface="Times New Roman" pitchFamily="18" charset="0"/>
                <a:cs typeface="Times New Roman" pitchFamily="18" charset="0"/>
              </a:rPr>
              <a:t>Урок-обзор «Книжные новинки»</a:t>
            </a:r>
            <a:endParaRPr lang="ru-RU" b="1" dirty="0">
              <a:solidFill>
                <a:srgbClr val="FF0000"/>
              </a:solidFill>
              <a:latin typeface="Times New Roman" pitchFamily="18" charset="0"/>
              <a:cs typeface="Times New Roman" pitchFamily="18" charset="0"/>
            </a:endParaRPr>
          </a:p>
        </p:txBody>
      </p:sp>
      <p:sp>
        <p:nvSpPr>
          <p:cNvPr id="3" name="Содержимое 2"/>
          <p:cNvSpPr>
            <a:spLocks noGrp="1"/>
          </p:cNvSpPr>
          <p:nvPr>
            <p:ph idx="1"/>
          </p:nvPr>
        </p:nvSpPr>
        <p:spPr/>
        <p:txBody>
          <a:bodyPr>
            <a:normAutofit fontScale="85000" lnSpcReduction="20000"/>
          </a:bodyPr>
          <a:lstStyle/>
          <a:p>
            <a:pPr marL="0" indent="0" algn="just">
              <a:lnSpc>
                <a:spcPct val="120000"/>
              </a:lnSpc>
              <a:spcBef>
                <a:spcPts val="0"/>
              </a:spcBef>
              <a:buNone/>
            </a:pPr>
            <a:r>
              <a:rPr lang="ru-RU" dirty="0" smtClean="0">
                <a:latin typeface="Times New Roman" pitchFamily="18" charset="0"/>
                <a:cs typeface="Times New Roman" pitchFamily="18" charset="0"/>
              </a:rPr>
              <a:t>Урок может подготовить как учитель, так и ученики. Задача таких уроков - знакомство ребят с новыми авторами и произведениями. В настоящее время достаточно сложно ориентироваться в огромном потоке выпускаемой книжной продукции. Навигатором могут служить литературные премии, конкурсы на лучшую книгу для детей, книжные выставки и ярмарки, информация о которых широко представлена в Интернете. Такие уроки целесообразно проводить хотя бы один раз в год.</a:t>
            </a:r>
            <a:endParaRPr lang="ru-RU" dirty="0">
              <a:latin typeface="Times New Roman" pitchFamily="18" charset="0"/>
              <a:cs typeface="Times New Roman" pitchFamily="18" charset="0"/>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b="1" dirty="0" smtClean="0">
                <a:solidFill>
                  <a:srgbClr val="FF0000"/>
                </a:solidFill>
                <a:latin typeface="Times New Roman" pitchFamily="18" charset="0"/>
                <a:cs typeface="Times New Roman" pitchFamily="18" charset="0"/>
              </a:rPr>
              <a:t>Урок-реклама</a:t>
            </a:r>
            <a:endParaRPr lang="ru-RU" b="1" dirty="0">
              <a:solidFill>
                <a:srgbClr val="FF0000"/>
              </a:solidFill>
              <a:latin typeface="Times New Roman" pitchFamily="18" charset="0"/>
              <a:cs typeface="Times New Roman" pitchFamily="18" charset="0"/>
            </a:endParaRPr>
          </a:p>
        </p:txBody>
      </p:sp>
      <p:sp>
        <p:nvSpPr>
          <p:cNvPr id="3" name="Содержимое 2"/>
          <p:cNvSpPr>
            <a:spLocks noGrp="1"/>
          </p:cNvSpPr>
          <p:nvPr>
            <p:ph idx="1"/>
          </p:nvPr>
        </p:nvSpPr>
        <p:spPr/>
        <p:txBody>
          <a:bodyPr/>
          <a:lstStyle/>
          <a:p>
            <a:pPr marL="0" indent="0" algn="just">
              <a:spcBef>
                <a:spcPts val="0"/>
              </a:spcBef>
              <a:buNone/>
            </a:pPr>
            <a:r>
              <a:rPr lang="ru-RU" dirty="0">
                <a:latin typeface="Times New Roman" pitchFamily="18" charset="0"/>
                <a:cs typeface="Times New Roman" pitchFamily="18" charset="0"/>
              </a:rPr>
              <a:t>О</a:t>
            </a:r>
            <a:r>
              <a:rPr lang="ru-RU" dirty="0" smtClean="0">
                <a:latin typeface="Times New Roman" pitchFamily="18" charset="0"/>
                <a:cs typeface="Times New Roman" pitchFamily="18" charset="0"/>
              </a:rPr>
              <a:t>бучающиеся представляют прочитанную ими книгу, возможно, в виде яркой тематической презентации, небольшой инсценировки или выразительного чтения фрагмента, иллюстрирования произведения с комментариями.</a:t>
            </a:r>
            <a:endParaRPr lang="ru-RU" dirty="0">
              <a:latin typeface="Times New Roman" pitchFamily="18" charset="0"/>
              <a:cs typeface="Times New Roman" pitchFamily="18" charset="0"/>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b="1" dirty="0">
                <a:solidFill>
                  <a:srgbClr val="FF0000"/>
                </a:solidFill>
                <a:latin typeface="Times New Roman" pitchFamily="18" charset="0"/>
                <a:cs typeface="Times New Roman" pitchFamily="18" charset="0"/>
              </a:rPr>
              <a:t>У</a:t>
            </a:r>
            <a:r>
              <a:rPr lang="ru-RU" b="1" dirty="0" smtClean="0">
                <a:solidFill>
                  <a:srgbClr val="FF0000"/>
                </a:solidFill>
                <a:latin typeface="Times New Roman" pitchFamily="18" charset="0"/>
                <a:cs typeface="Times New Roman" pitchFamily="18" charset="0"/>
              </a:rPr>
              <a:t>рок-портрет</a:t>
            </a:r>
            <a:endParaRPr lang="ru-RU" b="1" dirty="0">
              <a:solidFill>
                <a:srgbClr val="FF0000"/>
              </a:solidFill>
              <a:latin typeface="Times New Roman" pitchFamily="18" charset="0"/>
              <a:cs typeface="Times New Roman" pitchFamily="18" charset="0"/>
            </a:endParaRPr>
          </a:p>
        </p:txBody>
      </p:sp>
      <p:sp>
        <p:nvSpPr>
          <p:cNvPr id="3" name="Содержимое 2"/>
          <p:cNvSpPr>
            <a:spLocks noGrp="1"/>
          </p:cNvSpPr>
          <p:nvPr>
            <p:ph idx="1"/>
          </p:nvPr>
        </p:nvSpPr>
        <p:spPr/>
        <p:txBody>
          <a:bodyPr>
            <a:normAutofit fontScale="85000" lnSpcReduction="20000"/>
          </a:bodyPr>
          <a:lstStyle/>
          <a:p>
            <a:pPr marL="0" indent="0" algn="just">
              <a:lnSpc>
                <a:spcPct val="120000"/>
              </a:lnSpc>
              <a:spcBef>
                <a:spcPts val="0"/>
              </a:spcBef>
              <a:buNone/>
            </a:pPr>
            <a:r>
              <a:rPr lang="ru-RU" dirty="0" smtClean="0">
                <a:latin typeface="Times New Roman" pitchFamily="18" charset="0"/>
                <a:cs typeface="Times New Roman" pitchFamily="18" charset="0"/>
              </a:rPr>
              <a:t>В центре внимания будет литературный герой, как положительный, так и отрицательный. Школьники активно создают словесный портрет героя самостоятельно прочитанного произведения, выявляют и оценивают качества его характера, выражая собственное отношение к его поступкам. Здесь ребята обнаруживают свое умение анализировать художественный текст, обобщать и делать выводы. Кроме того, такие уроки имеют большое воспитательное значение.</a:t>
            </a:r>
            <a:endParaRPr lang="ru-RU" dirty="0">
              <a:latin typeface="Times New Roman" pitchFamily="18" charset="0"/>
              <a:cs typeface="Times New Roman" pitchFamily="18" charset="0"/>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b="1" dirty="0" smtClean="0">
                <a:solidFill>
                  <a:srgbClr val="FF0000"/>
                </a:solidFill>
                <a:latin typeface="Times New Roman" pitchFamily="18" charset="0"/>
                <a:cs typeface="Times New Roman" pitchFamily="18" charset="0"/>
              </a:rPr>
              <a:t>Урок-конкурс </a:t>
            </a:r>
            <a:br>
              <a:rPr lang="ru-RU" b="1" dirty="0" smtClean="0">
                <a:solidFill>
                  <a:srgbClr val="FF0000"/>
                </a:solidFill>
                <a:latin typeface="Times New Roman" pitchFamily="18" charset="0"/>
                <a:cs typeface="Times New Roman" pitchFamily="18" charset="0"/>
              </a:rPr>
            </a:br>
            <a:r>
              <a:rPr lang="ru-RU" b="1" dirty="0" smtClean="0">
                <a:solidFill>
                  <a:srgbClr val="FF0000"/>
                </a:solidFill>
                <a:latin typeface="Times New Roman" pitchFamily="18" charset="0"/>
                <a:cs typeface="Times New Roman" pitchFamily="18" charset="0"/>
              </a:rPr>
              <a:t>на самую лучшую книгу</a:t>
            </a:r>
            <a:endParaRPr lang="ru-RU" b="1" dirty="0">
              <a:solidFill>
                <a:srgbClr val="FF0000"/>
              </a:solidFill>
              <a:latin typeface="Times New Roman" pitchFamily="18" charset="0"/>
              <a:cs typeface="Times New Roman" pitchFamily="18" charset="0"/>
            </a:endParaRPr>
          </a:p>
        </p:txBody>
      </p:sp>
      <p:sp>
        <p:nvSpPr>
          <p:cNvPr id="3" name="Содержимое 2"/>
          <p:cNvSpPr>
            <a:spLocks noGrp="1"/>
          </p:cNvSpPr>
          <p:nvPr>
            <p:ph idx="1"/>
          </p:nvPr>
        </p:nvSpPr>
        <p:spPr/>
        <p:txBody>
          <a:bodyPr/>
          <a:lstStyle/>
          <a:p>
            <a:pPr marL="0" indent="0" algn="just">
              <a:spcBef>
                <a:spcPts val="0"/>
              </a:spcBef>
              <a:buNone/>
            </a:pPr>
            <a:r>
              <a:rPr lang="ru-RU" dirty="0" smtClean="0">
                <a:latin typeface="Times New Roman" pitchFamily="18" charset="0"/>
                <a:cs typeface="Times New Roman" pitchFamily="18" charset="0"/>
              </a:rPr>
              <a:t>Особенно интенсивно школьники проявят умение формулировать собственное мнение, обосновывать его, ведь нужно быть очень убедительным, чтобы доказать, что выбранная книга самая интересная, она достойна того, чтобы ее прочитали другие.</a:t>
            </a:r>
            <a:endParaRPr lang="ru-RU" dirty="0">
              <a:latin typeface="Times New Roman" pitchFamily="18" charset="0"/>
              <a:cs typeface="Times New Roman" pitchFamily="18" charset="0"/>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00034" y="0"/>
            <a:ext cx="8229600" cy="1143000"/>
          </a:xfrm>
        </p:spPr>
        <p:txBody>
          <a:bodyPr>
            <a:normAutofit/>
          </a:bodyPr>
          <a:lstStyle/>
          <a:p>
            <a:r>
              <a:rPr lang="ru-RU" b="1" dirty="0">
                <a:solidFill>
                  <a:srgbClr val="FF0000"/>
                </a:solidFill>
                <a:latin typeface="Times New Roman" pitchFamily="18" charset="0"/>
                <a:cs typeface="Times New Roman" pitchFamily="18" charset="0"/>
              </a:rPr>
              <a:t>Р</a:t>
            </a:r>
            <a:r>
              <a:rPr lang="ru-RU" b="1" dirty="0" smtClean="0">
                <a:solidFill>
                  <a:srgbClr val="FF0000"/>
                </a:solidFill>
                <a:latin typeface="Times New Roman" pitchFamily="18" charset="0"/>
                <a:cs typeface="Times New Roman" pitchFamily="18" charset="0"/>
              </a:rPr>
              <a:t>оль учителя</a:t>
            </a:r>
            <a:endParaRPr lang="ru-RU" b="1" dirty="0">
              <a:solidFill>
                <a:srgbClr val="FF0000"/>
              </a:solidFill>
              <a:latin typeface="Times New Roman" pitchFamily="18" charset="0"/>
              <a:cs typeface="Times New Roman" pitchFamily="18" charset="0"/>
            </a:endParaRPr>
          </a:p>
        </p:txBody>
      </p:sp>
      <p:sp>
        <p:nvSpPr>
          <p:cNvPr id="3" name="Содержимое 2"/>
          <p:cNvSpPr>
            <a:spLocks noGrp="1"/>
          </p:cNvSpPr>
          <p:nvPr>
            <p:ph idx="1"/>
          </p:nvPr>
        </p:nvSpPr>
        <p:spPr>
          <a:xfrm>
            <a:off x="428596" y="1071546"/>
            <a:ext cx="8229600" cy="4525963"/>
          </a:xfrm>
        </p:spPr>
        <p:txBody>
          <a:bodyPr>
            <a:noAutofit/>
          </a:bodyPr>
          <a:lstStyle/>
          <a:p>
            <a:pPr marL="0" indent="450000" algn="just">
              <a:lnSpc>
                <a:spcPct val="120000"/>
              </a:lnSpc>
              <a:spcBef>
                <a:spcPts val="0"/>
              </a:spcBef>
            </a:pPr>
            <a:r>
              <a:rPr lang="ru-RU" sz="2000" dirty="0" smtClean="0">
                <a:latin typeface="Times New Roman" pitchFamily="18" charset="0"/>
                <a:cs typeface="Times New Roman" pitchFamily="18" charset="0"/>
              </a:rPr>
              <a:t>На уроках самостоятельного чтения изменится роль учителя : он будет консультировать в выборе книг, участвовать в обсуждении прочитанного. Если ребята будут представлять на уроках самостоятельно прочитанные книги современных авторов, то результатом обсуждений может стать коллективный проект «Навигатор в мире современной детской литературы» с перечнем и аннотациями прочитанных книг или рекомендательный список литературы, составленный школьниками индивидуально или группами.  </a:t>
            </a:r>
          </a:p>
          <a:p>
            <a:pPr marL="0" indent="450000" algn="just">
              <a:lnSpc>
                <a:spcPct val="120000"/>
              </a:lnSpc>
              <a:spcBef>
                <a:spcPts val="0"/>
              </a:spcBef>
            </a:pPr>
            <a:r>
              <a:rPr lang="ru-RU" sz="2000" dirty="0" smtClean="0">
                <a:latin typeface="Times New Roman" pitchFamily="18" charset="0"/>
                <a:cs typeface="Times New Roman" pitchFamily="18" charset="0"/>
              </a:rPr>
              <a:t>Таким образом, подростки будут читать книги, которые интересны им и их сверстникам, не по принуждению, а по собственному выбору, для представления книг смогут использовать цифровые технологии, что будет способствовать приобщению к чтению. На уроках происходит расширение читательского кругозора, развиваются литературный вкус и творческие способности, что благотворно скажется на литературном образовании школьников в целом. </a:t>
            </a:r>
            <a:endParaRPr lang="ru-RU" sz="2000" dirty="0">
              <a:latin typeface="Times New Roman" pitchFamily="18" charset="0"/>
              <a:cs typeface="Times New Roman" pitchFamily="18" charset="0"/>
            </a:endParaRPr>
          </a:p>
        </p:txBody>
      </p:sp>
    </p:spTree>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64</TotalTime>
  <Words>1619</Words>
  <Application>Microsoft Office PowerPoint</Application>
  <PresentationFormat>Экран (4:3)</PresentationFormat>
  <Paragraphs>57</Paragraphs>
  <Slides>15</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15</vt:i4>
      </vt:variant>
    </vt:vector>
  </HeadingPairs>
  <TitlesOfParts>
    <vt:vector size="16" baseType="lpstr">
      <vt:lpstr>Тема Office</vt:lpstr>
      <vt:lpstr>МБОУ Судиславская средняя общеобразовательная школа Судиславского муниципального района Костромской области</vt:lpstr>
      <vt:lpstr>    МИНИСТЕРСТВО ПРОСВЕЩЕНИЯ РОССИЙСКОЙ ФЕДЕРАЦИИ Федеральное государственное бюджетное научное учреждение «Институт стратегии развития образования Российской академии образования»     </vt:lpstr>
      <vt:lpstr>ПРЕПОДАВАНИЕ ЛИТЕРАТУРЫ В УСЛОВИЯХ ОБНОВЛЕНИЯ СОДЕРЖАНИЯ ОБРАЗОВАНИЯ </vt:lpstr>
      <vt:lpstr>Урок-обсуждение</vt:lpstr>
      <vt:lpstr>Урок-обзор «Книжные новинки»</vt:lpstr>
      <vt:lpstr>Урок-реклама</vt:lpstr>
      <vt:lpstr>Урок-портрет</vt:lpstr>
      <vt:lpstr>Урок-конкурс  на самую лучшую книгу</vt:lpstr>
      <vt:lpstr>Роль учителя</vt:lpstr>
      <vt:lpstr>СТРАТЕГИИ ЧТЕНИЯ</vt:lpstr>
      <vt:lpstr>СТРАТЕГИИ ЧТЕНИЯ</vt:lpstr>
      <vt:lpstr>СТРАТЕГИИ ЧТЕНИЯ</vt:lpstr>
      <vt:lpstr>СТРАТЕГИИ ЧТЕНИЯ</vt:lpstr>
      <vt:lpstr>Урок свободного чтения</vt:lpstr>
      <vt:lpstr>Использование внеурочной деятельности</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МИНИСТЕРСТВО ПРОСВЕЩЕНИЯ РОССИЙСКОЙ ФЕДЕРАЦИИ Федеральное государственное бюджетное научное учреждение «Институт стратегии развития образования Российской академии образования»</dc:title>
  <dc:creator>Светлана</dc:creator>
  <cp:lastModifiedBy>Windows User</cp:lastModifiedBy>
  <cp:revision>7</cp:revision>
  <dcterms:created xsi:type="dcterms:W3CDTF">2022-04-19T17:09:57Z</dcterms:created>
  <dcterms:modified xsi:type="dcterms:W3CDTF">2022-04-21T17:34:10Z</dcterms:modified>
</cp:coreProperties>
</file>