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7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5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2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6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1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5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3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2B0-9F00-4442-8FBB-ECD910B9524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F6F-E0E1-4DF3-AD09-1E2BFE00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4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nachalka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18" Type="http://schemas.openxmlformats.org/officeDocument/2006/relationships/image" Target="../media/image33.gif"/><Relationship Id="rId3" Type="http://schemas.openxmlformats.org/officeDocument/2006/relationships/hyperlink" Target="http://ninasalmina.blogspot.ru/search/label/%D0%BA%D0%BE%D0%BC%D0%B0%D0%BD%D0%B4%D0%B0%20%22%D0%94%D1%80%D1%83%D0%B6%D0%BD%D1%8B%D0%B9%20%D1%83%D0%BB%D0%B5%D0%B9%22" TargetMode="External"/><Relationship Id="rId7" Type="http://schemas.openxmlformats.org/officeDocument/2006/relationships/hyperlink" Target="http://www.eduportal44.ru/Buy/School_13/SitePages/%D0%9E%D0%B1%D0%BB%D0%B0%D1%81%D1%82%D0%BD%D0%B0%D1%8F%20%D1%87%D0%B8%D1%82%D0%B0%D1%82%D0%B5%D0%BB%D1%8C%D1%81%D0%BA%D0%B0%D1%8F%20%D0%B0%D0%BA%D1%86%D0%B8%D1%8F.aspx" TargetMode="External"/><Relationship Id="rId12" Type="http://schemas.openxmlformats.org/officeDocument/2006/relationships/image" Target="../media/image28.gif"/><Relationship Id="rId17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gif"/><Relationship Id="rId5" Type="http://schemas.openxmlformats.org/officeDocument/2006/relationships/hyperlink" Target="https://sites.google.com/view/timyrkom/%D0%B3%D0%BB%D0%B0%D0%B2%D0%BD%D0%B0%D1%8F" TargetMode="External"/><Relationship Id="rId15" Type="http://schemas.openxmlformats.org/officeDocument/2006/relationships/image" Target="../media/image30.gif"/><Relationship Id="rId10" Type="http://schemas.openxmlformats.org/officeDocument/2006/relationships/image" Target="../media/image26.gif"/><Relationship Id="rId4" Type="http://schemas.openxmlformats.org/officeDocument/2006/relationships/image" Target="../media/image23.png"/><Relationship Id="rId9" Type="http://schemas.openxmlformats.org/officeDocument/2006/relationships/hyperlink" Target="https://poa2308poa.blogspot.com/2019/01/blog-post_10.html" TargetMode="External"/><Relationship Id="rId14" Type="http://schemas.openxmlformats.org/officeDocument/2006/relationships/hyperlink" Target="https://poa2308poa.blogspot.com/2016/11/blog-post_10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92088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Формирование читательской грамотности у обучающихся начальной школы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97152"/>
            <a:ext cx="3632448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Папулина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О.А, учитель начальных классов МОУ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Глебовской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ООШ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620688"/>
            <a:ext cx="439248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Не всякий, кто читает, в чтении силу знает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(русская народная пословица)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3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Проектная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деятельность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s://2.bp.blogspot.com/-UjSBRgDX674/W7uEpgcNp5I/AAAAAAAANRA/t_f4UjhsZk8y34LINA14HGHuZgZuND8GACPcBGAYYCw/s1600/%25D1%258D%25D0%25BC%25D0%25B1%25D0%25BB%25D0%25B5%25D0%25BC%25D0%25B0%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6124"/>
            <a:ext cx="2129281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.bp.blogspot.com/-TZrSupOojI4/W7uI2ItDTdI/AAAAAAAANRU/lmLoaWussdQta3AWlyn1OLCblHvdl1f4gCLcBGAs/s1600/%25D0%25A1%25D1%2582%25D0%25B0%25D1%2580%25D1%2582%25D0%25BE%25D0%25B2%25D0%25B0%25D1%258F%2B%25D0%25BF%25D1%2580%25D0%25B5%25D0%25B7%25D0%25B5%25D0%25BD%25D1%2582%25D0%25B0%25D1%2586%25D0%25B8%25D1%25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54" y="916124"/>
            <a:ext cx="4843487" cy="27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4.bp.blogspot.com/-oBD8oWoiSNI/W7uJpXeQb_I/AAAAAAAANRg/w1Ns5RPm3zU6GR6yje2CynIJwpxbCXtWgCLcBGAs/s1600/IMG_20180926_104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4" y="4077072"/>
            <a:ext cx="2731030" cy="2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4.bp.blogspot.com/-O15_vm7x75Q/W7uK_opvH6I/AAAAAAAANSA/ocDIPsd2I04Owm52RNpJYjdU574hq9YUwCLcBGAs/s400/IMG_20181008_153339_HD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506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qrcoder.ru/code/?https%3A%2F%2Fpoa2308poa.blogspot.com%2Fsearch%3Fq%3D%25D0%25BF%25D1%2583%25D1%2582%25D0%25B5%25D1%2588%25D0%25B5%25D1%2581%25D1%2582%25D0%25B2%25D0%25B8%25D0%25B5%2B%25D0%25B2%2B%25D1%2581%25D1%2582%25D1%2580%25D0%25B0%25D0%25BD%25D1%2583%2B%25D1%2581%25D0%25BB%25D0%25BE%25D0%25B2%25D0%25B0%25D1%2580%25D0%25B8%25D1%258E%2B+%CF%F3%F2%E5%F8%E5%F1%F2%E2%E8%E5+%E2+%F1%F2%F0%E0%ED%F3+%D1%EB%EE%E2%E0%F0%E8%FE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24184"/>
            <a:ext cx="2324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2586" y="3455920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3D85C6"/>
                </a:solidFill>
                <a:latin typeface="verdana"/>
                <a:hlinkClick r:id="rId7"/>
              </a:rPr>
              <a:t>Nachalka.com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5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Проектная деятельность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s://1.bp.blogspot.com/-OHsSI_92mws/WW0AKxWxeKI/AAAAAAAAJ_w/WoYBJdcq9MYaGuCEOtSlO4m_lbLzhA-ZQCLcBGAs/s4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5"/>
            <a:ext cx="2006280" cy="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1366" y="1107384"/>
            <a:ext cx="3877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Всероссийский сетевой проект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"Путешествуем в мир наук</a:t>
            </a:r>
            <a:r>
              <a:rPr lang="ru-RU" u="sng" dirty="0" smtClean="0">
                <a:hlinkClick r:id="rId3"/>
              </a:rPr>
              <a:t>"</a:t>
            </a:r>
            <a:endParaRPr lang="ru-RU" dirty="0"/>
          </a:p>
        </p:txBody>
      </p:sp>
      <p:pic>
        <p:nvPicPr>
          <p:cNvPr id="4100" name="Picture 4" descr="https://3.bp.blogspot.com/-uT4cYprOdPo/Wb4OApz1sOI/AAAAAAAAKac/cabFU_Ww2cg5N1nXwRRfp_X5adlevq9_QCPcBGAYYCw/s320/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" y="2297567"/>
            <a:ext cx="1162201" cy="14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389" y="3629487"/>
            <a:ext cx="421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Всероссийский проект</a:t>
            </a:r>
            <a:r>
              <a:rPr lang="ru-RU" dirty="0"/>
              <a:t> </a:t>
            </a:r>
            <a:r>
              <a:rPr lang="ru-RU" u="sng" dirty="0">
                <a:hlinkClick r:id="rId5"/>
              </a:rPr>
              <a:t>"Несущие добро"</a:t>
            </a:r>
            <a:endParaRPr lang="ru-RU" dirty="0"/>
          </a:p>
        </p:txBody>
      </p:sp>
      <p:pic>
        <p:nvPicPr>
          <p:cNvPr id="4102" name="Picture 6" descr="https://3.bp.blogspot.com/-4Nm9arccy_I/WfnER7D3b8I/AAAAAAAALAo/i59wpeWbLnoMrt5asdcnKL7-9FbxbTnLwCLcBGAs/s320/oster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52" y="4208369"/>
            <a:ext cx="3048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3899" y="5040735"/>
            <a:ext cx="540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Областная читательская акция</a:t>
            </a:r>
            <a:r>
              <a:rPr lang="ru-RU" dirty="0"/>
              <a:t> </a:t>
            </a:r>
            <a:r>
              <a:rPr lang="ru-RU" u="sng" dirty="0">
                <a:hlinkClick r:id="rId7"/>
              </a:rPr>
              <a:t>"Вредный" Остер?</a:t>
            </a:r>
            <a:endParaRPr lang="ru-RU" dirty="0"/>
          </a:p>
        </p:txBody>
      </p:sp>
      <p:pic>
        <p:nvPicPr>
          <p:cNvPr id="4104" name="Picture 8" descr="https://3.bp.blogspot.com/-Wi4ZDFFDWZU/XDdRUWPua5I/AAAAAAAAN0Y/fzubotnvpj0eD7pf_18SLK8FkpC9p8cegCLcBGAs/s200/sinichk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0" y="4686068"/>
            <a:ext cx="1372914" cy="17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1855" y="5661317"/>
            <a:ext cx="464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9"/>
              </a:rPr>
              <a:t>Всероссийский СП </a:t>
            </a:r>
            <a:r>
              <a:rPr lang="ru-RU" b="1" u="sng" dirty="0">
                <a:hlinkClick r:id="rId9"/>
              </a:rPr>
              <a:t>"Будем вместе зимовать"</a:t>
            </a:r>
            <a:endParaRPr lang="ru-RU" b="1" dirty="0"/>
          </a:p>
        </p:txBody>
      </p:sp>
      <p:pic>
        <p:nvPicPr>
          <p:cNvPr id="4106" name="Picture 10" descr="http://qrcoder.ru/code/?%C1%F3%E4%E5%EC+%E2%EC%E5%F1%F2%E5+%E7%E8%EC%EE%E2%E0%F2%FC+https%3A%2F%2Fpoa2308poa.blogspot.com%2Fsearch%2Flabel%2F%25D0%25BF%25D1%2580%25D0%25BE%25D0%25B5%25D0%25BA%25D1%2582%25D1%258B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73" y="5661317"/>
            <a:ext cx="1068854" cy="10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qrcoder.ru/code/?%C2%F0%E5%E4%ED%FB%E9+%EE%F1%F2%E5%F0+https%3A%2F%2Fpoa2308poa.blogspot.com%2F2017%2F11%2Fblog-post_2.html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15" y="425744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qrcoder.ru/code/?%CD%E5%F1%F3%F9%E8%E5+%E4%EE%E1%F0%EE+https%3A%2F%2Fsites.google.com%2Fview%2Ftimyrkom%2F%25D0%25B3%25D0%25BB%25D0%25B0%25D0%25B2%25D0%25BD%25D0%25B0%25D1%258F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27" y="258690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3.bp.blogspot.com/-Y0JFt8w0B08/WCSZMSfUNkI/AAAAAAAAIM4/gGXvBFvwt_0C7PoPuu3dxsKPMH5jODjogCLcB/s200/%25D0%25BA-%25D0%25B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05" y="1899301"/>
            <a:ext cx="742292" cy="11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7240" y="19227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14"/>
              </a:rPr>
              <a:t>Сетевой </a:t>
            </a:r>
            <a:r>
              <a:rPr lang="ru-RU" b="1" u="sng" dirty="0" err="1">
                <a:hlinkClick r:id="rId14"/>
              </a:rPr>
              <a:t>проект"За</a:t>
            </a:r>
            <a:r>
              <a:rPr lang="ru-RU" b="1" u="sng" dirty="0">
                <a:hlinkClick r:id="rId14"/>
              </a:rPr>
              <a:t> Коньком-горбунком вместе в сказку мы </a:t>
            </a:r>
            <a:r>
              <a:rPr lang="ru-RU" b="1" u="sng" dirty="0" err="1">
                <a:hlinkClick r:id="rId14"/>
              </a:rPr>
              <a:t>войдё</a:t>
            </a:r>
            <a:endParaRPr lang="ru-RU" b="1" dirty="0"/>
          </a:p>
        </p:txBody>
      </p:sp>
      <p:pic>
        <p:nvPicPr>
          <p:cNvPr id="4114" name="Picture 18" descr="http://qrcoder.ru/code/?%C7%E0+%CA%EE%ED%FC%EA%EE%EC+%C3%EE%F0%E1%F3%ED%EA%EE%EC+https%3A%2F%2Fpoa2308poa.blogspot.com%2F2016%2F11%2Fblog-post_10.html&amp;4&amp;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06" y="1473336"/>
            <a:ext cx="772876" cy="7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qrcoder.ru/code/?%CC%E8%F0+%ED%E0%F3%EA+https%3A%2F%2Fpoa2308poa.blogspot.com%2F2016%2F01%2Fblog-post_17.html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54" y="89646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2.bp.blogspot.com/-f8fj8UHw2yY/VjItdNB4flI/AAAAAAAAFGQ/gk9XtSpJaOg/s1600/u0-weu-d3-07f04d03d021d8c4acec7e31b6fef601%255Epimgpsh_fullsize_dist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7" y="2920737"/>
            <a:ext cx="2044269" cy="11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41152" y="2830863"/>
            <a:ext cx="237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Атлас словарных слов</a:t>
            </a:r>
          </a:p>
        </p:txBody>
      </p:sp>
      <p:pic>
        <p:nvPicPr>
          <p:cNvPr id="4120" name="Picture 24" descr="http://qrcoder.ru/code/?%C0%F2%EB%E0%F1+%F1%EB%EE%E2%E0%F0%ED%FB%F5+%F1%EB%EE%E2+https%3A%2F%2Fpoa2308poa.blogspot.com%2Fp%2Fblog-page_29.html&amp;4&amp;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0" y="3155936"/>
            <a:ext cx="947101" cy="9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Проектная деятельность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3333" r="6882" b="15416"/>
          <a:stretch/>
        </p:blipFill>
        <p:spPr bwMode="auto">
          <a:xfrm>
            <a:off x="1115616" y="996606"/>
            <a:ext cx="6959912" cy="317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20665" r="25855" b="13609"/>
          <a:stretch/>
        </p:blipFill>
        <p:spPr bwMode="auto">
          <a:xfrm>
            <a:off x="755576" y="4467944"/>
            <a:ext cx="2448272" cy="181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0665" r="25969" b="14617"/>
          <a:stretch/>
        </p:blipFill>
        <p:spPr bwMode="auto">
          <a:xfrm>
            <a:off x="3479448" y="4451600"/>
            <a:ext cx="2388696" cy="19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9657" r="27556" b="12399"/>
          <a:stretch/>
        </p:blipFill>
        <p:spPr bwMode="auto">
          <a:xfrm>
            <a:off x="6285692" y="4408447"/>
            <a:ext cx="2327200" cy="18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qrcoder.ru/code/?%CA%EB%E0%F1%F1%ED%FB%E9+%EF%F0%EE%E5%EA%F2+%CD.+%D1%EB%E0%E4%EA%EE%E2+https%3A%2F%2Fpoa2308poa.blogspot.com%2F2020%2F03%2Fblog-post.html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43" y="188640"/>
            <a:ext cx="15121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8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</a:rPr>
              <a:t>Синквейн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s://3.bp.blogspot.com/-xPE6h6xs1QY/VClOEx-qrJI/AAAAAAAABo4/q4RDz0E1KFU/s1600/%D1%81%D0%B8%D0%BD%D0%BA%D0%B2%D0%B5%D0%B9%D0%BD%2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3" y="643668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1.bp.blogspot.com/-1PX0rYCfZDM/VClOHXdFCZI/AAAAAAAABpA/B5s2iQKjdtk/s1600/%D1%81%D0%B8%D0%BD%D0%BA%D0%B2%D0%B5%D0%B9%D0%BD%2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312368" cy="248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3.bp.blogspot.com/-u_-Xb4aOKHY/VClOJx-oB5I/AAAAAAAABpI/beotbyciFuc/s1600/%D1%81%D0%B8%D0%BD%D0%BA%D0%B2%D0%B5%D0%B9%D0%BD%2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356493" cy="251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qrcoder.ru/code/?%D1%E8%ED%EA%E2%E5%E9%ED+https%3A%2F%2Fpoa2308poa.blogspot.com%2Fsearch%3Fq%3D%25D1%2581%25D0%25B8%25D0%25BD%25D0%25BA%25D0%25B2%25D0%25B5%25D0%25B9%25D0%25BD%2B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042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0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Оценка читательской грамотности</a:t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1.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Проверка 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сформированности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 навыков грамотного чтения   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4094"/>
              </p:ext>
            </p:extLst>
          </p:nvPr>
        </p:nvGraphicFramePr>
        <p:xfrm>
          <a:off x="467544" y="1484784"/>
          <a:ext cx="8229600" cy="421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774"/>
                <a:gridCol w="623952"/>
                <a:gridCol w="542948"/>
                <a:gridCol w="455558"/>
                <a:gridCol w="475445"/>
                <a:gridCol w="388055"/>
                <a:gridCol w="543495"/>
                <a:gridCol w="543495"/>
                <a:gridCol w="388055"/>
                <a:gridCol w="388055"/>
                <a:gridCol w="388055"/>
                <a:gridCol w="388055"/>
                <a:gridCol w="465227"/>
                <a:gridCol w="465227"/>
                <a:gridCol w="465227"/>
                <a:gridCol w="465774"/>
                <a:gridCol w="465227"/>
                <a:gridCol w="311976"/>
              </a:tblGrid>
              <a:tr h="4078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Выразительность чтения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Осознанность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Способ чтения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Виды ошибок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Темп чтения/оценка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7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Выделение ключевых слов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Интонирование, передача настроения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Выделение главной мысли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Ответы на вопросы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Составление вопросов, схем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Выражение своего отношения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Слоговое, отрывное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Слоговое плавное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Словами, группами слов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Замена звуков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Постановка ударения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Пропуск слов(добавление)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Повторы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баллов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 vert="vert27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  <a:tr h="2446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Итого: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7" marR="641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04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36" y="72633"/>
            <a:ext cx="892899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Проверка навыков производится индивидуально, в  несколько этапов: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Первый раз текст читает учащийся вслух. Учитель проверяет темп чтения за 1 минуту. (на общую оценку не влияет)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Второй раз текст читает учащийся вслух без учёта времени, учитель отслеживает выполнение критериев оценки, данные заносятся в таблицу.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оценивании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выразительности чтения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баллы ставятся таким образом:</a:t>
            </a:r>
          </a:p>
          <a:p>
            <a:pPr lvl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выделение ключевых слов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правильно, во всех предложениях –2 балла,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частично или с ошибкой – 1 балл,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неверно или не выделяет – 0 баллов</a:t>
            </a:r>
          </a:p>
          <a:p>
            <a:pPr lvl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интонирование предложений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правильно, с передачей настроения – 2 балла,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частично или с ошибкой – 1 балл,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неверно или не интонирует – 0 баллов;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оценивании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осознанности чтения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баллы ставятся:</a:t>
            </a:r>
          </a:p>
          <a:p>
            <a:pPr lvl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выделение главной мысли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верное и чётко сформулированное – 2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частично или с ошибкой – 1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неверно или не выделяет – 0 б; </a:t>
            </a:r>
          </a:p>
          <a:p>
            <a:pPr lvl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ответы на вопросы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полные и правильные – 2 б,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расплывчатые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с ошибкой – 1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неверные или отсутствуют – 0 б;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оставление вопросов, схем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правильно и чётко – 2 б,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нечётко или с ошибкой – 1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неверно или отсутствие – 0 б;</a:t>
            </a:r>
          </a:p>
          <a:p>
            <a:pPr lvl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выражение своего отношения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искренне, мотивированно – 2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расплывчато, формально, непонятно – 1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отсутствие, отказ – 0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оценивании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способа чтения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словами, группами слов или предложениями – 2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слогами, плавно – 1 б,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слогами,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отрывно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– 0 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Максимальное количество баллов – 14. Допускается дополнительный балл за безошибочное чтение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337" y="2420888"/>
            <a:ext cx="40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перевода процентного показателя в пятибалльную оценочную шкалу: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13 -14 (15) баллов (86 -100%) – «5»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10 -12 баллов (71 – 85%) – «4»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8 -10 баллов (51 – 70%) – «3»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7 баллов (менее50%) – «2»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46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Оценка читательской грамотности</a:t>
            </a:r>
            <a:b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2</a:t>
            </a:r>
            <a:r>
              <a:rPr lang="ru-RU" sz="2700" b="1" dirty="0" smtClean="0">
                <a:solidFill>
                  <a:srgbClr val="0070C0"/>
                </a:solidFill>
                <a:latin typeface="Monotype Corsiva" pitchFamily="66" charset="0"/>
              </a:rPr>
              <a:t>. Диагностика по выявлению круга интересов  в самостоятельном выборе книг  для чтения</a:t>
            </a:r>
            <a:br>
              <a:rPr lang="ru-RU" sz="27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Monotype Corsiva" pitchFamily="66" charset="0"/>
              </a:rPr>
              <a:t>3. Диагностика уровня  развития читательских умений  младших школьников </a:t>
            </a:r>
            <a:endParaRPr lang="ru-RU" sz="2700" dirty="0"/>
          </a:p>
        </p:txBody>
      </p:sp>
      <p:pic>
        <p:nvPicPr>
          <p:cNvPr id="7170" name="Picture 2" descr="https://4.bp.blogspot.com/-6h83SGN6VYw/Vo-1a-tVy6I/AAAAAAAAGNw/yZtxAAXTiD8/s320/%25D0%25B4%25D0%25BD%25D0%25B5%25D0%25B2%25D0%25BD%25D0%25B8%25D0%25BA%2B%25D1%2587%25D0%25B8%25D1%2582%25D0%25B0%25D1%2582%25D0%25B5%25D0%25BB%25D1%25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" y="1929978"/>
            <a:ext cx="2386528" cy="15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3488679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3-4 </a:t>
            </a:r>
            <a:r>
              <a:rPr lang="ru-RU" b="1" u="sng" dirty="0"/>
              <a:t>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Фамилия, имя автора.</a:t>
            </a:r>
            <a:br>
              <a:rPr lang="ru-RU" dirty="0"/>
            </a:br>
            <a:r>
              <a:rPr lang="ru-RU" dirty="0"/>
              <a:t>2. Название произведения.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Количество страниц</a:t>
            </a:r>
            <a:br>
              <a:rPr lang="ru-RU" dirty="0"/>
            </a:br>
            <a:r>
              <a:rPr lang="ru-RU" dirty="0"/>
              <a:t>4.. Главные герои.</a:t>
            </a:r>
            <a:br>
              <a:rPr lang="ru-RU" dirty="0"/>
            </a:br>
            <a:r>
              <a:rPr lang="ru-RU" dirty="0"/>
              <a:t>5. Тема произведения</a:t>
            </a:r>
            <a:br>
              <a:rPr lang="ru-RU" dirty="0"/>
            </a:br>
            <a:r>
              <a:rPr lang="ru-RU" dirty="0"/>
              <a:t>6. Основная мысль. О чём произведение (кратко)?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7. Ваше впечатление о прочитанном.</a:t>
            </a:r>
            <a:br>
              <a:rPr lang="ru-RU" dirty="0"/>
            </a:br>
            <a:r>
              <a:rPr lang="ru-RU" dirty="0"/>
              <a:t>8. Здесь же вы можете разместить рисунки к понравившимся  эпизодам книги.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9080" y="209036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1 класс (со второго полугодия)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Автор </a:t>
            </a:r>
            <a:br>
              <a:rPr lang="ru-RU" dirty="0"/>
            </a:br>
            <a:r>
              <a:rPr lang="ru-RU" dirty="0"/>
              <a:t>2. Название произведения</a:t>
            </a:r>
            <a:br>
              <a:rPr lang="ru-RU" dirty="0"/>
            </a:br>
            <a:r>
              <a:rPr lang="ru-RU" dirty="0"/>
              <a:t>3. Главные герои</a:t>
            </a:r>
            <a:br>
              <a:rPr lang="ru-RU" dirty="0"/>
            </a:br>
            <a:r>
              <a:rPr lang="ru-RU" dirty="0"/>
              <a:t>4. Рисунок к понравившемуся сюжету.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717398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2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Автор</a:t>
            </a:r>
            <a:br>
              <a:rPr lang="ru-RU" dirty="0"/>
            </a:br>
            <a:r>
              <a:rPr lang="ru-RU" dirty="0"/>
              <a:t>2. Название произведения</a:t>
            </a:r>
            <a:br>
              <a:rPr lang="ru-RU" dirty="0"/>
            </a:br>
            <a:r>
              <a:rPr lang="ru-RU" dirty="0"/>
              <a:t>3. Количество страниц</a:t>
            </a:r>
            <a:br>
              <a:rPr lang="ru-RU" dirty="0"/>
            </a:br>
            <a:r>
              <a:rPr lang="ru-RU" dirty="0"/>
              <a:t>4. Главные герои</a:t>
            </a:r>
            <a:br>
              <a:rPr lang="ru-RU" dirty="0"/>
            </a:br>
            <a:r>
              <a:rPr lang="ru-RU" dirty="0"/>
              <a:t>5. О чём произведение (3-5 предложений)?</a:t>
            </a:r>
            <a:br>
              <a:rPr lang="ru-RU" dirty="0"/>
            </a:br>
            <a:r>
              <a:rPr lang="ru-RU" dirty="0"/>
              <a:t>6. Своё впечатление о прочитанном (что понравилось, что разочаровало)</a:t>
            </a:r>
            <a:br>
              <a:rPr lang="ru-RU" dirty="0"/>
            </a:br>
            <a:r>
              <a:rPr lang="ru-RU" dirty="0"/>
              <a:t>7. Рисунок. </a:t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://qrcoder.ru/code/?%C4%ED%E5%E2%ED%E8%EA+%F7%E8%F2%E0%F2%E5%EB%FF+https%3A%2F%2Fpoa2308poa.blogspot.com%2F2016%2F01%2Fblog-post_8.html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04622"/>
            <a:ext cx="1087549" cy="10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158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Дневник читателя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s://sun9-75.userapi.com/impg/pCAICVlcToxsQajCPm5N2nZkAK-cWKCIq5hZ0w/bdclVxji-Zw.jpg?size=1280x1280&amp;quality=96&amp;sign=ac49ec0e1b455e1e80d902754aedc50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418" r="4258" b="4062"/>
          <a:stretch/>
        </p:blipFill>
        <p:spPr bwMode="auto">
          <a:xfrm>
            <a:off x="179512" y="188640"/>
            <a:ext cx="2448272" cy="261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41.userapi.com/impg/16CR5FDTbf1t3LaszuA7IHXobs80gxs2S38kKg/PwYBYHF0uaE.jpg?size=1280x1280&amp;quality=96&amp;sign=e7be41ee2f041cc101ae876dbd33a47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8064" y="90872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15.userapi.com/impg/JZHgpXwWJwA7fK2PCEXm6VMtL7vODKMQ2O3rtA/o1mTnanSmmY.jpg?size=1280x1280&amp;quality=96&amp;sign=b46ca2763fbf39fda14bc47eb7c4e67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48" y="2960948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qrcoder.ru/code/?%C4%ED%E5%E2%ED%E8%EA+%F7%E8%F2%E0%F2%E5%EB%FF+https%3A%2F%2Fpoa2308poa.blogspot.com%2F2016%2F01%2Fblog-post_8.html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91484"/>
            <a:ext cx="1508375" cy="15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1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Оценка читательской грамотности</a:t>
            </a:r>
            <a:b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Monotype Corsiva" pitchFamily="66" charset="0"/>
              </a:rPr>
              <a:t>4.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Проверочные работы  по теме  раздела </a:t>
            </a:r>
            <a:b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5. КИМ </a:t>
            </a:r>
            <a:endParaRPr lang="ru-RU" dirty="0"/>
          </a:p>
        </p:txBody>
      </p:sp>
      <p:pic>
        <p:nvPicPr>
          <p:cNvPr id="10242" name="Picture 2" descr="Лариса Рудченко - Литературное чтение. 4 класс. Тестовые задания на основе единого текста. ФГОС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8319"/>
            <a:ext cx="224127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chebnikishkolarossii.ru/image/cache/catalog/products/kutyavina-s-v-kim-literaturnoe-chtenie-2-klass-1200x6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r="31797"/>
          <a:stretch/>
        </p:blipFill>
        <p:spPr bwMode="auto">
          <a:xfrm>
            <a:off x="3347864" y="1718320"/>
            <a:ext cx="2211081" cy="31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knigobox.ru/image/cache/catalog/efron/9/219414627-9785377137276-1200x6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6" r="31994"/>
          <a:stretch/>
        </p:blipFill>
        <p:spPr bwMode="auto">
          <a:xfrm>
            <a:off x="6266594" y="1730504"/>
            <a:ext cx="2262601" cy="32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7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86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Что такое читательская грамотность? 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518" y="1700808"/>
            <a:ext cx="8136904" cy="44644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способность человека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оценивать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тексты,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размышлять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 них и заниматься чтением для того, чтобы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достигать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своих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расширять свои знания и возможности,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участвовать в социальной жизни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" b="979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44" y="879351"/>
            <a:ext cx="1508799" cy="164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5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Грамотный читатель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s://holy-day.ru/pluginfile.php/1795/course/overviewfiles/image_%283%29_159566062225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15" y="1266607"/>
            <a:ext cx="29623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33244" y="1465651"/>
            <a:ext cx="2973395" cy="115212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Понимает текст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9313" y="3212976"/>
            <a:ext cx="2973395" cy="115212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Размышляет над его содержание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5013176"/>
            <a:ext cx="2973395" cy="115212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Оценивает его смысл и значение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5868144" y="1532916"/>
            <a:ext cx="3024336" cy="124801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Излагает свои мысли о прочитанном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886400" y="3165034"/>
            <a:ext cx="3024336" cy="124801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Интерпретирует текст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038800" y="4917292"/>
            <a:ext cx="3024336" cy="124801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Использует полученный знания в обыденной жизни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Оценка читательской грамотности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ds05.infourok.ru/uploads/ex/0e76/000ccc2d-18885d30/27/hello_html_48c9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7534"/>
            <a:ext cx="7505565" cy="56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208570"/>
            <a:ext cx="63830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Проблемы низкой читательской деятельности 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80920" cy="22159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имеют низкую скорость чтения;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зачастую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 не понимают смысла прочитанного из-за ошибок при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чтении и малого словарного запаса;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извлечь необходимую информацию из предложенного текста;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затрудняются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 пересказать содержание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2803"/>
            <a:ext cx="806489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 заинтересованные в воспитании родители (на сегодняшний день число неблагополучных семей очень высоко, а отсюда нет примера и нет результата).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трата ценности книги и предпочтение СМИ (чтение заменяем многочасовым просмотром телевизора, игрой на компьютере).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ечитающие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родители (ребенок не видит своих родителей за чтением книг или читающих книг ему, поэтому делает вывод, что в этом нет необходимости).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19" y="124227"/>
            <a:ext cx="2383800" cy="158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91" y="-19571"/>
            <a:ext cx="8229600" cy="56825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Только ли литературное чтение?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630080"/>
            <a:ext cx="813690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 (лексика, грамматика, синтаксис, теория текста, изложения и сочинения)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634287"/>
            <a:ext cx="813690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Окружающий мир (научно-популярные,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несплошные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тексты)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613037"/>
            <a:ext cx="813690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Математика (работа над задачами, логические операции, диаграммы, графики)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746" y="3607297"/>
            <a:ext cx="813690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цветоведение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знакомство с художниками, картинами, фантазирование)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2746" y="4581128"/>
            <a:ext cx="813690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 (составление текстов на основе впечатлений, характер музыки)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746" y="5587516"/>
            <a:ext cx="813690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(сбор информации, формулирование вопросов и гипотез, публичное выступление, работа с речевым и текстовым материалом)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8" y="221935"/>
            <a:ext cx="833657" cy="8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science.usue.ru/images/kniga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" y="1092105"/>
            <a:ext cx="785494" cy="6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cience.usue.ru/images/kniga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" y="2748918"/>
            <a:ext cx="785494" cy="6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" y="1833627"/>
            <a:ext cx="833657" cy="8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" y="3513503"/>
            <a:ext cx="833657" cy="8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" y="5179371"/>
            <a:ext cx="833657" cy="8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http://science.usue.ru/images/kniga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" y="4468622"/>
            <a:ext cx="785494" cy="6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cience.usue.ru/images/kniga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" y="6061983"/>
            <a:ext cx="785494" cy="6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Приёмы осмысления текста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30625" r="5827" b="11667"/>
          <a:stretch/>
        </p:blipFill>
        <p:spPr bwMode="auto">
          <a:xfrm>
            <a:off x="395536" y="1700808"/>
            <a:ext cx="8473440" cy="42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7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Рабочие листы на уроках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работа мамы\контроль4\рабочие листы\РЛ Серая шей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39070" cy="22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 мамы\контроль4\рабочие листы\РЛ Серая Шейк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2" y="1628800"/>
            <a:ext cx="4363079" cy="24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 мамы\контроль4\рабочие листы\прилож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55" y="1147105"/>
            <a:ext cx="2530143" cy="19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 мамы\контроль4\рабочие листы\4 кл 1ст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5506"/>
            <a:ext cx="2228536" cy="30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та мамы\контроль4\рабочие листы\4 кл 2 ст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80" y="3212417"/>
            <a:ext cx="2235960" cy="30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22647" r="22786" b="10239"/>
          <a:stretch/>
        </p:blipFill>
        <p:spPr bwMode="auto">
          <a:xfrm>
            <a:off x="4789562" y="3955042"/>
            <a:ext cx="30245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qrcoder.ru/code/?%F0%E0%E1%EE%F7%E8%E5+%EB%E8%F1%F2%FB+https%3A%2F%2Fpoa2308poa.blogspot.com%2Fsearch%3Fq%3D%25D1%2580%25D0%25B0%25D0%25B1%25D0%25BE%25D1%2587%25D0%25B8%25D0%25B5%2B%25D0%25BB%25D0%25B8%25D1%2581%25D1%2582%25D1%258B%2B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83" y="5085184"/>
            <a:ext cx="1547903" cy="15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Характеристика героя, отзыв о прочитанном произведении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813" y="1772816"/>
            <a:ext cx="42441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Отзыв о прочитанном </a:t>
            </a:r>
            <a:r>
              <a:rPr lang="ru-RU" b="1" u="sng" dirty="0" smtClean="0"/>
              <a:t>произведении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Автор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Название произведения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Жанр </a:t>
            </a:r>
            <a:r>
              <a:rPr lang="ru-RU" dirty="0"/>
              <a:t>(стихи, рассказ, повесть, фантастика, сказки)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Основная тема произведения (о чём</a:t>
            </a:r>
            <a:r>
              <a:rPr lang="ru-RU" dirty="0" smtClean="0"/>
              <a:t>?)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Какое </a:t>
            </a:r>
            <a:r>
              <a:rPr lang="ru-RU" dirty="0"/>
              <a:t>впечатление произвело на нас прочитанное произведение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 Какие </a:t>
            </a:r>
            <a:r>
              <a:rPr lang="ru-RU" dirty="0"/>
              <a:t>персонажи показались вам особенно интересными? Кто из героев понравился больше? Почему?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2665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Характеристика литературного героя.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Имя </a:t>
            </a:r>
            <a:r>
              <a:rPr lang="ru-RU" dirty="0"/>
              <a:t>героя, его место жительства.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Действия и поступки, совершаемые героем.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Внешность героя.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Характер героя.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Отношение автора к герою.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Ваше отношение к герою.</a:t>
            </a:r>
          </a:p>
        </p:txBody>
      </p:sp>
      <p:pic>
        <p:nvPicPr>
          <p:cNvPr id="8194" name="Picture 2" descr="http://qrcoder.ru/code/?%EE%F2%E7%FB%E2+%EE+%EF%F0%EE%F7%E8%F2%E0%ED%ED%EE%EC+https%3A%2F%2Fpoa2308poa.blogspot.com%2F2015%2F02%2Fblog-post_6.html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74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7QTD6YHHN6JS-81419915-776</_dlc_DocId>
    <_dlc_DocIdUrl xmlns="2e528b9c-c03d-45d3-a08f-6e77188430e0">
      <Url>http://www.eduportal44.ru/Sudislavl/rmk/_layouts/15/DocIdRedir.aspx?ID=7QTD6YHHN6JS-81419915-776</Url>
      <Description>7QTD6YHHN6JS-81419915-776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9692D395EE458F8B38EDC2373C5B" ma:contentTypeVersion="1" ma:contentTypeDescription="Создание документа." ma:contentTypeScope="" ma:versionID="5ca6433a14673110bc21ac2010394ee5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f32d71848ae61b4cdf37178bb4c2de3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4B778F-5B64-439E-A1E3-C5A022639BF5}"/>
</file>

<file path=customXml/itemProps2.xml><?xml version="1.0" encoding="utf-8"?>
<ds:datastoreItem xmlns:ds="http://schemas.openxmlformats.org/officeDocument/2006/customXml" ds:itemID="{B4B12887-FF7E-47CC-BE20-B16F0D86AF6C}"/>
</file>

<file path=customXml/itemProps3.xml><?xml version="1.0" encoding="utf-8"?>
<ds:datastoreItem xmlns:ds="http://schemas.openxmlformats.org/officeDocument/2006/customXml" ds:itemID="{D66D75A2-9264-4282-B630-E25EED2C94D0}"/>
</file>

<file path=customXml/itemProps4.xml><?xml version="1.0" encoding="utf-8"?>
<ds:datastoreItem xmlns:ds="http://schemas.openxmlformats.org/officeDocument/2006/customXml" ds:itemID="{60EE8764-789C-4213-BE7E-ED6F50780C92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793</Words>
  <Application>Microsoft Office PowerPoint</Application>
  <PresentationFormat>Экран (4:3)</PresentationFormat>
  <Paragraphs>311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читательской грамотности у обучающихся начальной школы </vt:lpstr>
      <vt:lpstr>Что такое читательская грамотность? </vt:lpstr>
      <vt:lpstr>Грамотный читатель</vt:lpstr>
      <vt:lpstr>Оценка читательской грамотности </vt:lpstr>
      <vt:lpstr>Проблемы низкой читательской деятельности </vt:lpstr>
      <vt:lpstr>Только ли литературное чтение? </vt:lpstr>
      <vt:lpstr>Приёмы осмысления текста </vt:lpstr>
      <vt:lpstr>Рабочие листы на уроках</vt:lpstr>
      <vt:lpstr>Характеристика героя, отзыв о прочитанном произведении</vt:lpstr>
      <vt:lpstr>Проектная деятельность</vt:lpstr>
      <vt:lpstr>Проектная деятельность </vt:lpstr>
      <vt:lpstr>Проектная деятельность </vt:lpstr>
      <vt:lpstr>Синквейн </vt:lpstr>
      <vt:lpstr>Оценка читательской грамотности 1. Проверка  сформированности  навыков грамотного чтения   </vt:lpstr>
      <vt:lpstr>Презентация PowerPoint</vt:lpstr>
      <vt:lpstr>Оценка читательской грамотности 2. Диагностика по выявлению круга интересов  в самостоятельном выборе книг  для чтения 3. Диагностика уровня  развития читательских умений  младших школьников </vt:lpstr>
      <vt:lpstr>Дневник читателя </vt:lpstr>
      <vt:lpstr>Оценка читательской грамотности 4. Проверочные работы  по теме  раздела  5. КИМ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у обучающихся начальной школы</dc:title>
  <dc:creator>Ольга Александровна</dc:creator>
  <cp:lastModifiedBy>Ольга Александровна</cp:lastModifiedBy>
  <cp:revision>19</cp:revision>
  <dcterms:created xsi:type="dcterms:W3CDTF">2021-12-14T16:57:04Z</dcterms:created>
  <dcterms:modified xsi:type="dcterms:W3CDTF">2021-12-15T18:31:37Z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0x010100BAA39692D395EE458F8B38EDC2373C5B</vt:lpwstr>
  </property>
  <property fmtid="{D5CDD505-2E9C-101B-9397-08002B2CF9AE}" pid="3" name="_dlc_DocIdItemGuid">
    <vt:lpwstr>67c56699-f043-4a7b-bd9d-eb5d5121579b</vt:lpwstr>
  </property>
</Properties>
</file>