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4"/>
  </p:notesMasterIdLst>
  <p:sldIdLst>
    <p:sldId id="256" r:id="rId2"/>
    <p:sldId id="300" r:id="rId3"/>
    <p:sldId id="305" r:id="rId4"/>
    <p:sldId id="286" r:id="rId5"/>
    <p:sldId id="289" r:id="rId6"/>
    <p:sldId id="301" r:id="rId7"/>
    <p:sldId id="302" r:id="rId8"/>
    <p:sldId id="290" r:id="rId9"/>
    <p:sldId id="257" r:id="rId10"/>
    <p:sldId id="303" r:id="rId11"/>
    <p:sldId id="294" r:id="rId12"/>
    <p:sldId id="291" r:id="rId13"/>
    <p:sldId id="292" r:id="rId14"/>
    <p:sldId id="287" r:id="rId15"/>
    <p:sldId id="293" r:id="rId16"/>
    <p:sldId id="297" r:id="rId17"/>
    <p:sldId id="296" r:id="rId18"/>
    <p:sldId id="295" r:id="rId19"/>
    <p:sldId id="267" r:id="rId20"/>
    <p:sldId id="285" r:id="rId21"/>
    <p:sldId id="298" r:id="rId22"/>
    <p:sldId id="30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3533-3AD9-487A-B4EB-E34FFED4C89B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F0E5A-36D3-4AC2-BF46-A0E975AD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0E5A-36D3-4AC2-BF46-A0E975ADB2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9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F0E5A-36D3-4AC2-BF46-A0E975ADB2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4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23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6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33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7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8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7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4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3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4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6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0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936" y="675418"/>
            <a:ext cx="10535055" cy="2593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«Применение коррекционно-развивающих </a:t>
            </a:r>
            <a:br>
              <a:rPr lang="ru-RU" sz="3600" dirty="0"/>
            </a:br>
            <a:r>
              <a:rPr lang="ru-RU" sz="3600" dirty="0"/>
              <a:t>упражнений на уроках </a:t>
            </a:r>
            <a:r>
              <a:rPr lang="ru-RU" sz="3600" dirty="0" smtClean="0"/>
              <a:t>биологии при формировании функциональной грамотности»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0129" y="4408714"/>
            <a:ext cx="5914416" cy="990600"/>
          </a:xfrm>
          <a:prstGeom prst="roundRect">
            <a:avLst>
              <a:gd name="adj" fmla="val 262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«Не принуждай,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а побуждай!»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07422" y="5603132"/>
            <a:ext cx="35992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биологии </a:t>
            </a:r>
            <a:endParaRPr lang="en-US" dirty="0" smtClean="0"/>
          </a:p>
          <a:p>
            <a:pPr algn="ctr"/>
            <a:r>
              <a:rPr lang="ru-RU" dirty="0" err="1" smtClean="0"/>
              <a:t>Дейтер</a:t>
            </a:r>
            <a:r>
              <a:rPr lang="ru-RU" dirty="0" smtClean="0"/>
              <a:t> В.М.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97972"/>
            <a:ext cx="115824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J:\Downloads\firefox\media\image17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 b="7922"/>
          <a:stretch/>
        </p:blipFill>
        <p:spPr bwMode="auto">
          <a:xfrm>
            <a:off x="2449287" y="936172"/>
            <a:ext cx="7108370" cy="5921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599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effectLst/>
              </a:rPr>
              <a:t>Дополни таблицу, пользуясь текстом учебника.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536812"/>
              </p:ext>
            </p:extLst>
          </p:nvPr>
        </p:nvGraphicFramePr>
        <p:xfrm>
          <a:off x="827314" y="1785144"/>
          <a:ext cx="8389711" cy="4955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077"/>
                <a:gridCol w="6673634"/>
              </a:tblGrid>
              <a:tr h="8872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органы кровообращения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53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Никотин вызывает спазм сосудов, и ткани организма получают мало питательных веществ и кислорода. Сердце работает с большим напряжением.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088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 алкоголя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Алкоголь разрушает клетки сердечной мышцы, они теряют эластичность, сердце работает на пределе возможностей.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____________________________________________________________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696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Возрастают частота пульса, артериальное давление, скорость кровотока, повышается температура тела.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746218" y="30553"/>
            <a:ext cx="1693821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 заболеваний кровеносной системы.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Дополни таблицу, пользуясь текстом учебника.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1" y="0"/>
            <a:ext cx="10111241" cy="14695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Развитие  приемов учебной </a:t>
            </a:r>
            <a:r>
              <a:rPr lang="ru-RU" sz="3200" b="1" dirty="0" smtClean="0">
                <a:effectLst/>
              </a:rPr>
              <a:t>деятельности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4" name="Объект 3" descr="img09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31804" b="27448"/>
          <a:stretch>
            <a:fillRect/>
          </a:stretch>
        </p:blipFill>
        <p:spPr bwMode="auto">
          <a:xfrm>
            <a:off x="947056" y="1896151"/>
            <a:ext cx="9144001" cy="496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03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73" y="-104146"/>
            <a:ext cx="10415239" cy="143114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Соедини стрелками повреждение и меры первой помощи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56624"/>
              </p:ext>
            </p:extLst>
          </p:nvPr>
        </p:nvGraphicFramePr>
        <p:xfrm>
          <a:off x="1025913" y="1554165"/>
          <a:ext cx="9400478" cy="4991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5053"/>
                <a:gridCol w="6545425"/>
              </a:tblGrid>
              <a:tr h="164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Перелом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Покой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или тугое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бинтование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сустава, холод на место повреждения, доставить в лечебное учреждение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Приложить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холодный компресс и доставить в лечебное учреждение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Обеспечить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неподвижность месту повреждения, наложить шину, доставить в лечебное учреждение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Вывих сустава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0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Растяжение связок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24225" y="2674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8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Карточки – схемы (законченные и незаконченные)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106" y="2378982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2" y="1264555"/>
            <a:ext cx="6535361" cy="194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3" y="3609408"/>
            <a:ext cx="5208510" cy="252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6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ТЕРМИНАМИ</a:t>
            </a:r>
            <a:endParaRPr lang="ru-RU" b="1" dirty="0"/>
          </a:p>
        </p:txBody>
      </p:sp>
      <p:pic>
        <p:nvPicPr>
          <p:cNvPr id="4" name="Объект 3" descr="img11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8" r="2094" b="2208"/>
          <a:stretch>
            <a:fillRect/>
          </a:stretch>
        </p:blipFill>
        <p:spPr bwMode="auto">
          <a:xfrm>
            <a:off x="914401" y="1447800"/>
            <a:ext cx="10036628" cy="517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87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0341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РАЗВИТИЕ НАГЛЯДНО-ОБРАЗНОГО И ЛОГИЧЕСКОГО МЫШЛЕНИЯ</a:t>
            </a:r>
            <a:endParaRPr lang="ru-RU" sz="2800" b="1" dirty="0"/>
          </a:p>
        </p:txBody>
      </p:sp>
      <p:pic>
        <p:nvPicPr>
          <p:cNvPr id="4" name="Объект 3" descr="J:\Downloads\firefox\media\image93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 bwMode="auto">
          <a:xfrm>
            <a:off x="1937657" y="1023257"/>
            <a:ext cx="7609114" cy="5834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360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057"/>
            <a:ext cx="11582400" cy="555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638" y="108857"/>
            <a:ext cx="7742991" cy="67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9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83030"/>
            <a:ext cx="11582400" cy="8198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</a:rPr>
              <a:t/>
            </a:r>
            <a:br>
              <a:rPr lang="ru-RU" alt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914" y="236748"/>
            <a:ext cx="8338457" cy="6343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12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25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69571" y="457200"/>
            <a:ext cx="8142515" cy="718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УПРАЖНЕНИЕ «РАСШИФРУЙ СЛОВО»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8429" y="1698172"/>
            <a:ext cx="7565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J:\Downloads\firefox\media\image1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6" b="32096"/>
          <a:stretch/>
        </p:blipFill>
        <p:spPr bwMode="auto">
          <a:xfrm>
            <a:off x="1578428" y="5397115"/>
            <a:ext cx="8632371" cy="1360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J:\Downloads\firefox\media\image43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5"/>
          <a:stretch/>
        </p:blipFill>
        <p:spPr bwMode="auto">
          <a:xfrm>
            <a:off x="1099457" y="1349829"/>
            <a:ext cx="9448800" cy="3974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4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12"/>
            <a:ext cx="8911687" cy="10232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429" y="1110343"/>
            <a:ext cx="106026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мире в базовом  образовании школьников на одно из первых мест выходит функциональная грамотность обучающихся. Функциональная грамотность является ключевой основой формирования универсальных учебных действий, кроме того этот комплекс компетенций необходим школьнику для жизни в окружающем социальном мире сегодня и в будущем. Под функциональной грамотностью понимают 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интеллектуальными нарушениями особо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  значение  имеет не столько усвоение тех или иных знаний по общеобразовательным предметам,  сколько формирование у ребенка  способности к адаптации в обществе и умений применения в знаний в повседневной жизни 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 уроках биологии коррекционно-развивающих упражнений решает данную задачу, поскольку коррекционно-развивающие упражнения направлены, на повышение и коррекцию  учебных знаний, навыков 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дает возможность социализации и применения знаний в социуме.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0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88770" y="740228"/>
            <a:ext cx="569322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ДОМИНО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25946"/>
              </p:ext>
            </p:extLst>
          </p:nvPr>
        </p:nvGraphicFramePr>
        <p:xfrm>
          <a:off x="1240972" y="2319865"/>
          <a:ext cx="3842658" cy="60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612"/>
                <a:gridCol w="1881046"/>
              </a:tblGrid>
              <a:tr h="608391">
                <a:tc>
                  <a:txBody>
                    <a:bodyPr/>
                    <a:lstStyle/>
                    <a:p>
                      <a:r>
                        <a:rPr lang="ru-RU" dirty="0" smtClean="0"/>
                        <a:t> желудок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86116"/>
              </p:ext>
            </p:extLst>
          </p:nvPr>
        </p:nvGraphicFramePr>
        <p:xfrm>
          <a:off x="6411686" y="2276321"/>
          <a:ext cx="3951514" cy="64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757"/>
                <a:gridCol w="1975757"/>
              </a:tblGrid>
              <a:tr h="641050">
                <a:tc>
                  <a:txBody>
                    <a:bodyPr/>
                    <a:lstStyle/>
                    <a:p>
                      <a:r>
                        <a:rPr lang="ru-RU" dirty="0" smtClean="0"/>
                        <a:t>аорта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лёгкие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20892"/>
              </p:ext>
            </p:extLst>
          </p:nvPr>
        </p:nvGraphicFramePr>
        <p:xfrm>
          <a:off x="1219200" y="3189514"/>
          <a:ext cx="3875314" cy="66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57"/>
                <a:gridCol w="1937657"/>
              </a:tblGrid>
              <a:tr h="664029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бронхи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кишечник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36429"/>
              </p:ext>
            </p:extLst>
          </p:nvPr>
        </p:nvGraphicFramePr>
        <p:xfrm>
          <a:off x="6455230" y="3103636"/>
          <a:ext cx="4085770" cy="6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885"/>
                <a:gridCol w="2042885"/>
              </a:tblGrid>
              <a:tr h="630163"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пищевод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вены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9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399" y="1404257"/>
            <a:ext cx="10250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1)Позитивная динамика в коммуникативном развитии.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2)Обогащение содержания личностных контактов.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3)Повышение уровня: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сфер познавательной деятельности. речевой инициативы, интереса к предмету,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Положительный эмоциональный настрой на урок</a:t>
            </a:r>
          </a:p>
        </p:txBody>
      </p:sp>
    </p:spTree>
    <p:extLst>
      <p:ext uri="{BB962C8B-B14F-4D97-AF65-F5344CB8AC3E}">
        <p14:creationId xmlns:p14="http://schemas.microsoft.com/office/powerpoint/2010/main" val="158831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6956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337457"/>
            <a:ext cx="10437812" cy="54428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Авторы-составители: Елисеева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И.Г.,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канд.пед.наук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Даурцева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Г.Ю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 формирования функциональной грамотности школьников с нарушением интеллекта.-Алматы, ННПЦ КП, – 42 с.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859340"/>
            <a:ext cx="1181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рекомендациях раскрыты особенности формирования функциональной грамотности  (жизненных навыков)  у школьников с умственной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умственно отсталого школьника рассматривается нами, как способность вступать в отношения с внешней средой и максимально адаптироваться и функционировать в ней в соответствии со своими интеллектуальными возможностями.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Говоря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функциональной грамотности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 интеллектуальными нарушениями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целесообразнее использовать понятие «жизненные навыки» как особой образовательной потребности, лежащей в области представлений о себе и окружающем мире, сфере коммуникации и социально-бытовой ориентации. Навыки, необходимые для функционирования в названных сферах, могут быть сформированы у школьников только при условии активности самого ребенка.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1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41514"/>
            <a:ext cx="11582400" cy="5938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— это человек,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общения и социальных отношений». 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должна стать системной частью базового образования каждой личности. Функциональная грамотность –это способность человека использовать навыки чтения и письма в условиях его взаимодействия с социумом, то есть это тот уровень грамотности, который дает человеку возможность вступать в отношения с внешней средой и максимально быстро адаптироваться и функционировать в ней.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9" y="4298495"/>
            <a:ext cx="11665879" cy="278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Georgia" pitchFamily="16" charset="0"/>
              </a:rPr>
              <a:t>Компоненты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829" y="2133600"/>
            <a:ext cx="10154783" cy="3777622"/>
          </a:xfrm>
        </p:spPr>
        <p:txBody>
          <a:bodyPr>
            <a:noAutofit/>
          </a:bodyPr>
          <a:lstStyle/>
          <a:p>
            <a:pPr marL="212725" indent="-209550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"/>
              <a:defRPr/>
            </a:pPr>
            <a:r>
              <a:rPr lang="ru-RU" altLang="ru-RU" sz="2400" dirty="0">
                <a:solidFill>
                  <a:srgbClr val="FF6600"/>
                </a:solidFill>
                <a:latin typeface="Georgia" pitchFamily="16" charset="0"/>
              </a:rPr>
              <a:t>знания</a:t>
            </a:r>
            <a:r>
              <a:rPr lang="ru-RU" altLang="ru-RU" sz="2400" dirty="0">
                <a:latin typeface="Georgia" pitchFamily="16" charset="0"/>
              </a:rPr>
              <a:t> сведений, правил, принципов; усвоение общих понятий и умений, составляющих познавательную основу решения стандартных задач в различных сферах жизнедеятельности;</a:t>
            </a:r>
          </a:p>
          <a:p>
            <a:pPr marL="212725" indent="-209550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"/>
              <a:defRPr/>
            </a:pPr>
            <a:r>
              <a:rPr lang="ru-RU" altLang="ru-RU" sz="2400" dirty="0">
                <a:solidFill>
                  <a:srgbClr val="FF6600"/>
                </a:solidFill>
                <a:latin typeface="Georgia" pitchFamily="16" charset="0"/>
              </a:rPr>
              <a:t>умения</a:t>
            </a:r>
            <a:r>
              <a:rPr lang="ru-RU" altLang="ru-RU" sz="2400" dirty="0">
                <a:latin typeface="Georgia" pitchFamily="16" charset="0"/>
              </a:rPr>
              <a:t> адаптироваться к изменяющемуся миру; решать конфликты, работать с информацией; </a:t>
            </a:r>
            <a:r>
              <a:rPr lang="ru-RU" altLang="ru-RU" sz="2400" dirty="0" smtClean="0">
                <a:latin typeface="Georgia" pitchFamily="16" charset="0"/>
              </a:rPr>
              <a:t>применять </a:t>
            </a:r>
            <a:r>
              <a:rPr lang="ru-RU" altLang="ru-RU" sz="2400" dirty="0">
                <a:latin typeface="Georgia" pitchFamily="16" charset="0"/>
              </a:rPr>
              <a:t>правила личной безопасности в жизни;</a:t>
            </a:r>
          </a:p>
          <a:p>
            <a:pPr marL="212725" indent="-209550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SzPct val="45000"/>
              <a:buFont typeface="Wingdings" charset="2"/>
              <a:buChar char=""/>
              <a:defRPr/>
            </a:pPr>
            <a:r>
              <a:rPr lang="ru-RU" altLang="ru-RU" sz="2400" dirty="0">
                <a:solidFill>
                  <a:srgbClr val="FF6600"/>
                </a:solidFill>
                <a:latin typeface="Georgia" pitchFamily="16" charset="0"/>
              </a:rPr>
              <a:t>готовность</a:t>
            </a:r>
            <a:r>
              <a:rPr lang="ru-RU" altLang="ru-RU" sz="2400" dirty="0">
                <a:latin typeface="Georgia" pitchFamily="16" charset="0"/>
              </a:rPr>
              <a:t> ориентироваться в ценностях и нормах современного мира; принимать особенности жизни для удовлетворения своих жизненных </a:t>
            </a:r>
            <a:r>
              <a:rPr lang="ru-RU" altLang="ru-RU" sz="2400" dirty="0" smtClean="0">
                <a:latin typeface="Georgia" pitchFamily="16" charset="0"/>
              </a:rPr>
              <a:t>запросов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49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J:\Downloads\firefox\media\image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8117"/>
            <a:ext cx="3599543" cy="475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vm\Downloads\media\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507546"/>
            <a:ext cx="4278086" cy="58429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Описание: http://kgbou5.ru/assets/images/elektronnaya-biblioteka/elektronnye-uchebnye-posobiya/7/rechevaya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5" y="597770"/>
            <a:ext cx="4604656" cy="614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vm\Downloads\media\image36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9614"/>
            <a:ext cx="5671457" cy="667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Downloads\firefox\media\image6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79614"/>
            <a:ext cx="5366657" cy="6678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870856"/>
            <a:ext cx="11582400" cy="4245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ОСНОВНЫЕ ДИДАКТИЧЕСКИЕ И МЕТОДИЧЕСКИЕ УСЛОВИЯ РАЗВИТИЯ ПОЗНАВАТЕЛЬНОГО ПРОЦЕССА  У  УЧАЩИХСЯ  НА УРОКАХ БИОЛОГИИ: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33600"/>
            <a:ext cx="10361612" cy="377762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учащихся в процесс самостоятельного поиска, «открытия новых знаний».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разнообразия учебной деятельности учащихся.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учащимся посильного учебного материала.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многообразие форм проверки качества знаний и умений, которыми овладевают учащиеся.</a:t>
            </a:r>
          </a:p>
          <a:p>
            <a:pPr lvl="0" algn="just"/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 уроках коррекционно-развивающих упражнений.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Акцентирование внимания  школьников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получаемых знаний и умений на уроках биологии.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на уроках биологии интересных  фактов из жизни животных  и растений.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Доброжелательное отношение учителя к школьникам, доверительное общение с ними, склоняющее к диалогу.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7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3143" y="402771"/>
            <a:ext cx="10689771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Применение на уроках биологии коррекционно-развивающих </a:t>
            </a:r>
            <a:r>
              <a:rPr lang="ru-RU" sz="2400" b="1" dirty="0" smtClean="0">
                <a:solidFill>
                  <a:schemeClr val="tx1"/>
                </a:solidFill>
              </a:rPr>
              <a:t>упражнений   направлено  </a:t>
            </a:r>
            <a:r>
              <a:rPr lang="ru-RU" sz="2400" b="1" dirty="0">
                <a:solidFill>
                  <a:schemeClr val="tx1"/>
                </a:solidFill>
              </a:rPr>
              <a:t>на 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8314" y="1894114"/>
            <a:ext cx="10134600" cy="4060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1)Повышения уровня развития, концентрации, объема, переключения и устойчивости внимания.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2)Повышения уровня развития логического мышления.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3)Развитие наглядно-образного и логического мышления.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4)Развитие речи.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5)Развитие  приемов учебной деятельности.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6)Развитие личностно-мотивационной сферы.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7)Развитие восприятия и ориентировки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0405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7QTD6YHHN6JS-81419915-910</_dlc_DocId>
    <_dlc_DocIdUrl xmlns="2e528b9c-c03d-45d3-a08f-6e77188430e0">
      <Url>http://www.eduportal44.ru/Sudislavl/rmk/_layouts/15/DocIdRedir.aspx?ID=7QTD6YHHN6JS-81419915-910</Url>
      <Description>7QTD6YHHN6JS-81419915-910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9692D395EE458F8B38EDC2373C5B" ma:contentTypeVersion="1" ma:contentTypeDescription="Создание документа." ma:contentTypeScope="" ma:versionID="5ca6433a14673110bc21ac2010394ee5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f32d71848ae61b4cdf37178bb4c2de3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1399F-86A7-401F-8325-5A858690FB9C}"/>
</file>

<file path=customXml/itemProps2.xml><?xml version="1.0" encoding="utf-8"?>
<ds:datastoreItem xmlns:ds="http://schemas.openxmlformats.org/officeDocument/2006/customXml" ds:itemID="{E64DF332-CBB0-4E95-AD93-6F480E7F65A5}"/>
</file>

<file path=customXml/itemProps3.xml><?xml version="1.0" encoding="utf-8"?>
<ds:datastoreItem xmlns:ds="http://schemas.openxmlformats.org/officeDocument/2006/customXml" ds:itemID="{11F9E635-09C0-4CD6-9C86-CA7E731BE6D0}"/>
</file>

<file path=customXml/itemProps4.xml><?xml version="1.0" encoding="utf-8"?>
<ds:datastoreItem xmlns:ds="http://schemas.openxmlformats.org/officeDocument/2006/customXml" ds:itemID="{9F729546-BE7F-43CC-A19D-1AB3F1DB3991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</TotalTime>
  <Words>503</Words>
  <Application>Microsoft Office PowerPoint</Application>
  <PresentationFormat>Широкоэкранный</PresentationFormat>
  <Paragraphs>103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Times New Roman</vt:lpstr>
      <vt:lpstr>Wingdings</vt:lpstr>
      <vt:lpstr>Wingdings 3</vt:lpstr>
      <vt:lpstr>Легкий дым</vt:lpstr>
      <vt:lpstr>«Применение коррекционно-развивающих  упражнений на уроках биологии при формировании функциональной грамотности»  </vt:lpstr>
      <vt:lpstr>Презентация PowerPoint</vt:lpstr>
      <vt:lpstr>Авторы-составители: Елисеева И.Г., канд.пед.наук, доцент Даурцева Г.ЮМетодические основы формирования функциональной грамотности школьников с нарушением интеллекта.-Алматы, ННПЦ КП, – 42 с. 2018   </vt:lpstr>
      <vt:lpstr>Презентация PowerPoint</vt:lpstr>
      <vt:lpstr>Компоненты функциональной грамотности</vt:lpstr>
      <vt:lpstr>Презентация PowerPoint</vt:lpstr>
      <vt:lpstr>Презентация PowerPoint</vt:lpstr>
      <vt:lpstr>ОСНОВНЫЕ ДИДАКТИЧЕСКИЕ И МЕТОДИЧЕСКИЕ УСЛОВИЯ РАЗВИТИЯ ПОЗНАВАТЕЛЬНОГО ПРОЦЕССА  У  УЧАЩИХСЯ  НА УРОКАХ БИОЛОГИИ: </vt:lpstr>
      <vt:lpstr> </vt:lpstr>
      <vt:lpstr>РАБОТА С ТЕКСТОМ</vt:lpstr>
      <vt:lpstr>Дополни таблицу, пользуясь текстом учебника.</vt:lpstr>
      <vt:lpstr>Развитие  приемов учебной деятельности </vt:lpstr>
      <vt:lpstr>Соедини стрелками повреждение и меры первой помощи</vt:lpstr>
      <vt:lpstr>Карточки – схемы (законченные и незаконченные) </vt:lpstr>
      <vt:lpstr>РАБОТА С ТЕРМИНАМИ</vt:lpstr>
      <vt:lpstr>РАЗВИТИЕ НАГЛЯДНО-ОБРАЗНОГО И ЛОГИЧЕСКОГО МЫШЛЕНИЯ</vt:lpstr>
      <vt:lpstr> </vt:lpstr>
      <vt:lpstr> </vt:lpstr>
      <vt:lpstr>Презентация PowerPoint</vt:lpstr>
      <vt:lpstr>Презентация PowerPoint</vt:lpstr>
      <vt:lpstr>ОЖИДАЕМЫЕ РЕЗУЛЬТАТЫ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wm</cp:lastModifiedBy>
  <cp:revision>57</cp:revision>
  <dcterms:created xsi:type="dcterms:W3CDTF">2014-10-29T03:00:56Z</dcterms:created>
  <dcterms:modified xsi:type="dcterms:W3CDTF">2023-01-02T19:08:33Z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0x010100BAA39692D395EE458F8B38EDC2373C5B</vt:lpwstr>
  </property>
  <property fmtid="{D5CDD505-2E9C-101B-9397-08002B2CF9AE}" pid="3" name="_dlc_DocIdItemGuid">
    <vt:lpwstr>a5a2d06e-b60d-4bb6-86a3-a8fc8eccb80f</vt:lpwstr>
  </property>
</Properties>
</file>